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8" r:id="rId4"/>
    <p:sldId id="257" r:id="rId5"/>
    <p:sldId id="260" r:id="rId6"/>
    <p:sldId id="261" r:id="rId7"/>
    <p:sldId id="266" r:id="rId8"/>
    <p:sldId id="263" r:id="rId9"/>
    <p:sldId id="268" r:id="rId10"/>
    <p:sldId id="269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0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52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5" tIns="46588" rIns="93175" bIns="46588" rtlCol="0"/>
          <a:lstStyle>
            <a:lvl1pPr algn="r">
              <a:defRPr sz="1200"/>
            </a:lvl1pPr>
          </a:lstStyle>
          <a:p>
            <a:fld id="{2BCFF8AE-46DA-48D3-AD68-E9C0D341AC5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5" tIns="46588" rIns="93175" bIns="46588" rtlCol="0" anchor="b"/>
          <a:lstStyle>
            <a:lvl1pPr algn="r">
              <a:defRPr sz="1200"/>
            </a:lvl1pPr>
          </a:lstStyle>
          <a:p>
            <a:fld id="{88E6C8DC-2304-4781-91C0-3C5047216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4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FB1D1-B419-4A0A-A3FE-344C1AB8119B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DF14-F886-4DFD-99F4-4F2F5B8AF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7DF14-F886-4DFD-99F4-4F2F5B8AF9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ge_turn_201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E09A-6F23-433F-910B-5CE888A5F5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TitieBanner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029076"/>
            <a:ext cx="1330990" cy="18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18893-0E75-4A24-AA34-547C4D2899F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595C9-361C-4497-BA17-7B2D53C8D1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813" y="2289786"/>
            <a:ext cx="5102352" cy="2387600"/>
          </a:xfrm>
        </p:spPr>
        <p:txBody>
          <a:bodyPr anchor="b">
            <a:noAutofit/>
          </a:bodyPr>
          <a:lstStyle>
            <a:lvl1pPr algn="ctr">
              <a:def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813" y="4607578"/>
            <a:ext cx="5071491" cy="1422343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82E5-39CD-4973-AB0C-C8A2A5668D65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43" y="1956816"/>
            <a:ext cx="3524010" cy="5091090"/>
          </a:xfrm>
          <a:prstGeom prst="rect">
            <a:avLst/>
          </a:prstGeom>
        </p:spPr>
      </p:pic>
      <p:pic>
        <p:nvPicPr>
          <p:cNvPr id="1026" name="Picture 2" descr="Titie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28" y="178390"/>
            <a:ext cx="87725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05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3883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54095"/>
            <a:ext cx="7886700" cy="31228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F1786-5A75-4A45-A308-CA6A904A0639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1" y="4029076"/>
            <a:ext cx="1806476" cy="2752725"/>
          </a:xfrm>
          <a:prstGeom prst="rect">
            <a:avLst/>
          </a:prstGeom>
        </p:spPr>
      </p:pic>
      <p:pic>
        <p:nvPicPr>
          <p:cNvPr id="2050" name="Picture 2" descr="TitieBan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" y="45400"/>
            <a:ext cx="8329612" cy="18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5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FC15-20BD-43F0-8DB4-D64D038EE380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Titie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9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3733-B62E-4298-BCC2-D87374E31CCF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1" y="4029076"/>
            <a:ext cx="1806476" cy="2752725"/>
          </a:xfrm>
          <a:prstGeom prst="rect">
            <a:avLst/>
          </a:prstGeom>
        </p:spPr>
      </p:pic>
      <p:pic>
        <p:nvPicPr>
          <p:cNvPr id="9" name="Picture 2" descr="TitieBann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56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9E060-DC29-4AF2-8CAE-8EA6F32FD285}" type="datetime1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1" y="4029076"/>
            <a:ext cx="1806476" cy="2752725"/>
          </a:xfrm>
          <a:prstGeom prst="rect">
            <a:avLst/>
          </a:prstGeom>
        </p:spPr>
      </p:pic>
      <p:pic>
        <p:nvPicPr>
          <p:cNvPr id="11" name="Picture 2" descr="TitieBann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5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A9D99-B8A5-41A0-9DCF-66AF3541255A}" type="datetime1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Titie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5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0C29-F974-4852-92AD-619F314ACCDA}" type="datetime1">
              <a:rPr lang="en-US" smtClean="0"/>
              <a:t>9/9/2016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1" y="4029076"/>
            <a:ext cx="1806476" cy="2752725"/>
          </a:xfrm>
          <a:prstGeom prst="rect">
            <a:avLst/>
          </a:prstGeom>
        </p:spPr>
      </p:pic>
      <p:pic>
        <p:nvPicPr>
          <p:cNvPr id="6" name="Picture 2" descr="TitieBann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365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AFFD9-F8CF-48DF-9E8B-FF405BE419D9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Titie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2" y="-40512"/>
            <a:ext cx="3563815" cy="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8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DE79-856F-46B8-9A12-D244058AD5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583D9-F934-4C33-98EB-7E632E10CF32}" type="datetime1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3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3C15-B4E7-4DD7-979D-8AC5BF66088B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1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DEF0E-D8F7-4D23-A0E8-3485C900B097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1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263C-B6B3-4992-BDCA-E2C18181C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75BD7-011C-48EF-984E-7F4519E07A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21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7A3A-9873-469D-8505-4720699565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7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9503-F5E4-4CDE-9D33-8697E0867B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3E14A-3BB8-4FE5-B06F-AAB1174F46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2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B079-F98D-4472-9525-F309A189E5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ACB1-6D49-4ED1-B77A-3891ADA381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6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C89E6-E30D-4400-BD85-0C2CF92AFE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4F01-2A3A-40CE-A7AD-4272D8F2B5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1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D4DF3-3020-4E2D-A97C-D401500A7AA4}" type="datetime1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Educating the Children of Poverty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E45E-E149-4D42-A80C-858E5918E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07387" y="4256115"/>
            <a:ext cx="5086921" cy="3164469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Educating </a:t>
            </a:r>
            <a:r>
              <a:rPr lang="en-US" sz="3200" dirty="0"/>
              <a:t>The </a:t>
            </a:r>
            <a:br>
              <a:rPr lang="en-US" sz="3200" dirty="0"/>
            </a:br>
            <a:r>
              <a:rPr lang="en-US" sz="3200" dirty="0"/>
              <a:t>Children of </a:t>
            </a:r>
            <a:r>
              <a:rPr lang="en-US" sz="3200" dirty="0" smtClean="0"/>
              <a:t>Poverty</a:t>
            </a:r>
            <a:br>
              <a:rPr lang="en-US" sz="3200" dirty="0" smtClean="0"/>
            </a:br>
            <a:r>
              <a:rPr lang="en-US" sz="3200" dirty="0" smtClean="0"/>
              <a:t>by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Focusing on Students and Families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600" dirty="0" smtClean="0"/>
              <a:t>Presented </a:t>
            </a:r>
            <a:br>
              <a:rPr lang="en-US" sz="1600" dirty="0" smtClean="0"/>
            </a:br>
            <a:r>
              <a:rPr lang="en-US" sz="1600" dirty="0" smtClean="0"/>
              <a:t>by </a:t>
            </a:r>
            <a:br>
              <a:rPr lang="en-US" sz="1600" dirty="0" smtClean="0"/>
            </a:br>
            <a:r>
              <a:rPr lang="en-US" sz="1600" dirty="0" smtClean="0"/>
              <a:t>Dr. Esperanza Zendejas</a:t>
            </a:r>
            <a:br>
              <a:rPr lang="en-US" sz="1600" dirty="0" smtClean="0"/>
            </a:br>
            <a:r>
              <a:rPr lang="en-US" sz="1600" dirty="0" smtClean="0"/>
              <a:t>Superintendent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48002" y="5952918"/>
            <a:ext cx="5071491" cy="9680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September 12, 2016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45481" y="6555857"/>
            <a:ext cx="3086100" cy="365125"/>
          </a:xfrm>
        </p:spPr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2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43000" y="2014708"/>
            <a:ext cx="6858000" cy="322127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Brownsville ISD is a Title 1 district with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47,300 students and 94.7% of the students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identified as Economic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Disadvantaged</a:t>
            </a:r>
          </a:p>
          <a:p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32.5% of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the students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attending Brownsville ISD are identified as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English Language Learners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65.2% of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the students </a:t>
            </a:r>
            <a:r>
              <a:rPr lang="en-US" sz="2800" dirty="0">
                <a:solidFill>
                  <a:srgbClr val="0070C0"/>
                </a:solidFill>
                <a:latin typeface="+mn-lt"/>
              </a:rPr>
              <a:t>attending Brownsville ISD are identified as At 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Risk</a:t>
            </a:r>
            <a:endParaRPr lang="en-US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964" y="6188364"/>
            <a:ext cx="544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Source: 2015 Texas Academic Performance Report</a:t>
            </a:r>
            <a:endParaRPr lang="en-US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302327" y="770574"/>
            <a:ext cx="7656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</a:rPr>
              <a:t>BISD Demographic Overview</a:t>
            </a:r>
            <a:endParaRPr lang="en-US" sz="4400" dirty="0">
              <a:latin typeface="+mj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45728" y="6526918"/>
            <a:ext cx="3086100" cy="365125"/>
          </a:xfrm>
        </p:spPr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1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89873" y="2909670"/>
            <a:ext cx="4972050" cy="3219442"/>
            <a:chOff x="1731931" y="2180322"/>
            <a:chExt cx="4972050" cy="3219442"/>
          </a:xfrm>
        </p:grpSpPr>
        <p:sp>
          <p:nvSpPr>
            <p:cNvPr id="10" name="Text Placeholder 40"/>
            <p:cNvSpPr txBox="1">
              <a:spLocks/>
            </p:cNvSpPr>
            <p:nvPr/>
          </p:nvSpPr>
          <p:spPr>
            <a:xfrm>
              <a:off x="1731931" y="2180322"/>
              <a:ext cx="4972050" cy="44780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5715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Tx/>
                <a:buNone/>
                <a:defRPr sz="1800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8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2pPr>
              <a:lvl3pPr marL="10302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4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3pPr>
              <a:lvl4pPr marL="1482725" indent="-111125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4pPr>
              <a:lvl5pPr marL="19446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2863" defTabSz="685800">
                <a:buClr>
                  <a:srgbClr val="232F7C">
                    <a:lumMod val="75000"/>
                  </a:srgbClr>
                </a:buClr>
                <a:defRPr/>
              </a:pPr>
              <a:r>
                <a:rPr lang="en-US" sz="1950" dirty="0">
                  <a:solidFill>
                    <a:schemeClr val="tx1"/>
                  </a:solidFill>
                </a:rPr>
                <a:t>Expand Opportunities for Student Achievement</a:t>
              </a:r>
              <a:r>
                <a:rPr lang="en-US" sz="1350" dirty="0">
                  <a:solidFill>
                    <a:schemeClr val="tx1"/>
                  </a:solidFill>
                </a:rPr>
                <a:t/>
              </a:r>
              <a:br>
                <a:rPr lang="en-US" sz="1350" dirty="0">
                  <a:solidFill>
                    <a:schemeClr val="tx1"/>
                  </a:solidFill>
                </a:rPr>
              </a:b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 Placeholder 40"/>
            <p:cNvSpPr txBox="1">
              <a:spLocks/>
            </p:cNvSpPr>
            <p:nvPr/>
          </p:nvSpPr>
          <p:spPr>
            <a:xfrm>
              <a:off x="1731931" y="3126377"/>
              <a:ext cx="4972050" cy="44780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5715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Tx/>
                <a:buNone/>
                <a:defRPr sz="1800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8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2pPr>
              <a:lvl3pPr marL="10302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4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3pPr>
              <a:lvl4pPr marL="1482725" indent="-111125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4pPr>
              <a:lvl5pPr marL="19446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2863" defTabSz="685800">
                <a:buClr>
                  <a:srgbClr val="232F7C">
                    <a:lumMod val="75000"/>
                  </a:srgbClr>
                </a:buClr>
                <a:defRPr/>
              </a:pPr>
              <a:r>
                <a:rPr lang="en-US" sz="1950" dirty="0">
                  <a:solidFill>
                    <a:schemeClr val="tx1"/>
                  </a:solidFill>
                </a:rPr>
                <a:t>Budget Focused on Student Achievement</a:t>
              </a:r>
              <a:r>
                <a:rPr lang="en-US" sz="1350" dirty="0">
                  <a:solidFill>
                    <a:schemeClr val="tx1"/>
                  </a:solidFill>
                </a:rPr>
                <a:t/>
              </a:r>
              <a:br>
                <a:rPr lang="en-US" sz="1350" dirty="0">
                  <a:solidFill>
                    <a:schemeClr val="tx1"/>
                  </a:solidFill>
                </a:rPr>
              </a:b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 Placeholder 40"/>
            <p:cNvSpPr txBox="1">
              <a:spLocks/>
            </p:cNvSpPr>
            <p:nvPr/>
          </p:nvSpPr>
          <p:spPr>
            <a:xfrm>
              <a:off x="1731931" y="4052931"/>
              <a:ext cx="4972050" cy="44780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5715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Tx/>
                <a:buNone/>
                <a:defRPr sz="1800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8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2pPr>
              <a:lvl3pPr marL="10302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4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3pPr>
              <a:lvl4pPr marL="1482725" indent="-111125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4pPr>
              <a:lvl5pPr marL="19446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2863" defTabSz="685800">
                <a:buClr>
                  <a:srgbClr val="232F7C">
                    <a:lumMod val="75000"/>
                  </a:srgbClr>
                </a:buClr>
                <a:defRPr/>
              </a:pPr>
              <a:r>
                <a:rPr lang="en-US" sz="1950" dirty="0">
                  <a:solidFill>
                    <a:schemeClr val="tx1"/>
                  </a:solidFill>
                </a:rPr>
                <a:t>Celebrate </a:t>
              </a:r>
              <a:r>
                <a:rPr lang="en-US" sz="1950" dirty="0" smtClean="0">
                  <a:solidFill>
                    <a:schemeClr val="tx1"/>
                  </a:solidFill>
                </a:rPr>
                <a:t>Student and </a:t>
              </a:r>
              <a:r>
                <a:rPr lang="en-US" sz="1950" dirty="0">
                  <a:solidFill>
                    <a:schemeClr val="tx1"/>
                  </a:solidFill>
                </a:rPr>
                <a:t>School Achievements</a:t>
              </a:r>
              <a:r>
                <a:rPr lang="en-US" sz="1350" dirty="0">
                  <a:solidFill>
                    <a:schemeClr val="tx1"/>
                  </a:solidFill>
                </a:rPr>
                <a:t/>
              </a:r>
              <a:br>
                <a:rPr lang="en-US" sz="1350" dirty="0">
                  <a:solidFill>
                    <a:schemeClr val="tx1"/>
                  </a:solidFill>
                </a:rPr>
              </a:br>
              <a:endParaRPr 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16" name="Text Placeholder 40"/>
            <p:cNvSpPr txBox="1">
              <a:spLocks/>
            </p:cNvSpPr>
            <p:nvPr/>
          </p:nvSpPr>
          <p:spPr>
            <a:xfrm>
              <a:off x="1731931" y="4951962"/>
              <a:ext cx="4972050" cy="447802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 lnSpcReduction="20000"/>
            </a:bodyPr>
            <a:lstStyle>
              <a:lvl1pPr marL="5715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Tx/>
                <a:buNone/>
                <a:defRPr sz="1800" kern="1200" baseline="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1pPr>
              <a:lvl2pPr marL="627063" indent="-169863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8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2pPr>
              <a:lvl3pPr marL="10302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4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3pPr>
              <a:lvl4pPr marL="1482725" indent="-111125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4pPr>
              <a:lvl5pPr marL="1944688" indent="-115888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buClr>
                  <a:schemeClr val="accent1">
                    <a:lumMod val="75000"/>
                  </a:schemeClr>
                </a:buClr>
                <a:buSzPct val="70000"/>
                <a:buFont typeface="Arial" pitchFamily="34" charset="0"/>
                <a:buChar char="•"/>
                <a:defRPr sz="2000" kern="1200">
                  <a:solidFill>
                    <a:schemeClr val="accent2">
                      <a:lumMod val="75000"/>
                    </a:schemeClr>
                  </a:solidFill>
                  <a:latin typeface="+mn-lt"/>
                  <a:ea typeface="+mn-ea"/>
                  <a:cs typeface="Segoe U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2863" defTabSz="685800">
                <a:buClr>
                  <a:srgbClr val="232F7C">
                    <a:lumMod val="75000"/>
                  </a:srgbClr>
                </a:buClr>
                <a:defRPr/>
              </a:pPr>
              <a:r>
                <a:rPr lang="en-US" sz="1950" dirty="0">
                  <a:solidFill>
                    <a:schemeClr val="tx1"/>
                  </a:solidFill>
                </a:rPr>
                <a:t>Data Driven to Support Student Achievement</a:t>
              </a:r>
              <a:r>
                <a:rPr lang="en-US" sz="1350" dirty="0">
                  <a:solidFill>
                    <a:srgbClr val="237BD6">
                      <a:lumMod val="75000"/>
                    </a:srgbClr>
                  </a:solidFill>
                </a:rPr>
                <a:t/>
              </a:r>
              <a:br>
                <a:rPr lang="en-US" sz="1350" dirty="0">
                  <a:solidFill>
                    <a:srgbClr val="237BD6">
                      <a:lumMod val="75000"/>
                    </a:srgbClr>
                  </a:solidFill>
                </a:rPr>
              </a:br>
              <a:endParaRPr lang="en-US" sz="1350" dirty="0">
                <a:solidFill>
                  <a:srgbClr val="237BD6">
                    <a:lumMod val="75000"/>
                  </a:srgb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91703" y="2763543"/>
            <a:ext cx="1371600" cy="3269328"/>
            <a:chOff x="360331" y="2066851"/>
            <a:chExt cx="1371600" cy="3269328"/>
          </a:xfrm>
        </p:grpSpPr>
        <p:grpSp>
          <p:nvGrpSpPr>
            <p:cNvPr id="3" name="Group 2"/>
            <p:cNvGrpSpPr/>
            <p:nvPr/>
          </p:nvGrpSpPr>
          <p:grpSpPr>
            <a:xfrm>
              <a:off x="360331" y="2066851"/>
              <a:ext cx="1371600" cy="2336124"/>
              <a:chOff x="360331" y="2066851"/>
              <a:chExt cx="1371600" cy="2336124"/>
            </a:xfrm>
          </p:grpSpPr>
          <p:sp>
            <p:nvSpPr>
              <p:cNvPr id="4" name="Right Arrow Callout 3"/>
              <p:cNvSpPr/>
              <p:nvPr/>
            </p:nvSpPr>
            <p:spPr>
              <a:xfrm>
                <a:off x="360331" y="2066851"/>
                <a:ext cx="1371600" cy="442913"/>
              </a:xfrm>
              <a:prstGeom prst="rightArrowCallout">
                <a:avLst/>
              </a:prstGeom>
              <a:solidFill>
                <a:schemeClr val="accent1">
                  <a:lumMod val="75000"/>
                  <a:alpha val="90000"/>
                </a:schemeClr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0" name="Right Arrow Callout 19"/>
              <p:cNvSpPr/>
              <p:nvPr/>
            </p:nvSpPr>
            <p:spPr>
              <a:xfrm>
                <a:off x="360331" y="3042743"/>
                <a:ext cx="1371600" cy="442913"/>
              </a:xfrm>
              <a:prstGeom prst="rightArrowCallout">
                <a:avLst/>
              </a:prstGeom>
              <a:solidFill>
                <a:schemeClr val="accent2">
                  <a:lumMod val="75000"/>
                  <a:alpha val="9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1" name="Right Arrow Callout 20"/>
              <p:cNvSpPr/>
              <p:nvPr/>
            </p:nvSpPr>
            <p:spPr>
              <a:xfrm>
                <a:off x="360331" y="3960062"/>
                <a:ext cx="1371600" cy="442913"/>
              </a:xfrm>
              <a:prstGeom prst="rightArrowCallout">
                <a:avLst/>
              </a:prstGeom>
              <a:solidFill>
                <a:schemeClr val="accent6"/>
              </a:solidFill>
              <a:ln w="28575">
                <a:solidFill>
                  <a:schemeClr val="accent6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sp>
          <p:nvSpPr>
            <p:cNvPr id="22" name="Right Arrow Callout 21"/>
            <p:cNvSpPr/>
            <p:nvPr/>
          </p:nvSpPr>
          <p:spPr>
            <a:xfrm>
              <a:off x="360331" y="4893266"/>
              <a:ext cx="1371600" cy="442913"/>
            </a:xfrm>
            <a:prstGeom prst="rightArrowCallout">
              <a:avLst/>
            </a:prstGeom>
            <a:solidFill>
              <a:srgbClr val="7030A0">
                <a:alpha val="90000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702" y="876762"/>
            <a:ext cx="7523647" cy="1325563"/>
          </a:xfrm>
        </p:spPr>
        <p:txBody>
          <a:bodyPr/>
          <a:lstStyle/>
          <a:p>
            <a:r>
              <a:rPr lang="en-US" dirty="0" smtClean="0"/>
              <a:t>Areas of Focus to Support Student Achievement at BISD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329103" y="6492875"/>
            <a:ext cx="3086100" cy="365125"/>
          </a:xfrm>
        </p:spPr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7450" y="2057400"/>
            <a:ext cx="21145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15" name="Folded Corner 14">
            <a:hlinkClick r:id="rId2" action="ppaction://hlinksldjump"/>
          </p:cNvPr>
          <p:cNvSpPr/>
          <p:nvPr/>
        </p:nvSpPr>
        <p:spPr>
          <a:xfrm flipH="1">
            <a:off x="1130482" y="1909612"/>
            <a:ext cx="856427" cy="342900"/>
          </a:xfrm>
          <a:prstGeom prst="foldedCorner">
            <a:avLst>
              <a:gd name="adj" fmla="val 4111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37160"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1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36923" y="1029979"/>
            <a:ext cx="3363686" cy="759887"/>
          </a:xfrm>
        </p:spPr>
        <p:txBody>
          <a:bodyPr>
            <a:noAutofit/>
          </a:bodyPr>
          <a:lstStyle/>
          <a:p>
            <a:pPr algn="l"/>
            <a:r>
              <a:rPr lang="en-US" sz="2100" b="0" dirty="0">
                <a:solidFill>
                  <a:srgbClr val="0070C0"/>
                </a:solidFill>
                <a:latin typeface="Cambria" panose="02040503050406030204" pitchFamily="18" charset="0"/>
              </a:rPr>
              <a:t>Expand Opportunities for Student Achievement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528" y="1991782"/>
            <a:ext cx="1928813" cy="25717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393371" y="2252512"/>
            <a:ext cx="338749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Expansion of CTE Program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One Middle School will close its doors to become a school of opportunity for High School students. Students will be able to earn endorsements or licensures in different fields 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3 Year Old Program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BISD currently offers a 3 Year Old Program to Brownsville parents.  This program aims to prepare children for school by enhancing their social and pre-reading skills.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Pre-Kinder 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A newly revamped registration process provides more flexibility for parents of Early Childhood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31535" y="1029979"/>
            <a:ext cx="34571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Coding Courses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All elementary students are receiving an introduction to coding. The goal is to expose them to the many job market opportunities.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Extended Day (5:30)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Key locations around the district are providing students a safe place to engage in extra curricular activities as well as providing them with academic assistance.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Master’s Program for Teachers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Current teachers have the opportunity to obtain a Master’s Degree in specific fields.  In turn, this enables the district to provide additional dual enrollment courses.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73488" y="64928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0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ded Corner 19">
            <a:hlinkClick r:id="rId2" action="ppaction://hlinksldjump"/>
          </p:cNvPr>
          <p:cNvSpPr/>
          <p:nvPr/>
        </p:nvSpPr>
        <p:spPr>
          <a:xfrm flipH="1">
            <a:off x="1055239" y="2286158"/>
            <a:ext cx="872213" cy="361950"/>
          </a:xfrm>
          <a:prstGeom prst="foldedCorner">
            <a:avLst>
              <a:gd name="adj" fmla="val 41111"/>
            </a:avLst>
          </a:prstGeom>
          <a:solidFill>
            <a:srgbClr val="E46C0A"/>
          </a:solidFill>
          <a:ln>
            <a:noFill/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37160"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2 </a:t>
            </a:r>
          </a:p>
        </p:txBody>
      </p:sp>
      <p:sp>
        <p:nvSpPr>
          <p:cNvPr id="26" name="Title 2"/>
          <p:cNvSpPr>
            <a:spLocks noGrp="1"/>
          </p:cNvSpPr>
          <p:nvPr>
            <p:ph type="ctrTitle"/>
          </p:nvPr>
        </p:nvSpPr>
        <p:spPr>
          <a:xfrm>
            <a:off x="1491346" y="1027492"/>
            <a:ext cx="3461657" cy="757765"/>
          </a:xfrm>
        </p:spPr>
        <p:txBody>
          <a:bodyPr>
            <a:noAutofit/>
          </a:bodyPr>
          <a:lstStyle/>
          <a:p>
            <a:pPr algn="l"/>
            <a:r>
              <a:rPr lang="en-US" sz="2100" dirty="0">
                <a:solidFill>
                  <a:srgbClr val="E46C0A"/>
                </a:solidFill>
                <a:latin typeface="Cambria" panose="02040503050406030204" pitchFamily="18" charset="0"/>
                <a:cs typeface="Segoe UI" pitchFamily="34" charset="0"/>
              </a:rPr>
              <a:t>Budget Focused on Student Achievement</a:t>
            </a:r>
            <a:endParaRPr lang="en-US" sz="2100" dirty="0">
              <a:solidFill>
                <a:srgbClr val="E46C0A"/>
              </a:solidFill>
              <a:latin typeface="Cambria" panose="020405030504060302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311" y="2467133"/>
            <a:ext cx="1928813" cy="257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63488" y="1967985"/>
            <a:ext cx="29173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Refocus Funding to Support the Lowest Performing Schools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Campuses with the lowest student achievement receive additional funding to develop innovative practices aimed at increasing student achievement.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Funding to Support Student Motivational Programs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Funds are allocated to maintain programs such as STEM, Fine Arts and Athletics to influence students to stay in school.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1677" y="656417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5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ded Corner 23">
            <a:hlinkClick r:id="rId2" action="ppaction://hlinksldjump"/>
          </p:cNvPr>
          <p:cNvSpPr/>
          <p:nvPr/>
        </p:nvSpPr>
        <p:spPr>
          <a:xfrm flipH="1">
            <a:off x="1148989" y="2847262"/>
            <a:ext cx="701582" cy="331367"/>
          </a:xfrm>
          <a:prstGeom prst="foldedCorner">
            <a:avLst>
              <a:gd name="adj" fmla="val 4111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82880" rtlCol="0" anchor="ctr"/>
          <a:lstStyle/>
          <a:p>
            <a:pPr algn="ctr"/>
            <a:r>
              <a:rPr lang="en-US" sz="135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23" y="2990590"/>
            <a:ext cx="1880021" cy="25066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89312" y="1040461"/>
            <a:ext cx="3331031" cy="766569"/>
          </a:xfrm>
        </p:spPr>
        <p:txBody>
          <a:bodyPr>
            <a:normAutofit/>
          </a:bodyPr>
          <a:lstStyle/>
          <a:p>
            <a:pPr algn="l"/>
            <a:r>
              <a:rPr lang="en-US" sz="2100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Celebrate Student and School Achievements</a:t>
            </a:r>
            <a:endParaRPr lang="en-US" sz="21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83229" y="1883229"/>
            <a:ext cx="291737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Alumni Hall of Fame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BISD maintains partnerships with alumni and recognizes their successes. This encourages current BISD stakeholders to support college and career readiness initiatives.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Top Graduate Dinner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The top graduates and their parents, of each high school are invited to a dinner held in honor of their accomplishments.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Recognizing School Achievements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BISD continues to apply for grants, </a:t>
            </a:r>
            <a:r>
              <a:rPr lang="en-US" sz="1200" dirty="0">
                <a:latin typeface="Cambria" panose="02040503050406030204" pitchFamily="18" charset="0"/>
              </a:rPr>
              <a:t>such as </a:t>
            </a:r>
            <a:r>
              <a:rPr lang="en-US" sz="1200" dirty="0" smtClean="0">
                <a:latin typeface="Cambria" panose="02040503050406030204" pitchFamily="18" charset="0"/>
              </a:rPr>
              <a:t>NCUST, aimed at recognizing high performing schools and awarding them with additional funding to implement innovative campus programs.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7495" y="1274007"/>
            <a:ext cx="316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Scholarship Golf Tournament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An annual </a:t>
            </a:r>
            <a:r>
              <a:rPr lang="en-US" sz="1200" dirty="0">
                <a:latin typeface="Cambria" panose="02040503050406030204" pitchFamily="18" charset="0"/>
              </a:rPr>
              <a:t>g</a:t>
            </a:r>
            <a:r>
              <a:rPr lang="en-US" sz="1200" dirty="0" smtClean="0">
                <a:latin typeface="Cambria" panose="02040503050406030204" pitchFamily="18" charset="0"/>
              </a:rPr>
              <a:t>olf </a:t>
            </a:r>
            <a:r>
              <a:rPr lang="en-US" sz="1200" dirty="0">
                <a:latin typeface="Cambria" panose="02040503050406030204" pitchFamily="18" charset="0"/>
              </a:rPr>
              <a:t>t</a:t>
            </a:r>
            <a:r>
              <a:rPr lang="en-US" sz="1200" dirty="0" smtClean="0">
                <a:latin typeface="Cambria" panose="02040503050406030204" pitchFamily="18" charset="0"/>
              </a:rPr>
              <a:t>ournament is held to raise funds that will be awarded to Seniors to assist them with the cost of post-secondary education.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Dollars for Champs and Champions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BISD employees  are given the opportunity to make a monetary donation towards scholarships. These funds are awarded to students and employees to assist with the cost of  continuing their education.</a:t>
            </a: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81800" y="656417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9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ctrTitle"/>
          </p:nvPr>
        </p:nvSpPr>
        <p:spPr>
          <a:xfrm>
            <a:off x="1534891" y="1030970"/>
            <a:ext cx="3439886" cy="754288"/>
          </a:xfrm>
        </p:spPr>
        <p:txBody>
          <a:bodyPr>
            <a:noAutofit/>
          </a:bodyPr>
          <a:lstStyle/>
          <a:p>
            <a:pPr algn="l"/>
            <a:r>
              <a:rPr lang="en-US" sz="2100" dirty="0">
                <a:solidFill>
                  <a:srgbClr val="7030A0"/>
                </a:solidFill>
                <a:latin typeface="Cambria" panose="02040503050406030204" pitchFamily="18" charset="0"/>
                <a:cs typeface="Segoe UI" pitchFamily="34" charset="0"/>
              </a:rPr>
              <a:t>Data Driven to Support Student Achievement</a:t>
            </a:r>
            <a:endParaRPr lang="en-US" sz="2100" dirty="0">
              <a:solidFill>
                <a:srgbClr val="7030A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Folded Corner 23">
            <a:hlinkClick r:id="rId2" action="ppaction://hlinksldjump"/>
          </p:cNvPr>
          <p:cNvSpPr/>
          <p:nvPr/>
        </p:nvSpPr>
        <p:spPr>
          <a:xfrm flipH="1">
            <a:off x="1227507" y="4494737"/>
            <a:ext cx="891806" cy="361950"/>
          </a:xfrm>
          <a:prstGeom prst="foldedCorner">
            <a:avLst>
              <a:gd name="adj" fmla="val 41111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0000" dist="23000" dir="21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tIns="137160"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4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03" y="4083190"/>
            <a:ext cx="1928813" cy="2571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3410" y="1738079"/>
            <a:ext cx="316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Continuous Monitoring of School Leadership and Student Achievement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Based on Student Achievement Data, campus leadership is restructured to meet the needs of students.</a:t>
            </a:r>
          </a:p>
          <a:p>
            <a:endParaRPr lang="en-US" sz="1200" dirty="0"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  Data Teams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The lowest performing schools identify a group of people to be their data teams.  The teams are given the task to develop a plan to improve student achievement.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8982" y="1785258"/>
            <a:ext cx="316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mbria" panose="02040503050406030204" pitchFamily="18" charset="0"/>
              </a:rPr>
              <a:t>Refocus of Administrative Personnel</a:t>
            </a:r>
          </a:p>
          <a:p>
            <a:r>
              <a:rPr lang="en-US" sz="1200" dirty="0" smtClean="0">
                <a:latin typeface="Cambria" panose="02040503050406030204" pitchFamily="18" charset="0"/>
              </a:rPr>
              <a:t>Based on data, district leaders are strategically assigned to the lowest performing campuses to provide support and mentorship.</a:t>
            </a:r>
            <a:endParaRPr lang="en-US" sz="1200" dirty="0">
              <a:latin typeface="Cambria" panose="02040503050406030204" pitchFamily="18" charset="0"/>
            </a:endParaRPr>
          </a:p>
          <a:p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65175" y="6572483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Educating the Children of Poverty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62107" y="6589107"/>
            <a:ext cx="3086100" cy="365125"/>
          </a:xfrm>
        </p:spPr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9" y="982063"/>
            <a:ext cx="720090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962" y="276105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62106" y="6572482"/>
            <a:ext cx="3086100" cy="365125"/>
          </a:xfrm>
        </p:spPr>
        <p:txBody>
          <a:bodyPr/>
          <a:lstStyle/>
          <a:p>
            <a:r>
              <a:rPr lang="en-US" dirty="0" smtClean="0"/>
              <a:t>Educating the Children of Poverty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Aniamted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626</Words>
  <Application>Microsoft Office PowerPoint</Application>
  <PresentationFormat>On-screen Show (4:3)</PresentationFormat>
  <Paragraphs>78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Segoe UI</vt:lpstr>
      <vt:lpstr>1_Aniamted Layout</vt:lpstr>
      <vt:lpstr>Office Theme</vt:lpstr>
      <vt:lpstr>    Educating The  Children of Poverty by Focusing on Students and Families  Presented  by  Dr. Esperanza Zendejas Superintendent   </vt:lpstr>
      <vt:lpstr>PowerPoint Presentation</vt:lpstr>
      <vt:lpstr>Areas of Focus to Support Student Achievement at BISD</vt:lpstr>
      <vt:lpstr>Expand Opportunities for Student Achievement</vt:lpstr>
      <vt:lpstr>Budget Focused on Student Achievement</vt:lpstr>
      <vt:lpstr>Celebrate Student and School Achievements</vt:lpstr>
      <vt:lpstr>Data Driven to Support Student Achievement</vt:lpstr>
      <vt:lpstr>PowerPoint Presentation</vt:lpstr>
      <vt:lpstr>Questions ?</vt:lpstr>
    </vt:vector>
  </TitlesOfParts>
  <Company>Brownsville I.S.D.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K. Van Ravenswaay</dc:creator>
  <cp:lastModifiedBy>Jackson, Renee</cp:lastModifiedBy>
  <cp:revision>70</cp:revision>
  <cp:lastPrinted>2016-09-06T18:19:13Z</cp:lastPrinted>
  <dcterms:created xsi:type="dcterms:W3CDTF">2016-09-06T00:36:36Z</dcterms:created>
  <dcterms:modified xsi:type="dcterms:W3CDTF">2016-09-09T20:44:08Z</dcterms:modified>
</cp:coreProperties>
</file>