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7"/>
  </p:notesMasterIdLst>
  <p:handoutMasterIdLst>
    <p:handoutMasterId r:id="rId18"/>
  </p:handoutMasterIdLst>
  <p:sldIdLst>
    <p:sldId id="262" r:id="rId2"/>
    <p:sldId id="736" r:id="rId3"/>
    <p:sldId id="1004" r:id="rId4"/>
    <p:sldId id="1020" r:id="rId5"/>
    <p:sldId id="1018" r:id="rId6"/>
    <p:sldId id="642" r:id="rId7"/>
    <p:sldId id="1019" r:id="rId8"/>
    <p:sldId id="931" r:id="rId9"/>
    <p:sldId id="932" r:id="rId10"/>
    <p:sldId id="933" r:id="rId11"/>
    <p:sldId id="935" r:id="rId12"/>
    <p:sldId id="986" r:id="rId13"/>
    <p:sldId id="987" r:id="rId14"/>
    <p:sldId id="938" r:id="rId15"/>
    <p:sldId id="99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36">
          <p15:clr>
            <a:srgbClr val="A4A3A4"/>
          </p15:clr>
        </p15:guide>
        <p15:guide id="4" pos="2881">
          <p15:clr>
            <a:srgbClr val="A4A3A4"/>
          </p15:clr>
        </p15:guide>
        <p15:guide id="5" orient="horz" pos="828">
          <p15:clr>
            <a:srgbClr val="A4A3A4"/>
          </p15:clr>
        </p15:guide>
        <p15:guide id="6" pos="7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Wexler" initials="DW" lastIdx="914" clrIdx="0">
    <p:extLst/>
  </p:cmAuthor>
  <p:cmAuthor id="2" name="Amy Norskog" initials="AN" lastIdx="87" clrIdx="1"/>
  <p:cmAuthor id="3" name="georgia stacey" initials="" lastIdx="48" clrIdx="2"/>
  <p:cmAuthor id="4" name="Georgia West" initials="GW" lastIdx="3" clrIdx="3"/>
  <p:cmAuthor id="5" name="Amy Norskog" initials="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F65"/>
    <a:srgbClr val="428E6E"/>
    <a:srgbClr val="ADA7A4"/>
    <a:srgbClr val="008ED6"/>
    <a:srgbClr val="003F87"/>
    <a:srgbClr val="E6E2E2"/>
    <a:srgbClr val="3C464A"/>
    <a:srgbClr val="80A4AD"/>
    <a:srgbClr val="DE8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60746" autoAdjust="0"/>
  </p:normalViewPr>
  <p:slideViewPr>
    <p:cSldViewPr snapToGrid="0" snapToObjects="1">
      <p:cViewPr varScale="1">
        <p:scale>
          <a:sx n="36" d="100"/>
          <a:sy n="36" d="100"/>
        </p:scale>
        <p:origin x="2004" y="54"/>
      </p:cViewPr>
      <p:guideLst>
        <p:guide orient="horz" pos="2160"/>
        <p:guide pos="2880"/>
        <p:guide orient="horz" pos="836"/>
        <p:guide pos="2881"/>
        <p:guide orient="horz" pos="828"/>
        <p:guide pos="731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2" d="100"/>
        <a:sy n="82" d="100"/>
      </p:scale>
      <p:origin x="0" y="4353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3024"/>
        <p:guide pos="2304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34665292196404E-2"/>
          <c:y val="6.6044496309308698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A2-4726-9F1C-D6B4DDA072C9}"/>
              </c:ext>
            </c:extLst>
          </c:dPt>
          <c:dPt>
            <c:idx val="1"/>
            <c:bubble3D val="0"/>
            <c:spPr>
              <a:solidFill>
                <a:srgbClr val="E6E2E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A2-4726-9F1C-D6B4DDA072C9}"/>
              </c:ext>
            </c:extLst>
          </c:dPt>
          <c:cat>
            <c:strRef>
              <c:f>Sheet1!$A$2:$A$3</c:f>
              <c:strCache>
                <c:ptCount val="2"/>
                <c:pt idx="0">
                  <c:v>POC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A2-4726-9F1C-D6B4DDA07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23-4038-921D-66AF70AD506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23-4038-921D-66AF70AD5064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23-4038-921D-66AF70AD5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40-407B-A416-7AECDC3ED25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40-407B-A416-7AECDC3ED25F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40-407B-A416-7AECDC3ED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2E-43F1-9240-2B4FC1974BF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2E-43F1-9240-2B4FC1974BF8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2E-43F1-9240-2B4FC1974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64-4709-9146-AE73DAC469DA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64-4709-9146-AE73DAC469DA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64-4709-9146-AE73DAC46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11-4B94-8E5F-7602C0D3411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11-4B94-8E5F-7602C0D34119}"/>
              </c:ext>
            </c:extLst>
          </c:dPt>
          <c:cat>
            <c:strRef>
              <c:f>Sheet1!$A$2:$A$3</c:f>
              <c:strCache>
                <c:ptCount val="2"/>
                <c:pt idx="0">
                  <c:v>double</c:v>
                </c:pt>
                <c:pt idx="1">
                  <c:v>gains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11-4B94-8E5F-7602C0D34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55137143888999"/>
          <c:w val="1"/>
          <c:h val="0.7787681708036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</c:v>
                </c:pt>
              </c:strCache>
            </c:strRef>
          </c:tx>
          <c:spPr>
            <a:solidFill>
              <a:srgbClr val="ADA7A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52-43E1-8403-DF85B8525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52-43E1-8403-DF85B85257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</c:v>
                </c:pt>
              </c:strCache>
            </c:strRef>
          </c:tx>
          <c:spPr>
            <a:solidFill>
              <a:srgbClr val="008ED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52-43E1-8403-DF85B8525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52-43E1-8403-DF85B8525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-37"/>
        <c:axId val="282475816"/>
        <c:axId val="282476208"/>
      </c:barChart>
      <c:catAx>
        <c:axId val="282475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476208"/>
        <c:crosses val="autoZero"/>
        <c:auto val="1"/>
        <c:lblAlgn val="ctr"/>
        <c:lblOffset val="100"/>
        <c:noMultiLvlLbl val="0"/>
      </c:catAx>
      <c:valAx>
        <c:axId val="282476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47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1304151990845"/>
          <c:w val="1"/>
          <c:h val="0.898636973339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8F-4D52-B0E8-CB37CEF099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4F-4A28-B92C-044B2B87C5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SMART GOAL</c:v>
                </c:pt>
              </c:strCache>
            </c:strRef>
          </c:tx>
          <c:spPr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c:spPr>
          <c:invertIfNegative val="0"/>
          <c:dLbls>
            <c:dLbl>
              <c:idx val="0"/>
              <c:layout>
                <c:manualLayout>
                  <c:x val="1.9097227443467601E-2"/>
                  <c:y val="1.26332760890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4F-4A28-B92C-044B2B87C58C}"/>
                </c:ext>
                <c:ext xmlns:c15="http://schemas.microsoft.com/office/drawing/2012/chart" uri="{CE6537A1-D6FC-4f65-9D91-7224C49458BB}">
                  <c15:layout>
                    <c:manualLayout>
                      <c:w val="0.19312774777739633"/>
                      <c:h val="0.11668093795808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4F-4A28-B92C-044B2B87C5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4F-4A28-B92C-044B2B87C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8"/>
        <c:axId val="282014656"/>
        <c:axId val="282015048"/>
      </c:barChart>
      <c:catAx>
        <c:axId val="28201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015048"/>
        <c:crosses val="autoZero"/>
        <c:auto val="1"/>
        <c:lblAlgn val="ctr"/>
        <c:lblOffset val="100"/>
        <c:noMultiLvlLbl val="0"/>
      </c:catAx>
      <c:valAx>
        <c:axId val="282015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0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34665292196404E-2"/>
          <c:y val="6.6044496309308698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AA-4561-85AB-9DDD4F8218BF}"/>
              </c:ext>
            </c:extLst>
          </c:dPt>
          <c:dPt>
            <c:idx val="1"/>
            <c:bubble3D val="0"/>
            <c:spPr>
              <a:solidFill>
                <a:srgbClr val="E6E2E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AA-4561-85AB-9DDD4F8218BF}"/>
              </c:ext>
            </c:extLst>
          </c:dPt>
          <c:cat>
            <c:strRef>
              <c:f>Sheet1!$A$2:$A$3</c:f>
              <c:strCache>
                <c:ptCount val="2"/>
                <c:pt idx="0">
                  <c:v>POC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AA-4561-85AB-9DDD4F821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34665292196404E-2"/>
          <c:y val="6.6044496309308698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3-4197-962A-BF042A12D1A9}"/>
              </c:ext>
            </c:extLst>
          </c:dPt>
          <c:dPt>
            <c:idx val="1"/>
            <c:bubble3D val="0"/>
            <c:spPr>
              <a:solidFill>
                <a:srgbClr val="E6E2E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3-4197-962A-BF042A12D1A9}"/>
              </c:ext>
            </c:extLst>
          </c:dPt>
          <c:cat>
            <c:strRef>
              <c:f>Sheet1!$A$2:$A$3</c:f>
              <c:strCache>
                <c:ptCount val="2"/>
                <c:pt idx="0">
                  <c:v>POC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13-4197-962A-BF042A12D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EC-48E5-ADDE-03640391D60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EC-48E5-ADDE-03640391D607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EC-48E5-ADDE-03640391D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4316301759"/>
          <c:y val="6.6044492067429406E-2"/>
          <c:w val="0.96000004199470701"/>
          <c:h val="0.9014632001514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ED6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A4-4376-B565-A579EC5B73C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A4-4376-B565-A579EC5B73C8}"/>
              </c:ext>
            </c:extLst>
          </c:dPt>
          <c:cat>
            <c:strRef>
              <c:f>Sheet1!$A$2:$A$3</c:f>
              <c:strCache>
                <c:ptCount val="2"/>
                <c:pt idx="0">
                  <c:v>gains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A4-4376-B565-A579EC5B7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Arlington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3E-47C6-AEF9-B7FB8F9C17F6}"/>
              </c:ext>
            </c:extLst>
          </c:dPt>
          <c:cat>
            <c:strRef>
              <c:f>Sheet1!$A$2:$A$3</c:f>
              <c:strCache>
                <c:ptCount val="2"/>
                <c:pt idx="0">
                  <c:v>Low-income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3E-47C6-AEF9-B7FB8F9C1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Arlington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F-452D-9852-C481760E8C84}"/>
              </c:ext>
            </c:extLst>
          </c:dPt>
          <c:cat>
            <c:strRef>
              <c:f>Sheet1!$A$2:$A$3</c:f>
              <c:strCache>
                <c:ptCount val="2"/>
                <c:pt idx="0">
                  <c:v>Black/Hispanic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F-452D-9852-C481760E8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Arlington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9-4D72-B704-4C3348497FA2}"/>
              </c:ext>
            </c:extLst>
          </c:dPt>
          <c:cat>
            <c:strRef>
              <c:f>Sheet1!$A$2:$A$3</c:f>
              <c:strCache>
                <c:ptCount val="2"/>
                <c:pt idx="0">
                  <c:v>ELL</c:v>
                </c:pt>
                <c:pt idx="1">
                  <c:v>Not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49-4D72-B704-4C3348497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46225575665898E-4"/>
          <c:y val="7.4149898664379293E-2"/>
          <c:w val="0.99962453774424298"/>
          <c:h val="0.76738830194797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0DA-8201-DB98AAD4F28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5A-40DA-8201-DB98AAD4F2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2014-15</c:v>
                </c:pt>
                <c:pt idx="1">
                  <c:v>2015-26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D-4D8C-9B5E-97E39774CE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Offered Admission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1146025803351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5D-4D8C-9B5E-97E39774CE6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346015308419593E-3"/>
                  <c:y val="0"/>
                </c:manualLayout>
              </c:layout>
              <c:tx>
                <c:rich>
                  <a:bodyPr/>
                  <a:lstStyle/>
                  <a:p>
                    <a:fld id="{6B6B5C99-FC9B-43EE-8502-8C49AC8CD088}" type="VALUE">
                      <a:rPr lang="en-US" sz="1800" smtClean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r>
                      <a:rPr lang="en-US" sz="1800" baseline="30000" dirty="0">
                        <a:solidFill>
                          <a:schemeClr val="accent1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5D-4D8C-9B5E-97E39774CE6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2014-15</c:v>
                </c:pt>
                <c:pt idx="1">
                  <c:v>2015-26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36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5D-4D8C-9B5E-97E39774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3"/>
        <c:axId val="276016808"/>
        <c:axId val="276017200"/>
      </c:barChart>
      <c:catAx>
        <c:axId val="27601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7A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17200"/>
        <c:crosses val="autoZero"/>
        <c:auto val="1"/>
        <c:lblAlgn val="ctr"/>
        <c:lblOffset val="100"/>
        <c:noMultiLvlLbl val="0"/>
      </c:catAx>
      <c:valAx>
        <c:axId val="276017200"/>
        <c:scaling>
          <c:orientation val="minMax"/>
          <c:max val="100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27601680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39075866727"/>
          <c:y val="0.92174560908385705"/>
          <c:w val="0.83639947537090598"/>
          <c:h val="7.5738851029271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30T12:21:42.538" idx="913">
    <p:pos x="10" y="10"/>
    <p:text>Two options for a final slide - one has space for contact info, the other has an inspirational quote, you may not need either.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F008A332-4AA6-3348-B3B3-0B783FBD4635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2DD08096-11AF-8A45-B36B-880AD9CE8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1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7BCDEF09-C4D4-E24B-848B-FB6EE91CDCE2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86FB3E2C-70EC-B44D-9C13-374766763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66" indent="-1730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66" indent="-173066" defTabSz="92301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9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3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3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01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3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partnership with Arlington is powered by a perfect alignment between the district’s priorities and New Leaders’ expertise. </a:t>
            </a:r>
          </a:p>
          <a:p>
            <a:endParaRPr lang="en-US" dirty="0"/>
          </a:p>
          <a:p>
            <a:r>
              <a:rPr lang="en-US" dirty="0"/>
              <a:t>We launched our Emerging</a:t>
            </a:r>
            <a:r>
              <a:rPr lang="en-US" baseline="0" dirty="0"/>
              <a:t> Leaders program in 2014. We have since trained 60 leaders who reach about 3800 students in Arlington annually.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0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3E2C-70EC-B44D-9C13-3747667639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863" cy="5940025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299067" y="4297978"/>
            <a:ext cx="8563592" cy="2281024"/>
            <a:chOff x="585715" y="4221778"/>
            <a:chExt cx="8024885" cy="2281024"/>
          </a:xfrm>
        </p:grpSpPr>
        <p:sp>
          <p:nvSpPr>
            <p:cNvPr id="12" name="Moon 11"/>
            <p:cNvSpPr/>
            <p:nvPr userDrawn="1"/>
          </p:nvSpPr>
          <p:spPr>
            <a:xfrm rot="5400000">
              <a:off x="4109309" y="1851383"/>
              <a:ext cx="977697" cy="8024884"/>
            </a:xfrm>
            <a:prstGeom prst="moon">
              <a:avLst>
                <a:gd name="adj" fmla="val 73382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65100" dir="5400000" sx="99000" sy="99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715" y="4221778"/>
              <a:ext cx="8024885" cy="22810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4686300"/>
            <a:ext cx="4800600" cy="78527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5632704"/>
            <a:ext cx="4800600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948" y="5260238"/>
            <a:ext cx="2128844" cy="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3341" y="1320428"/>
            <a:ext cx="2651760" cy="194434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6120" y="1320428"/>
            <a:ext cx="2651760" cy="194434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78900" y="1320428"/>
            <a:ext cx="2651760" cy="194434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13341" y="3458231"/>
            <a:ext cx="2651760" cy="7294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46120" y="3458231"/>
            <a:ext cx="2651760" cy="72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8900" y="3458231"/>
            <a:ext cx="2651760" cy="72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90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0963" y="1330017"/>
            <a:ext cx="4231037" cy="19928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buNone/>
              <a:defRPr sz="1800" b="1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49970" y="1330017"/>
            <a:ext cx="3514605" cy="16860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149970" y="4875353"/>
            <a:ext cx="3514605" cy="13070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443932" y="3095615"/>
            <a:ext cx="2220561" cy="16906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149971" y="3095615"/>
            <a:ext cx="1216324" cy="16906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03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998794" y="1327150"/>
            <a:ext cx="4864269" cy="4936626"/>
            <a:chOff x="422088" y="1647306"/>
            <a:chExt cx="4007888" cy="4669953"/>
          </a:xfrm>
        </p:grpSpPr>
        <p:sp>
          <p:nvSpPr>
            <p:cNvPr id="13" name="Moon 12"/>
            <p:cNvSpPr/>
            <p:nvPr/>
          </p:nvSpPr>
          <p:spPr>
            <a:xfrm rot="5400000">
              <a:off x="1809960" y="3773640"/>
              <a:ext cx="1232143" cy="3855094"/>
            </a:xfrm>
            <a:prstGeom prst="moon">
              <a:avLst>
                <a:gd name="adj" fmla="val 73382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65100" dir="5400000" sx="99000" sy="99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088" y="1647306"/>
              <a:ext cx="4007888" cy="46699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599216" y="1562033"/>
            <a:ext cx="2249453" cy="7294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341" y="233694"/>
            <a:ext cx="8517319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99045" y="1520331"/>
            <a:ext cx="4371421" cy="1992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89186" y="1490663"/>
            <a:ext cx="1529255" cy="1533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7"/>
          </p:nvPr>
        </p:nvSpPr>
        <p:spPr>
          <a:xfrm>
            <a:off x="189186" y="3795713"/>
            <a:ext cx="1529255" cy="1533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10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13342" y="1279851"/>
            <a:ext cx="4211361" cy="5215536"/>
            <a:chOff x="422088" y="1674192"/>
            <a:chExt cx="4007888" cy="4447102"/>
          </a:xfrm>
        </p:grpSpPr>
        <p:sp>
          <p:nvSpPr>
            <p:cNvPr id="11" name="Moon 10"/>
            <p:cNvSpPr/>
            <p:nvPr/>
          </p:nvSpPr>
          <p:spPr>
            <a:xfrm rot="5400000">
              <a:off x="1800364" y="3577676"/>
              <a:ext cx="1232143" cy="3855094"/>
            </a:xfrm>
            <a:prstGeom prst="moon">
              <a:avLst>
                <a:gd name="adj" fmla="val 73382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65100" dir="5400000" sx="99000" sy="99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2088" y="1674192"/>
              <a:ext cx="4007888" cy="44471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87310" y="1534737"/>
            <a:ext cx="3934250" cy="19928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lnSpc>
                <a:spcPct val="115000"/>
              </a:lnSpc>
              <a:buNone/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45910" y="1488799"/>
            <a:ext cx="3695013" cy="214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2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Continu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oon 11"/>
          <p:cNvSpPr/>
          <p:nvPr/>
        </p:nvSpPr>
        <p:spPr>
          <a:xfrm rot="16200000">
            <a:off x="4333634" y="-1741823"/>
            <a:ext cx="480363" cy="9144001"/>
          </a:xfrm>
          <a:prstGeom prst="moon">
            <a:avLst>
              <a:gd name="adj" fmla="val 70721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9000" sy="99000" algn="t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69660" y="-2369664"/>
            <a:ext cx="2006497" cy="9142187"/>
          </a:xfrm>
          <a:prstGeom prst="rect">
            <a:avLst/>
          </a:prstGeom>
          <a:noFill/>
          <a:ln w="3175" cmpd="sng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54111" y="3403184"/>
            <a:ext cx="4116634" cy="410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buNone/>
              <a:defRPr lang="en-US" b="1" dirty="0"/>
            </a:lvl1pPr>
            <a:lvl2pPr>
              <a:lnSpc>
                <a:spcPct val="114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4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4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4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833236" y="3403184"/>
            <a:ext cx="3222424" cy="4081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833236" y="4523597"/>
            <a:ext cx="3222424" cy="4081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833236" y="5606338"/>
            <a:ext cx="3222424" cy="4081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4872916" y="3423442"/>
            <a:ext cx="808984" cy="809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4872916" y="5606338"/>
            <a:ext cx="808984" cy="809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4872916" y="4523597"/>
            <a:ext cx="808984" cy="8091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421" y="1812342"/>
            <a:ext cx="82945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TEACHER LEADERS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5421" y="1812343"/>
            <a:ext cx="131723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INSTRUCTIONAL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COACHES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8213" y="1812343"/>
            <a:ext cx="970815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ASSISTANT PRINCIPALS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0284" y="1812343"/>
            <a:ext cx="10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PRINCIPALS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9459" y="1812343"/>
            <a:ext cx="1291413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INSTRUCTIONAL TEAMS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5799" y="1812343"/>
            <a:ext cx="126310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PRINCIPAL SUPERVISORS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5024" y="1811818"/>
            <a:ext cx="1428176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tx1"/>
                </a:solidFill>
              </a:rPr>
              <a:t>DISTRICT ADMINISTRATORS</a:t>
            </a:r>
          </a:p>
        </p:txBody>
      </p:sp>
      <p:pic>
        <p:nvPicPr>
          <p:cNvPr id="34" name="Picture Placeholder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02" y="1341369"/>
            <a:ext cx="454470" cy="472528"/>
          </a:xfrm>
          <a:prstGeom prst="rect">
            <a:avLst/>
          </a:prstGeom>
        </p:spPr>
      </p:pic>
      <p:pic>
        <p:nvPicPr>
          <p:cNvPr id="35" name="Picture Placeholder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374" y="1392191"/>
            <a:ext cx="421706" cy="421706"/>
          </a:xfrm>
          <a:prstGeom prst="rect">
            <a:avLst/>
          </a:prstGeom>
        </p:spPr>
      </p:pic>
      <p:pic>
        <p:nvPicPr>
          <p:cNvPr id="36" name="Picture Placeholder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931" y="1310977"/>
            <a:ext cx="446138" cy="502920"/>
          </a:xfrm>
          <a:prstGeom prst="rect">
            <a:avLst/>
          </a:prstGeom>
        </p:spPr>
      </p:pic>
      <p:pic>
        <p:nvPicPr>
          <p:cNvPr id="37" name="Picture Placeholder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91" y="1310977"/>
            <a:ext cx="439058" cy="502920"/>
          </a:xfrm>
          <a:prstGeom prst="rect">
            <a:avLst/>
          </a:prstGeom>
        </p:spPr>
      </p:pic>
      <p:pic>
        <p:nvPicPr>
          <p:cNvPr id="38" name="Picture Placeholder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18" y="1310977"/>
            <a:ext cx="457442" cy="502920"/>
          </a:xfrm>
          <a:prstGeom prst="rect">
            <a:avLst/>
          </a:prstGeom>
        </p:spPr>
      </p:pic>
      <p:pic>
        <p:nvPicPr>
          <p:cNvPr id="39" name="Picture Placeholder 1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19" y="1310977"/>
            <a:ext cx="429460" cy="502920"/>
          </a:xfrm>
          <a:prstGeom prst="rect">
            <a:avLst/>
          </a:prstGeom>
        </p:spPr>
      </p:pic>
      <p:pic>
        <p:nvPicPr>
          <p:cNvPr id="40" name="Picture Placeholder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68" y="1341369"/>
            <a:ext cx="345089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oon 6"/>
          <p:cNvSpPr/>
          <p:nvPr userDrawn="1"/>
        </p:nvSpPr>
        <p:spPr>
          <a:xfrm rot="16200000">
            <a:off x="4285376" y="1367431"/>
            <a:ext cx="575068" cy="9142185"/>
          </a:xfrm>
          <a:prstGeom prst="moon">
            <a:avLst>
              <a:gd name="adj" fmla="val 84084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9000" sy="99000" algn="t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815" y="5075392"/>
            <a:ext cx="9142188" cy="1308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2738" y="5345113"/>
            <a:ext cx="8642350" cy="40011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2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5857" y="315310"/>
            <a:ext cx="8452287" cy="4355345"/>
            <a:chOff x="345857" y="1867789"/>
            <a:chExt cx="8452287" cy="4355345"/>
          </a:xfrm>
        </p:grpSpPr>
        <p:sp>
          <p:nvSpPr>
            <p:cNvPr id="7" name="Moon 6"/>
            <p:cNvSpPr/>
            <p:nvPr/>
          </p:nvSpPr>
          <p:spPr>
            <a:xfrm rot="5400000">
              <a:off x="4318415" y="1638935"/>
              <a:ext cx="539683" cy="8419773"/>
            </a:xfrm>
            <a:prstGeom prst="moon">
              <a:avLst>
                <a:gd name="adj" fmla="val 73382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65100" dir="5400000" sx="99000" sy="99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5857" y="1867789"/>
              <a:ext cx="8452287" cy="43553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30238" y="988575"/>
            <a:ext cx="3070225" cy="2672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45761" y="3362982"/>
            <a:ext cx="983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49645"/>
            <a:ext cx="8027006" cy="430887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22725" y="863964"/>
            <a:ext cx="4634519" cy="2300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04041" y="3794962"/>
            <a:ext cx="7662331" cy="41088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600744" y="5024941"/>
            <a:ext cx="7197399" cy="3921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hart Placeholder 23"/>
          <p:cNvSpPr>
            <a:spLocks noGrp="1"/>
          </p:cNvSpPr>
          <p:nvPr>
            <p:ph type="chart" sz="quarter" idx="14"/>
          </p:nvPr>
        </p:nvSpPr>
        <p:spPr>
          <a:xfrm>
            <a:off x="267245" y="5024941"/>
            <a:ext cx="1333500" cy="13287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5857" y="315311"/>
            <a:ext cx="8452287" cy="6099364"/>
            <a:chOff x="345857" y="1867790"/>
            <a:chExt cx="8452287" cy="4250875"/>
          </a:xfrm>
        </p:grpSpPr>
        <p:sp>
          <p:nvSpPr>
            <p:cNvPr id="7" name="Moon 6"/>
            <p:cNvSpPr/>
            <p:nvPr/>
          </p:nvSpPr>
          <p:spPr>
            <a:xfrm rot="5400000">
              <a:off x="4318415" y="1638935"/>
              <a:ext cx="539683" cy="8419773"/>
            </a:xfrm>
            <a:prstGeom prst="moon">
              <a:avLst>
                <a:gd name="adj" fmla="val 73382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165100" dir="5400000" sx="99000" sy="99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5857" y="1867790"/>
              <a:ext cx="8452287" cy="42508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52783" y="3343860"/>
            <a:ext cx="983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30238" y="988575"/>
            <a:ext cx="3070225" cy="2672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49645"/>
            <a:ext cx="8027006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022725" y="863964"/>
            <a:ext cx="4634519" cy="2300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702259" y="3774841"/>
            <a:ext cx="2998205" cy="41088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421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0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oon 11"/>
          <p:cNvSpPr/>
          <p:nvPr userDrawn="1"/>
        </p:nvSpPr>
        <p:spPr>
          <a:xfrm rot="5400000">
            <a:off x="4092190" y="1658052"/>
            <a:ext cx="977697" cy="8563947"/>
          </a:xfrm>
          <a:prstGeom prst="moon">
            <a:avLst>
              <a:gd name="adj" fmla="val 73382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9000" sy="99000" algn="t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0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98450" y="4462463"/>
            <a:ext cx="8564563" cy="19669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Paper texture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4686300"/>
            <a:ext cx="4800600" cy="78527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5632704"/>
            <a:ext cx="4800600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7948" y="5267667"/>
            <a:ext cx="2128844" cy="3565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432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on 12"/>
          <p:cNvSpPr/>
          <p:nvPr userDrawn="1"/>
        </p:nvSpPr>
        <p:spPr>
          <a:xfrm rot="5400000">
            <a:off x="4063307" y="2643774"/>
            <a:ext cx="977697" cy="6237288"/>
          </a:xfrm>
          <a:prstGeom prst="moon">
            <a:avLst>
              <a:gd name="adj" fmla="val 73382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9000" sy="99000" algn="t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9350" cy="5951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105400" y="0"/>
            <a:ext cx="4038600" cy="5951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453357" y="5159375"/>
            <a:ext cx="6237287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Paper texture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9" y="5462683"/>
            <a:ext cx="5308978" cy="488855"/>
          </a:xfrm>
        </p:spPr>
        <p:txBody>
          <a:bodyPr anchor="t"/>
          <a:lstStyle>
            <a:lvl1pPr algn="ctr"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2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itle and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on 12"/>
          <p:cNvSpPr/>
          <p:nvPr userDrawn="1"/>
        </p:nvSpPr>
        <p:spPr>
          <a:xfrm rot="5400000">
            <a:off x="4083152" y="1555497"/>
            <a:ext cx="977697" cy="8413847"/>
          </a:xfrm>
          <a:prstGeom prst="moon">
            <a:avLst>
              <a:gd name="adj" fmla="val 73382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9000" sy="99000" algn="t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9350" cy="5951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105400" y="0"/>
            <a:ext cx="4038600" cy="5951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8019" y="3848669"/>
            <a:ext cx="8447963" cy="24298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Paper texture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11" y="4067306"/>
            <a:ext cx="5308978" cy="488855"/>
          </a:xfrm>
        </p:spPr>
        <p:txBody>
          <a:bodyPr anchor="t"/>
          <a:lstStyle>
            <a:lvl1pPr algn="ctr">
              <a:defRPr sz="24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6382" y="4565859"/>
            <a:ext cx="8011236" cy="408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8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41" y="1327150"/>
            <a:ext cx="8517319" cy="197906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b="1"/>
            </a:lvl1pPr>
            <a:lvl2pPr>
              <a:lnSpc>
                <a:spcPct val="114000"/>
              </a:lnSpc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58" y="1327150"/>
            <a:ext cx="7356702" cy="72391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b="1"/>
            </a:lvl1pPr>
            <a:lvl2pPr marL="0" indent="0">
              <a:lnSpc>
                <a:spcPct val="114000"/>
              </a:lnSpc>
              <a:buNone/>
              <a:defRPr/>
            </a:lvl2pPr>
            <a:lvl3pPr>
              <a:lnSpc>
                <a:spcPct val="115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1300" y="1395390"/>
            <a:ext cx="1068886" cy="10688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41300" y="3222261"/>
            <a:ext cx="1068886" cy="10688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41300" y="5160920"/>
            <a:ext cx="1068886" cy="10688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oon 5"/>
          <p:cNvSpPr/>
          <p:nvPr userDrawn="1"/>
        </p:nvSpPr>
        <p:spPr>
          <a:xfrm rot="5400000">
            <a:off x="6918484" y="4332704"/>
            <a:ext cx="575068" cy="3357347"/>
          </a:xfrm>
          <a:prstGeom prst="moon">
            <a:avLst>
              <a:gd name="adj" fmla="val 65098"/>
            </a:avLst>
          </a:prstGeom>
          <a:solidFill>
            <a:schemeClr val="bg1"/>
          </a:solidFill>
          <a:ln>
            <a:noFill/>
          </a:ln>
          <a:effectLst>
            <a:outerShdw blurRad="355600" dist="165100" dir="5400000" sx="91000" sy="91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41" y="1327150"/>
            <a:ext cx="5077525" cy="72391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b="1"/>
            </a:lvl1pPr>
            <a:lvl2pPr marL="6350" indent="0">
              <a:lnSpc>
                <a:spcPct val="114000"/>
              </a:lnSpc>
              <a:spcAft>
                <a:spcPts val="1200"/>
              </a:spcAft>
              <a:buFontTx/>
              <a:buNone/>
              <a:defRPr/>
            </a:lvl2pPr>
            <a:lvl3pPr marL="463550" indent="-231775">
              <a:lnSpc>
                <a:spcPct val="115000"/>
              </a:lnSpc>
              <a:spcAft>
                <a:spcPts val="0"/>
              </a:spcAft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581934" y="1327150"/>
            <a:ext cx="3249329" cy="49644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7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ri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0963" y="1327150"/>
            <a:ext cx="8462962" cy="19236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10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0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0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0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9183" y="4269402"/>
            <a:ext cx="2188102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21693" y="4269107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3387" y="4268812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965081" y="4269402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934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ri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0963" y="3512665"/>
            <a:ext cx="8462962" cy="2300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5000"/>
              </a:lnSpc>
              <a:buNone/>
              <a:defRPr sz="18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ct val="115000"/>
              </a:lnSpc>
              <a:defRPr sz="1800" b="0" i="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9183" y="1297253"/>
            <a:ext cx="2188102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21693" y="1296958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43387" y="1296663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965081" y="1297253"/>
            <a:ext cx="2178919" cy="19085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10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341" y="233694"/>
            <a:ext cx="8517319" cy="430887"/>
          </a:xfrm>
          <a:prstGeom prst="rect">
            <a:avLst/>
          </a:prstGeom>
        </p:spPr>
        <p:txBody>
          <a:bodyPr vert="horz" lIns="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341" y="1327244"/>
            <a:ext cx="8517319" cy="23006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9650" y="6500164"/>
            <a:ext cx="276010" cy="276010"/>
          </a:xfrm>
          <a:prstGeom prst="rect">
            <a:avLst/>
          </a:prstGeom>
          <a:solidFill>
            <a:srgbClr val="ADA7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9055" y="6500164"/>
            <a:ext cx="4572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fld id="{A6CFFCE2-D149-8D48-999E-C30CBED028B4}" type="slidenum">
              <a:rPr lang="en-US" sz="1200" b="0" i="0" smtClean="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sz="1200" b="0" i="0" dirty="0">
              <a:ln>
                <a:noFill/>
              </a:ln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3" r:id="rId2"/>
    <p:sldLayoutId id="2147483805" r:id="rId3"/>
    <p:sldLayoutId id="2147483820" r:id="rId4"/>
    <p:sldLayoutId id="2147483804" r:id="rId5"/>
    <p:sldLayoutId id="2147483852" r:id="rId6"/>
    <p:sldLayoutId id="2147483851" r:id="rId7"/>
    <p:sldLayoutId id="2147483815" r:id="rId8"/>
    <p:sldLayoutId id="2147483818" r:id="rId9"/>
    <p:sldLayoutId id="2147483816" r:id="rId10"/>
    <p:sldLayoutId id="2147483821" r:id="rId11"/>
    <p:sldLayoutId id="2147483822" r:id="rId12"/>
    <p:sldLayoutId id="2147483823" r:id="rId13"/>
    <p:sldLayoutId id="2147483827" r:id="rId14"/>
    <p:sldLayoutId id="2147483828" r:id="rId15"/>
    <p:sldLayoutId id="2147483825" r:id="rId16"/>
    <p:sldLayoutId id="2147483829" r:id="rId17"/>
    <p:sldLayoutId id="214748380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7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Title 29"/>
          <p:cNvSpPr>
            <a:spLocks noGrp="1"/>
          </p:cNvSpPr>
          <p:nvPr>
            <p:ph type="ctrTitle"/>
          </p:nvPr>
        </p:nvSpPr>
        <p:spPr>
          <a:xfrm>
            <a:off x="552450" y="4686300"/>
            <a:ext cx="6492586" cy="1107996"/>
          </a:xfrm>
        </p:spPr>
        <p:txBody>
          <a:bodyPr/>
          <a:lstStyle/>
          <a:p>
            <a:r>
              <a:rPr lang="en-US" dirty="0" smtClean="0"/>
              <a:t>Conference on Educating Children in Poverty</a:t>
            </a:r>
            <a:br>
              <a:rPr lang="en-US" dirty="0" smtClean="0"/>
            </a:br>
            <a:r>
              <a:rPr lang="en-US" dirty="0" smtClean="0"/>
              <a:t>Austin, Texas</a:t>
            </a:r>
            <a:br>
              <a:rPr lang="en-US" dirty="0" smtClean="0"/>
            </a:br>
            <a:r>
              <a:rPr lang="en-US" dirty="0" smtClean="0"/>
              <a:t>Monday September 12, 2016</a:t>
            </a:r>
            <a:endParaRPr lang="en-US" dirty="0"/>
          </a:p>
        </p:txBody>
      </p:sp>
      <p:pic>
        <p:nvPicPr>
          <p:cNvPr id="46" name="Picture Placeholder 4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" r="96"/>
          <a:stretch/>
        </p:blipFill>
        <p:spPr/>
      </p:pic>
    </p:spTree>
    <p:extLst>
      <p:ext uri="{BB962C8B-B14F-4D97-AF65-F5344CB8AC3E}">
        <p14:creationId xmlns:p14="http://schemas.microsoft.com/office/powerpoint/2010/main" val="49556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Arlington officials planned to operate a district-run Aspiring Principals Academy, but they quickly encountered bandwidth challenges.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0380"/>
              </p:ext>
            </p:extLst>
          </p:nvPr>
        </p:nvGraphicFramePr>
        <p:xfrm>
          <a:off x="313339" y="1327150"/>
          <a:ext cx="8517320" cy="49508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58660">
                  <a:extLst>
                    <a:ext uri="{9D8B030D-6E8A-4147-A177-3AD203B41FA5}">
                      <a16:colId xmlns="" xmlns:a16="http://schemas.microsoft.com/office/drawing/2014/main" val="1119471005"/>
                    </a:ext>
                  </a:extLst>
                </a:gridCol>
                <a:gridCol w="4258660">
                  <a:extLst>
                    <a:ext uri="{9D8B030D-6E8A-4147-A177-3AD203B41FA5}">
                      <a16:colId xmlns="" xmlns:a16="http://schemas.microsoft.com/office/drawing/2014/main" val="3785252832"/>
                    </a:ext>
                  </a:extLst>
                </a:gridCol>
              </a:tblGrid>
              <a:tr h="59413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CONDITIONS</a:t>
                      </a:r>
                      <a:r>
                        <a:rPr lang="en-US" sz="1800" baseline="0" dirty="0">
                          <a:solidFill>
                            <a:schemeClr val="accent3"/>
                          </a:solidFill>
                        </a:rPr>
                        <a:t> FOR SUCCESS</a:t>
                      </a:r>
                      <a:endParaRPr 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HALLENGES</a:t>
                      </a: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6219131"/>
                  </a:ext>
                </a:extLst>
              </a:tr>
              <a:tr h="1089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A selection model that identifies candidates with leadership potential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Struggle to build robust pool;</a:t>
                      </a:r>
                      <a:r>
                        <a:rPr lang="en-US" sz="1800" baseline="0" dirty="0"/>
                        <a:t> need to develop objective selection criteria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4874565"/>
                  </a:ext>
                </a:extLst>
              </a:tr>
              <a:tr h="108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A curriculum that helps participants master key leadership skills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Curriculum development to promote instructional leadership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6891438"/>
                  </a:ext>
                </a:extLst>
              </a:tr>
              <a:tr h="108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Job-embedded coaching so participants can apply what they learn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Lack of bandwidth and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point person to implement program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1769670"/>
                  </a:ext>
                </a:extLst>
              </a:tr>
              <a:tr h="108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A robust system to measure program outcomes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Evaluation design to accurately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measure outcomes</a:t>
                      </a:r>
                      <a:r>
                        <a:rPr lang="en-US" sz="1800" baseline="0" dirty="0"/>
                        <a:t>, including impact on learning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6295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64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05752" y="1534737"/>
            <a:ext cx="2215807" cy="4010329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428E6E"/>
                </a:solidFill>
                <a:cs typeface="Arial"/>
              </a:rPr>
              <a:t>91%</a:t>
            </a:r>
            <a:r>
              <a:rPr lang="en-US" b="1" dirty="0">
                <a:solidFill>
                  <a:srgbClr val="428E6E"/>
                </a:solidFill>
                <a:cs typeface="Arial"/>
              </a:rPr>
              <a:t/>
            </a:r>
            <a:br>
              <a:rPr lang="en-US" b="1" dirty="0">
                <a:solidFill>
                  <a:srgbClr val="428E6E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participants successfully completed the program</a:t>
            </a:r>
          </a:p>
          <a:p>
            <a:pPr>
              <a:defRPr/>
            </a:pPr>
            <a:endParaRPr lang="en-US" sz="2000" b="1" dirty="0">
              <a:solidFill>
                <a:srgbClr val="428E6E"/>
              </a:solidFill>
              <a:cs typeface="Arial"/>
            </a:endParaRPr>
          </a:p>
          <a:p>
            <a:pPr>
              <a:defRPr/>
            </a:pPr>
            <a:r>
              <a:rPr lang="en-US" sz="2000" b="1" dirty="0">
                <a:solidFill>
                  <a:srgbClr val="428E6E"/>
                </a:solidFill>
                <a:cs typeface="Arial"/>
              </a:rPr>
              <a:t>53%</a:t>
            </a:r>
            <a:br>
              <a:rPr lang="en-US" sz="2000" b="1" dirty="0">
                <a:solidFill>
                  <a:srgbClr val="428E6E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completers were promoted directly into principal or AP roles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Leaders ignited a culture shift across the district, with leadership roles earned based on skills rather than seniority. </a:t>
            </a:r>
          </a:p>
        </p:txBody>
      </p:sp>
      <p:graphicFrame>
        <p:nvGraphicFramePr>
          <p:cNvPr id="11" name="Char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2718236"/>
              </p:ext>
            </p:extLst>
          </p:nvPr>
        </p:nvGraphicFramePr>
        <p:xfrm>
          <a:off x="546100" y="1420699"/>
          <a:ext cx="3694113" cy="487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57194430"/>
              </p:ext>
            </p:extLst>
          </p:nvPr>
        </p:nvGraphicFramePr>
        <p:xfrm>
          <a:off x="4989539" y="1565853"/>
          <a:ext cx="1398892" cy="128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17711156"/>
              </p:ext>
            </p:extLst>
          </p:nvPr>
        </p:nvGraphicFramePr>
        <p:xfrm>
          <a:off x="4989539" y="3856718"/>
          <a:ext cx="1398892" cy="128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628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3341" y="3458231"/>
            <a:ext cx="2651760" cy="2020297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</a:rPr>
              <a:t>100%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of participants working with math teams led gains across those classrooms, with </a:t>
            </a:r>
            <a:r>
              <a:rPr lang="en-US" b="1" dirty="0"/>
              <a:t>75 percent achieving double-digit gains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246120" y="3458231"/>
            <a:ext cx="2651760" cy="1720471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</a:rPr>
              <a:t>72%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Emerging Leaders led proficiency gains across the classrooms they influenced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8900" y="3458231"/>
            <a:ext cx="2651760" cy="2020297"/>
          </a:xfrm>
        </p:spPr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</a:rPr>
              <a:t>69%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Emerging Leaders oversaw student gains of at least five percentage points against their SMART goals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Leaders participants led impressive learning gains in their schools, even while still completing training.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84851943"/>
              </p:ext>
            </p:extLst>
          </p:nvPr>
        </p:nvGraphicFramePr>
        <p:xfrm>
          <a:off x="6046925" y="1414882"/>
          <a:ext cx="1636763" cy="160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97835077"/>
              </p:ext>
            </p:extLst>
          </p:nvPr>
        </p:nvGraphicFramePr>
        <p:xfrm>
          <a:off x="3050931" y="1414882"/>
          <a:ext cx="1643900" cy="160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65619769"/>
              </p:ext>
            </p:extLst>
          </p:nvPr>
        </p:nvGraphicFramePr>
        <p:xfrm>
          <a:off x="95534" y="1414882"/>
          <a:ext cx="1883391" cy="160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610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SELENA OZUNA  |  PRINCIPAL  |  ARLINGTON, TX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22725" y="863964"/>
            <a:ext cx="4634519" cy="3885423"/>
          </a:xfrm>
        </p:spPr>
        <p:txBody>
          <a:bodyPr/>
          <a:lstStyle/>
          <a:p>
            <a:r>
              <a:rPr lang="en-US" dirty="0"/>
              <a:t>As a new principal at Bud Remynse Elementary, Selena Ozuna wanted her </a:t>
            </a:r>
            <a:r>
              <a:rPr lang="en-US" b="1" dirty="0"/>
              <a:t>students – half of whom are English learners </a:t>
            </a:r>
            <a:r>
              <a:rPr lang="en-US" dirty="0"/>
              <a:t>– to make meaningful gains in all subjects.</a:t>
            </a:r>
          </a:p>
          <a:p>
            <a:r>
              <a:rPr lang="en-US" dirty="0"/>
              <a:t>With her coach, Ozuna fostered a culture of </a:t>
            </a:r>
            <a:r>
              <a:rPr lang="en-US" b="1" dirty="0"/>
              <a:t>high expectations </a:t>
            </a:r>
            <a:r>
              <a:rPr lang="en-US" dirty="0"/>
              <a:t>and taught teachers to </a:t>
            </a:r>
            <a:r>
              <a:rPr lang="en-US" b="1" dirty="0"/>
              <a:t>analyze data </a:t>
            </a:r>
            <a:r>
              <a:rPr lang="en-US" dirty="0"/>
              <a:t>and </a:t>
            </a:r>
            <a:r>
              <a:rPr lang="en-US" b="1" dirty="0"/>
              <a:t>target instruction </a:t>
            </a:r>
            <a:r>
              <a:rPr lang="en-US" dirty="0"/>
              <a:t>to better meet student needs.</a:t>
            </a:r>
          </a:p>
          <a:p>
            <a:r>
              <a:rPr lang="en-US" dirty="0"/>
              <a:t>Ozuna credits Emerging Leaders with equipping her to </a:t>
            </a:r>
            <a:r>
              <a:rPr lang="en-US" b="1" dirty="0"/>
              <a:t>build the trust </a:t>
            </a:r>
            <a:r>
              <a:rPr lang="en-US" dirty="0"/>
              <a:t>to lead teachers and students to success.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Emerging Leaders gave me tools to raise the bar and taught me to foster strong relationships, so I could have difficult conversations without teachers putting up a wall.”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19462" y="5190721"/>
            <a:ext cx="2710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cs typeface="Arial"/>
              </a:rPr>
              <a:t>Third-grade math proficiency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start</a:t>
            </a:r>
            <a:r>
              <a:rPr lang="en-US" b="1" dirty="0">
                <a:cs typeface="Arial"/>
              </a:rPr>
              <a:t> and 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end</a:t>
            </a:r>
            <a:r>
              <a:rPr lang="en-US" b="1" dirty="0">
                <a:cs typeface="Arial"/>
              </a:rPr>
              <a:t> of training</a:t>
            </a: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655876764"/>
              </p:ext>
            </p:extLst>
          </p:nvPr>
        </p:nvGraphicFramePr>
        <p:xfrm>
          <a:off x="3659519" y="5063319"/>
          <a:ext cx="2534087" cy="105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690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BORDEN  |  PRINCIPAL  |  ARLINGTON, TX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22725" y="863964"/>
            <a:ext cx="4634519" cy="3885423"/>
          </a:xfrm>
        </p:spPr>
        <p:txBody>
          <a:bodyPr/>
          <a:lstStyle/>
          <a:p>
            <a:r>
              <a:rPr lang="en-US" dirty="0"/>
              <a:t>With two years as an assistant principal, Ray Borden thought he had a head start in Emerging Leaders, but by December, achievement had plateaued.</a:t>
            </a:r>
          </a:p>
          <a:p>
            <a:r>
              <a:rPr lang="en-US" dirty="0"/>
              <a:t>Borden’s coach helped him see he was relying on charisma rather than strategy, guiding Borden to </a:t>
            </a:r>
            <a:r>
              <a:rPr lang="en-US" b="1" dirty="0"/>
              <a:t>remedy distrust by using program tools</a:t>
            </a:r>
            <a:r>
              <a:rPr lang="en-US" dirty="0"/>
              <a:t> to structure difficult conversations. </a:t>
            </a:r>
          </a:p>
          <a:p>
            <a:r>
              <a:rPr lang="en-US" dirty="0"/>
              <a:t>By year’s end, </a:t>
            </a:r>
            <a:r>
              <a:rPr lang="en-US" b="1" dirty="0"/>
              <a:t>94% of first-time test takers passed the state biology exam</a:t>
            </a:r>
            <a:r>
              <a:rPr lang="en-US" dirty="0"/>
              <a:t>, and district officials tapped Borden to become a principal.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realized that I was too focused on me driving the bus. If we were really going to move achievement, the team would need to do that, together.” </a:t>
            </a:r>
          </a:p>
          <a:p>
            <a:endParaRPr lang="en-US" dirty="0"/>
          </a:p>
        </p:txBody>
      </p:sp>
      <p:sp>
        <p:nvSpPr>
          <p:cNvPr id="33" name="Text Placeholder 11"/>
          <p:cNvSpPr txBox="1">
            <a:spLocks/>
          </p:cNvSpPr>
          <p:nvPr/>
        </p:nvSpPr>
        <p:spPr>
          <a:xfrm>
            <a:off x="1948873" y="4821825"/>
            <a:ext cx="6936509" cy="6998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dirty="0">
              <a:solidFill>
                <a:srgbClr val="555457"/>
              </a:solidFill>
            </a:endParaRPr>
          </a:p>
        </p:txBody>
      </p:sp>
      <p:sp>
        <p:nvSpPr>
          <p:cNvPr id="34" name="Text Placeholder 10"/>
          <p:cNvSpPr txBox="1">
            <a:spLocks/>
          </p:cNvSpPr>
          <p:nvPr/>
        </p:nvSpPr>
        <p:spPr>
          <a:xfrm>
            <a:off x="3882796" y="5570447"/>
            <a:ext cx="3068663" cy="3458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486C7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022725" y="4921525"/>
            <a:ext cx="1559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First-time </a:t>
            </a:r>
            <a:br>
              <a:rPr lang="en-US" b="1" dirty="0">
                <a:solidFill>
                  <a:schemeClr val="accent3"/>
                </a:solidFill>
                <a:cs typeface="Arial"/>
              </a:rPr>
            </a:br>
            <a:r>
              <a:rPr lang="en-US" b="1" dirty="0">
                <a:solidFill>
                  <a:schemeClr val="accent3"/>
                </a:solidFill>
                <a:cs typeface="Arial"/>
              </a:rPr>
              <a:t>test takers passing state biology exam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4196976"/>
              </p:ext>
            </p:extLst>
          </p:nvPr>
        </p:nvGraphicFramePr>
        <p:xfrm>
          <a:off x="5581934" y="4760381"/>
          <a:ext cx="2977903" cy="11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6605293" y="5920968"/>
            <a:ext cx="9675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SMART GOAL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5625096" y="5920968"/>
            <a:ext cx="9827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PRIOR YEAR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7639507" y="5920968"/>
            <a:ext cx="8246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428E6E"/>
                </a:solidFill>
                <a:cs typeface="Arial" panose="020B0604020202020204" pitchFamily="34" charset="0"/>
              </a:rPr>
              <a:t>OUTCOME</a:t>
            </a:r>
            <a:endParaRPr lang="en-US" sz="1050" dirty="0">
              <a:solidFill>
                <a:srgbClr val="428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5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00"/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4837547"/>
            <a:ext cx="4800600" cy="11079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CONTACT US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www.NewLeaders.org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(646) 792-1070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" r="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89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8762" y="3705220"/>
            <a:ext cx="9830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573" y="1481792"/>
            <a:ext cx="4531615" cy="2425373"/>
          </a:xfrm>
          <a:prstGeom prst="rect">
            <a:avLst/>
          </a:prstGeom>
          <a:ln>
            <a:noFill/>
          </a:ln>
        </p:spPr>
      </p:pic>
      <p:sp>
        <p:nvSpPr>
          <p:cNvPr id="1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1599217" y="1562033"/>
            <a:ext cx="2225620" cy="485979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Low-income fourth graders </a:t>
            </a:r>
            <a:r>
              <a:rPr lang="en-US" dirty="0">
                <a:solidFill>
                  <a:schemeClr val="tx1"/>
                </a:solidFill>
              </a:rPr>
              <a:t>are typically </a:t>
            </a:r>
            <a:r>
              <a:rPr lang="en-US" b="1" dirty="0">
                <a:solidFill>
                  <a:schemeClr val="tx1"/>
                </a:solidFill>
              </a:rPr>
              <a:t>two-to-three grade levels behind.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b="1" dirty="0">
                <a:solidFill>
                  <a:schemeClr val="tx1"/>
                </a:solidFill>
              </a:rPr>
              <a:t>half</a:t>
            </a:r>
            <a:r>
              <a:rPr lang="en-US" dirty="0">
                <a:solidFill>
                  <a:schemeClr val="tx1"/>
                </a:solidFill>
              </a:rPr>
              <a:t> of low-income students </a:t>
            </a:r>
            <a:r>
              <a:rPr lang="en-US" b="1" dirty="0">
                <a:solidFill>
                  <a:schemeClr val="tx1"/>
                </a:solidFill>
              </a:rPr>
              <a:t>graduate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b="1" dirty="0">
                <a:solidFill>
                  <a:schemeClr val="tx1"/>
                </a:solidFill>
              </a:rPr>
              <a:t>high school.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b="1" spc="-20" dirty="0">
                <a:solidFill>
                  <a:schemeClr val="tx1"/>
                </a:solidFill>
              </a:rPr>
              <a:t>Only 1 in 10 </a:t>
            </a:r>
            <a:r>
              <a:rPr lang="en-US" spc="-20" dirty="0">
                <a:solidFill>
                  <a:schemeClr val="tx1"/>
                </a:solidFill>
              </a:rPr>
              <a:t>students who grow up in poverty </a:t>
            </a:r>
            <a:r>
              <a:rPr lang="en-US" b="1" spc="-20" dirty="0">
                <a:solidFill>
                  <a:schemeClr val="tx1"/>
                </a:solidFill>
              </a:rPr>
              <a:t>earn a college degree </a:t>
            </a:r>
            <a:r>
              <a:rPr lang="en-US" spc="-20" dirty="0">
                <a:solidFill>
                  <a:schemeClr val="tx1"/>
                </a:solidFill>
              </a:rPr>
              <a:t>by age 25.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often, low-income students receive a second-rate education, leaving them unprepared for success in college and careers.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/>
          </p:nvPr>
        </p:nvSpPr>
        <p:spPr>
          <a:xfrm>
            <a:off x="4249669" y="4151936"/>
            <a:ext cx="4580991" cy="991902"/>
          </a:xfrm>
        </p:spPr>
        <p:txBody>
          <a:bodyPr/>
          <a:lstStyle/>
          <a:p>
            <a:r>
              <a:rPr lang="en-US" b="1" dirty="0"/>
              <a:t>Our children are dying. They don’t have a name, they don’t have a face. They are becoming just a statistic—‘children of color.’”</a:t>
            </a:r>
          </a:p>
        </p:txBody>
      </p:sp>
      <p:pic>
        <p:nvPicPr>
          <p:cNvPr id="140" name="Content Placeholder 139"/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32" y="1727738"/>
            <a:ext cx="914324" cy="914324"/>
          </a:xfrm>
        </p:spPr>
      </p:pic>
      <p:pic>
        <p:nvPicPr>
          <p:cNvPr id="55" name="Content Placeholder 54"/>
          <p:cNvPicPr>
            <a:picLocks noGrp="1" noChangeAspect="1"/>
          </p:cNvPicPr>
          <p:nvPr>
            <p:ph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38" y="3450003"/>
            <a:ext cx="676600" cy="914324"/>
          </a:xfr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4251746" y="5422370"/>
            <a:ext cx="4402143" cy="505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i="0" kern="1200">
                <a:solidFill>
                  <a:srgbClr val="486C7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</a:rPr>
              <a:t>ISAMAR VARGAS</a:t>
            </a:r>
            <a:r>
              <a:rPr lang="en-US" sz="1800" b="0" dirty="0">
                <a:solidFill>
                  <a:schemeClr val="accent1"/>
                </a:solidFill>
              </a:rPr>
              <a:t/>
            </a:r>
            <a:br>
              <a:rPr lang="en-US" sz="1800" b="0" dirty="0">
                <a:solidFill>
                  <a:schemeClr val="accent1"/>
                </a:solidFill>
              </a:rPr>
            </a:br>
            <a:r>
              <a:rPr lang="en-US" sz="1800" b="0" dirty="0">
                <a:solidFill>
                  <a:schemeClr val="accent1"/>
                </a:solidFill>
              </a:rPr>
              <a:t>NEW LEADER PRINCIPAL  |  CHICAGO, IL</a:t>
            </a:r>
          </a:p>
        </p:txBody>
      </p:sp>
      <p:sp>
        <p:nvSpPr>
          <p:cNvPr id="21" name="Text Placeholder 11"/>
          <p:cNvSpPr txBox="1">
            <a:spLocks/>
          </p:cNvSpPr>
          <p:nvPr/>
        </p:nvSpPr>
        <p:spPr>
          <a:xfrm>
            <a:off x="3824836" y="4443972"/>
            <a:ext cx="4583273" cy="69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dirty="0">
              <a:solidFill>
                <a:srgbClr val="555457"/>
              </a:solidFill>
            </a:endParaRPr>
          </a:p>
        </p:txBody>
      </p:sp>
      <p:pic>
        <p:nvPicPr>
          <p:cNvPr id="156" name="Content Placeholder 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8" y="5193192"/>
            <a:ext cx="822960" cy="5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GREAT SCHOOL LEADERS MAKE THAT HAPPEN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  <a14:imgEffect>
                      <a14:brightnessContrast bright="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0" name="Picture Placeholder 8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4" name="Picture Placeholder 6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students deserve schools with a culture of achievement, where great teaching happens in every classroom, every day.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9654" y="4109133"/>
            <a:ext cx="2721930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25%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17074">
                    <a:lumMod val="75000"/>
                  </a:srgbClr>
                </a:solidFill>
                <a:cs typeface="Arial" panose="020B0604020202020204" pitchFamily="34" charset="0"/>
              </a:rPr>
              <a:t>of school impact on student learning is attributable to school leadership.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46997" y="4109133"/>
            <a:ext cx="2849018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96%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717074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of teachers say school leadership is critical in deciding whether they remain at a school.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275" y="4109133"/>
            <a:ext cx="2738965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14 months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17074">
                    <a:lumMod val="75000"/>
                  </a:srgbClr>
                </a:solidFill>
                <a:cs typeface="Arial" panose="020B0604020202020204" pitchFamily="34" charset="0"/>
              </a:rPr>
              <a:t>of additional learning is achieved by students </a:t>
            </a:r>
            <a:r>
              <a:rPr lang="en-US" b="0" dirty="0">
                <a:solidFill>
                  <a:srgbClr val="717074">
                    <a:lumMod val="75000"/>
                  </a:srgbClr>
                </a:solidFill>
                <a:cs typeface="Arial" panose="020B0604020202020204" pitchFamily="34" charset="0"/>
              </a:rPr>
              <a:t>in schools with highly effective principals.</a:t>
            </a:r>
          </a:p>
        </p:txBody>
      </p:sp>
    </p:spTree>
    <p:extLst>
      <p:ext uri="{BB962C8B-B14F-4D97-AF65-F5344CB8AC3E}">
        <p14:creationId xmlns:p14="http://schemas.microsoft.com/office/powerpoint/2010/main" val="199114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programs equip leaders with all the skills they need to build thriving schools where students excel. </a:t>
            </a: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313341" y="1327150"/>
            <a:ext cx="4688951" cy="479054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496C73"/>
                </a:solidFill>
                <a:latin typeface="Calibri"/>
              </a:rPr>
              <a:t>LEADERSHIP STANDARDS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96C73"/>
                </a:solidFill>
                <a:latin typeface="Calibri"/>
              </a:rPr>
              <a:t>INSTRUCTIONAL: </a:t>
            </a:r>
            <a:r>
              <a:rPr lang="en-US" b="0" dirty="0">
                <a:solidFill>
                  <a:srgbClr val="3C464A"/>
                </a:solidFill>
                <a:latin typeface="Calibri"/>
              </a:rPr>
              <a:t>Align curriculum, assessments, and instruction to rigorous academic standards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96C73"/>
                </a:solidFill>
                <a:latin typeface="Calibri"/>
              </a:rPr>
              <a:t/>
            </a:r>
            <a:br>
              <a:rPr lang="en-US" dirty="0">
                <a:solidFill>
                  <a:srgbClr val="496C73"/>
                </a:solidFill>
                <a:latin typeface="Calibri"/>
              </a:rPr>
            </a:br>
            <a:r>
              <a:rPr lang="en-US" dirty="0">
                <a:solidFill>
                  <a:srgbClr val="496C73"/>
                </a:solidFill>
                <a:latin typeface="Calibri"/>
              </a:rPr>
              <a:t>ADULT:  </a:t>
            </a:r>
            <a:r>
              <a:rPr lang="en-US" b="0" dirty="0">
                <a:solidFill>
                  <a:srgbClr val="3C464A"/>
                </a:solidFill>
                <a:latin typeface="Calibri"/>
              </a:rPr>
              <a:t>Deliver trusted feedback and coach colleagues to excellence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96C73"/>
                </a:solidFill>
                <a:latin typeface="Calibri"/>
              </a:rPr>
              <a:t>CULTURE: </a:t>
            </a:r>
            <a:r>
              <a:rPr lang="en-US" b="0" dirty="0">
                <a:solidFill>
                  <a:srgbClr val="3C464A"/>
                </a:solidFill>
                <a:latin typeface="Calibri"/>
              </a:rPr>
              <a:t>Foster high expectations and </a:t>
            </a:r>
            <a:br>
              <a:rPr lang="en-US" b="0" dirty="0">
                <a:solidFill>
                  <a:srgbClr val="3C464A"/>
                </a:solidFill>
                <a:latin typeface="Calibri"/>
              </a:rPr>
            </a:br>
            <a:r>
              <a:rPr lang="en-US" b="0" dirty="0">
                <a:solidFill>
                  <a:srgbClr val="3C464A"/>
                </a:solidFill>
                <a:latin typeface="Calibri"/>
              </a:rPr>
              <a:t>shared accountability 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96C73"/>
                </a:solidFill>
                <a:latin typeface="Calibri"/>
              </a:rPr>
              <a:t>OPERATIONAL: </a:t>
            </a:r>
            <a:r>
              <a:rPr lang="en-US" b="0" dirty="0">
                <a:solidFill>
                  <a:srgbClr val="3C464A"/>
                </a:solidFill>
                <a:latin typeface="Calibri"/>
              </a:rPr>
              <a:t>Align resources to support instructional priorities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496C73"/>
                </a:solidFill>
                <a:latin typeface="Calibri"/>
              </a:rPr>
              <a:t/>
            </a:r>
            <a:br>
              <a:rPr lang="en-US" dirty="0">
                <a:solidFill>
                  <a:srgbClr val="496C73"/>
                </a:solidFill>
                <a:latin typeface="Calibri"/>
              </a:rPr>
            </a:br>
            <a:r>
              <a:rPr lang="en-US" dirty="0">
                <a:solidFill>
                  <a:srgbClr val="496C73"/>
                </a:solidFill>
                <a:latin typeface="Calibri"/>
              </a:rPr>
              <a:t>PERSONAL: </a:t>
            </a:r>
            <a:r>
              <a:rPr lang="en-US" b="0" dirty="0">
                <a:solidFill>
                  <a:srgbClr val="3C464A"/>
                </a:solidFill>
                <a:latin typeface="Calibri"/>
              </a:rPr>
              <a:t>Reflect and improve practice</a:t>
            </a:r>
            <a:endParaRPr lang="en-US" dirty="0">
              <a:solidFill>
                <a:srgbClr val="496C73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4" y="4820455"/>
            <a:ext cx="1066834" cy="10668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4" y="3136638"/>
            <a:ext cx="1066834" cy="1066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1251" y="2536269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96C73"/>
                </a:solidFill>
                <a:latin typeface="Calibri"/>
              </a:rPr>
              <a:t>Instructional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44" y="3136638"/>
            <a:ext cx="1066834" cy="10668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5187" y="4203472"/>
            <a:ext cx="115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96C73"/>
                </a:solidFill>
                <a:latin typeface="Calibri"/>
              </a:rPr>
              <a:t>Adult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377" y="4203472"/>
            <a:ext cx="115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96C73"/>
                </a:solidFill>
                <a:latin typeface="Calibri"/>
              </a:rPr>
              <a:t>Culture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394602" y="3136638"/>
            <a:ext cx="1380514" cy="1436166"/>
            <a:chOff x="7756552" y="3136638"/>
            <a:chExt cx="1380514" cy="143616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392" y="3136638"/>
              <a:ext cx="1066834" cy="106683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756552" y="4203472"/>
              <a:ext cx="13805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dirty="0">
                  <a:solidFill>
                    <a:srgbClr val="496C73"/>
                  </a:solidFill>
                  <a:latin typeface="Calibri"/>
                </a:rPr>
                <a:t>Operational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02994" y="5903246"/>
            <a:ext cx="1380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96C73"/>
                </a:solidFill>
                <a:latin typeface="Calibri"/>
              </a:rPr>
              <a:t>Personal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4" y="1456549"/>
            <a:ext cx="1066834" cy="10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4111" y="3438809"/>
            <a:ext cx="4116634" cy="294849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LEADING INSTRUCTION: </a:t>
            </a:r>
            <a:r>
              <a:rPr lang="en-US" sz="1600" b="0" dirty="0"/>
              <a:t>Equips </a:t>
            </a:r>
            <a:r>
              <a:rPr lang="en-US" sz="1600" dirty="0"/>
              <a:t>current and aspiring leaders</a:t>
            </a:r>
            <a:r>
              <a:rPr lang="en-US" sz="1600" b="0" dirty="0"/>
              <a:t> with instructional leadership expertise aligned to high academic standards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EMERGING LEADERS:  </a:t>
            </a:r>
            <a:r>
              <a:rPr lang="en-US" sz="1600" dirty="0"/>
              <a:t>Teacher leaders and assistant principals</a:t>
            </a:r>
            <a:r>
              <a:rPr lang="en-US" sz="1600" b="0" dirty="0"/>
              <a:t> master key leadership skills while supervising a teacher team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ASPIRING PRINCIPALS: </a:t>
            </a:r>
            <a:r>
              <a:rPr lang="en-US" sz="1600" b="0" dirty="0"/>
              <a:t>Prepares </a:t>
            </a:r>
            <a:r>
              <a:rPr lang="en-US" sz="1600" dirty="0"/>
              <a:t>tomorrow’s principals</a:t>
            </a:r>
            <a:r>
              <a:rPr lang="en-US" sz="1600" b="0" dirty="0"/>
              <a:t> to achieve breakthrough results with a yearlong residency and induction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464A"/>
                </a:solidFill>
              </a:rPr>
              <a:t>We develop great education leaders at every level – from teacher leaders to superintendents.</a:t>
            </a:r>
            <a:endParaRPr lang="en-US" dirty="0"/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4585646" y="3438809"/>
            <a:ext cx="4490114" cy="30546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TRANSFORMING TEAMS: </a:t>
            </a:r>
            <a:r>
              <a:rPr lang="en-US" sz="1600" dirty="0"/>
              <a:t>Provides a structured framework for collaboration as </a:t>
            </a:r>
            <a:r>
              <a:rPr lang="en-US" sz="1600" b="1" dirty="0"/>
              <a:t>instructional teams </a:t>
            </a:r>
            <a:r>
              <a:rPr lang="en-US" sz="1600" dirty="0"/>
              <a:t>work together to advance student achievement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PRINCIPAL INSTITUTE: </a:t>
            </a:r>
            <a:r>
              <a:rPr lang="en-US" sz="1600" dirty="0"/>
              <a:t>Bolsters leadership skills of current </a:t>
            </a:r>
            <a:r>
              <a:rPr lang="en-US" sz="1600" b="1" dirty="0"/>
              <a:t>principals</a:t>
            </a:r>
            <a:r>
              <a:rPr lang="en-US" sz="1600" dirty="0"/>
              <a:t> and </a:t>
            </a:r>
            <a:r>
              <a:rPr lang="en-US" sz="1600" b="1" dirty="0"/>
              <a:t>assistant principals </a:t>
            </a:r>
            <a:r>
              <a:rPr lang="en-US" sz="1600" dirty="0"/>
              <a:t>using our proven curriculum and training model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</a:rPr>
              <a:t>PRINCIPAL SUPERVISORS: </a:t>
            </a:r>
            <a:r>
              <a:rPr lang="en-US" sz="1600" dirty="0"/>
              <a:t>Prepares </a:t>
            </a:r>
            <a:r>
              <a:rPr lang="en-US" sz="1600" b="1" dirty="0"/>
              <a:t>principal supervisors</a:t>
            </a:r>
            <a:r>
              <a:rPr lang="en-US" sz="1600" dirty="0"/>
              <a:t> to cultivate instructional excellence across a school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980" y="2269469"/>
            <a:ext cx="8434680" cy="734908"/>
            <a:chOff x="395980" y="5314770"/>
            <a:chExt cx="8434680" cy="734908"/>
          </a:xfrm>
        </p:grpSpPr>
        <p:sp>
          <p:nvSpPr>
            <p:cNvPr id="65" name="Rounded Rectangle 64"/>
            <p:cNvSpPr/>
            <p:nvPr/>
          </p:nvSpPr>
          <p:spPr>
            <a:xfrm>
              <a:off x="4821377" y="5314770"/>
              <a:ext cx="1741281" cy="219847"/>
            </a:xfrm>
            <a:prstGeom prst="roundRect">
              <a:avLst/>
            </a:prstGeom>
            <a:solidFill>
              <a:srgbClr val="CCD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TRANSFORMING TEAMS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95980" y="5314776"/>
              <a:ext cx="2784503" cy="734902"/>
              <a:chOff x="928096" y="5679683"/>
              <a:chExt cx="2827470" cy="659732"/>
            </a:xfrm>
            <a:solidFill>
              <a:schemeClr val="bg1"/>
            </a:solidFill>
          </p:grpSpPr>
          <p:sp>
            <p:nvSpPr>
              <p:cNvPr id="69" name="Rounded Rectangle 68"/>
              <p:cNvSpPr/>
              <p:nvPr/>
            </p:nvSpPr>
            <p:spPr>
              <a:xfrm>
                <a:off x="928096" y="5679683"/>
                <a:ext cx="2827467" cy="184423"/>
              </a:xfrm>
              <a:prstGeom prst="roundRect">
                <a:avLst/>
              </a:prstGeom>
              <a:solidFill>
                <a:srgbClr val="CCDB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accent1"/>
                    </a:solidFill>
                  </a:rPr>
                  <a:t>LEADING INSTRUCTION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8096" y="6142055"/>
                <a:ext cx="2827470" cy="197360"/>
              </a:xfrm>
              <a:prstGeom prst="roundRect">
                <a:avLst/>
              </a:prstGeom>
              <a:solidFill>
                <a:srgbClr val="CCDB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accent1"/>
                    </a:solidFill>
                  </a:rPr>
                  <a:t>ASPIRING PRINCIPALS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928097" y="5907040"/>
                <a:ext cx="2827468" cy="192075"/>
              </a:xfrm>
              <a:prstGeom prst="roundRect">
                <a:avLst/>
              </a:prstGeom>
              <a:solidFill>
                <a:srgbClr val="CCDB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accent1"/>
                    </a:solidFill>
                  </a:rPr>
                  <a:t>EMERGING LEADERS</a:t>
                </a: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3257550" y="5569310"/>
              <a:ext cx="1718465" cy="213960"/>
            </a:xfrm>
            <a:prstGeom prst="roundRect">
              <a:avLst/>
            </a:prstGeom>
            <a:solidFill>
              <a:srgbClr val="CCD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PRINCIPAL INSTITUTE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483928" y="5569310"/>
              <a:ext cx="2346732" cy="2139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PRINCIPAL SUPERVISORS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5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93418" y="1552498"/>
            <a:ext cx="2801161" cy="4443139"/>
          </a:xfrm>
        </p:spPr>
        <p:txBody>
          <a:bodyPr/>
          <a:lstStyle/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en-US" sz="20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88%</a:t>
            </a:r>
            <a:r>
              <a:rPr lang="en-US" b="0" dirty="0">
                <a:latin typeface="Calibri"/>
                <a:ea typeface="+mn-ea"/>
                <a:cs typeface="+mn-cs"/>
              </a:rPr>
              <a:t/>
            </a:r>
            <a:br>
              <a:rPr lang="en-US" b="0" dirty="0">
                <a:latin typeface="Calibri"/>
                <a:ea typeface="+mn-ea"/>
                <a:cs typeface="+mn-cs"/>
              </a:rPr>
            </a:br>
            <a:r>
              <a:rPr lang="en-US" b="0" dirty="0">
                <a:latin typeface="Calibri"/>
                <a:ea typeface="+mn-ea"/>
                <a:cs typeface="+mn-cs"/>
              </a:rPr>
              <a:t>of the students we serve are children of color</a:t>
            </a:r>
          </a:p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en-US" sz="2000" dirty="0">
                <a:solidFill>
                  <a:srgbClr val="A5535D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000" dirty="0">
                <a:solidFill>
                  <a:srgbClr val="A5535D"/>
                </a:solidFill>
                <a:latin typeface="Calibri"/>
                <a:ea typeface="+mn-ea"/>
                <a:cs typeface="+mn-cs"/>
              </a:rPr>
            </a:br>
            <a:r>
              <a:rPr lang="en-US" sz="2000" dirty="0">
                <a:solidFill>
                  <a:srgbClr val="A5535D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000" dirty="0">
                <a:solidFill>
                  <a:srgbClr val="A5535D"/>
                </a:solidFill>
                <a:latin typeface="Calibri"/>
                <a:ea typeface="+mn-ea"/>
                <a:cs typeface="+mn-cs"/>
              </a:rPr>
            </a:br>
            <a:r>
              <a:rPr lang="en-US" sz="2000" dirty="0">
                <a:solidFill>
                  <a:srgbClr val="496C73"/>
                </a:solidFill>
                <a:latin typeface="Calibri"/>
                <a:ea typeface="+mn-ea"/>
                <a:cs typeface="+mn-cs"/>
              </a:rPr>
              <a:t>64%</a:t>
            </a:r>
            <a:r>
              <a:rPr lang="en-US" b="0" dirty="0">
                <a:latin typeface="Calibri"/>
                <a:ea typeface="+mn-ea"/>
                <a:cs typeface="+mn-cs"/>
              </a:rPr>
              <a:t/>
            </a:r>
            <a:br>
              <a:rPr lang="en-US" b="0" dirty="0">
                <a:latin typeface="Calibri"/>
                <a:ea typeface="+mn-ea"/>
                <a:cs typeface="+mn-cs"/>
              </a:rPr>
            </a:br>
            <a:r>
              <a:rPr lang="en-US" b="0" dirty="0">
                <a:latin typeface="Calibri"/>
                <a:ea typeface="+mn-ea"/>
                <a:cs typeface="+mn-cs"/>
              </a:rPr>
              <a:t>of New Leaders’ alumni are people of color</a:t>
            </a:r>
            <a:r>
              <a:rPr lang="en-US" sz="2000" dirty="0">
                <a:solidFill>
                  <a:srgbClr val="A5535D"/>
                </a:solidFill>
                <a:ea typeface="+mn-ea"/>
                <a:cs typeface="Arial"/>
              </a:rPr>
              <a:t/>
            </a:r>
            <a:br>
              <a:rPr lang="en-US" sz="2000" dirty="0">
                <a:solidFill>
                  <a:srgbClr val="A5535D"/>
                </a:solidFill>
                <a:ea typeface="+mn-ea"/>
                <a:cs typeface="Arial"/>
              </a:rPr>
            </a:br>
            <a:r>
              <a:rPr lang="en-US" sz="2000" dirty="0">
                <a:solidFill>
                  <a:srgbClr val="A5535D"/>
                </a:solidFill>
                <a:ea typeface="+mn-ea"/>
                <a:cs typeface="Arial"/>
              </a:rPr>
              <a:t/>
            </a:r>
            <a:br>
              <a:rPr lang="en-US" sz="2000" dirty="0">
                <a:solidFill>
                  <a:srgbClr val="A5535D"/>
                </a:solidFill>
                <a:ea typeface="+mn-ea"/>
                <a:cs typeface="Arial"/>
              </a:rPr>
            </a:br>
            <a:endParaRPr lang="en-US" sz="2000" dirty="0">
              <a:solidFill>
                <a:srgbClr val="A5535D"/>
              </a:solidFill>
              <a:ea typeface="+mn-ea"/>
              <a:cs typeface="Arial"/>
            </a:endParaRPr>
          </a:p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en-US" sz="2000" dirty="0">
                <a:solidFill>
                  <a:srgbClr val="496C73"/>
                </a:solidFill>
                <a:latin typeface="Calibri"/>
                <a:ea typeface="+mn-ea"/>
                <a:cs typeface="Arial"/>
              </a:rPr>
              <a:t>56%</a:t>
            </a:r>
            <a:r>
              <a:rPr lang="en-US" b="0" dirty="0">
                <a:solidFill>
                  <a:srgbClr val="3C464A">
                    <a:lumMod val="75000"/>
                  </a:srgbClr>
                </a:solidFill>
                <a:latin typeface="Calibri"/>
                <a:ea typeface="+mn-ea"/>
                <a:cs typeface="Arial"/>
              </a:rPr>
              <a:t/>
            </a:r>
            <a:br>
              <a:rPr lang="en-US" b="0" dirty="0">
                <a:solidFill>
                  <a:srgbClr val="3C464A">
                    <a:lumMod val="75000"/>
                  </a:srgbClr>
                </a:solidFill>
                <a:latin typeface="Calibri"/>
                <a:ea typeface="+mn-ea"/>
                <a:cs typeface="Arial"/>
              </a:rPr>
            </a:br>
            <a:r>
              <a:rPr lang="en-US" b="0" dirty="0">
                <a:solidFill>
                  <a:srgbClr val="3C464A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of New Leaders’ staff are people of color</a:t>
            </a:r>
            <a:endParaRPr lang="en-US" b="0" dirty="0"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Picture Placeholder 3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3B464A"/>
                </a:solidFill>
                <a:latin typeface="+mn-lt"/>
                <a:ea typeface="+mn-ea"/>
                <a:cs typeface="+mn-cs"/>
              </a:rPr>
              <a:t>We have built a movement of diverse leaders, preparing them with the skills to transform schools and students’ lives.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821933413"/>
              </p:ext>
            </p:extLst>
          </p:nvPr>
        </p:nvGraphicFramePr>
        <p:xfrm>
          <a:off x="160994" y="3096601"/>
          <a:ext cx="1467128" cy="137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885612929"/>
              </p:ext>
            </p:extLst>
          </p:nvPr>
        </p:nvGraphicFramePr>
        <p:xfrm>
          <a:off x="234630" y="4855653"/>
          <a:ext cx="1342788" cy="134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480915080"/>
              </p:ext>
            </p:extLst>
          </p:nvPr>
        </p:nvGraphicFramePr>
        <p:xfrm>
          <a:off x="160994" y="1525202"/>
          <a:ext cx="1467128" cy="137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8352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2000, we have trained nearly 2,500 school leaders who now reach 450,000 students every year.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2376" y="5234751"/>
            <a:ext cx="2659821" cy="101566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WE WORK IN OVER 20 HIGH-NEED CITIES AND 100 CHARTER SCHOOLS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007819" y="5202022"/>
            <a:ext cx="203563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accent3"/>
                </a:solidFill>
                <a:cs typeface="Arial"/>
              </a:rPr>
              <a:t>83%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students served are low-income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922816" y="5202022"/>
            <a:ext cx="20989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accent3"/>
                </a:solidFill>
                <a:cs typeface="Arial"/>
              </a:rPr>
              <a:t>88%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students served are children of color</a:t>
            </a:r>
          </a:p>
        </p:txBody>
      </p:sp>
      <p:graphicFrame>
        <p:nvGraphicFramePr>
          <p:cNvPr id="181" name="Chart 180"/>
          <p:cNvGraphicFramePr/>
          <p:nvPr>
            <p:extLst/>
          </p:nvPr>
        </p:nvGraphicFramePr>
        <p:xfrm>
          <a:off x="3081195" y="5260726"/>
          <a:ext cx="1011214" cy="92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2" name="Chart 181"/>
          <p:cNvGraphicFramePr/>
          <p:nvPr>
            <p:extLst/>
          </p:nvPr>
        </p:nvGraphicFramePr>
        <p:xfrm>
          <a:off x="6066381" y="5260726"/>
          <a:ext cx="874342" cy="92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78" name="Group 477"/>
          <p:cNvGrpSpPr/>
          <p:nvPr/>
        </p:nvGrpSpPr>
        <p:grpSpPr>
          <a:xfrm>
            <a:off x="739928" y="1366706"/>
            <a:ext cx="7664144" cy="3186198"/>
            <a:chOff x="604037" y="1080956"/>
            <a:chExt cx="7664144" cy="3186198"/>
          </a:xfrm>
        </p:grpSpPr>
        <p:grpSp>
          <p:nvGrpSpPr>
            <p:cNvPr id="124" name="Group 123"/>
            <p:cNvGrpSpPr/>
            <p:nvPr/>
          </p:nvGrpSpPr>
          <p:grpSpPr>
            <a:xfrm>
              <a:off x="2034382" y="1305705"/>
              <a:ext cx="4111125" cy="2498032"/>
              <a:chOff x="1346517" y="900752"/>
              <a:chExt cx="5911355" cy="3591902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346517" y="900752"/>
                <a:ext cx="5911355" cy="3591902"/>
                <a:chOff x="1942688" y="1225232"/>
                <a:chExt cx="5125713" cy="3114521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2187217" y="1225232"/>
                  <a:ext cx="655512" cy="460708"/>
                </a:xfrm>
                <a:custGeom>
                  <a:avLst/>
                  <a:gdLst>
                    <a:gd name="T0" fmla="*/ 16 w 443"/>
                    <a:gd name="T1" fmla="*/ 68 h 314"/>
                    <a:gd name="T2" fmla="*/ 11 w 443"/>
                    <a:gd name="T3" fmla="*/ 155 h 314"/>
                    <a:gd name="T4" fmla="*/ 21 w 443"/>
                    <a:gd name="T5" fmla="*/ 155 h 314"/>
                    <a:gd name="T6" fmla="*/ 15 w 443"/>
                    <a:gd name="T7" fmla="*/ 173 h 314"/>
                    <a:gd name="T8" fmla="*/ 7 w 443"/>
                    <a:gd name="T9" fmla="*/ 163 h 314"/>
                    <a:gd name="T10" fmla="*/ 0 w 443"/>
                    <a:gd name="T11" fmla="*/ 185 h 314"/>
                    <a:gd name="T12" fmla="*/ 31 w 443"/>
                    <a:gd name="T13" fmla="*/ 202 h 314"/>
                    <a:gd name="T14" fmla="*/ 32 w 443"/>
                    <a:gd name="T15" fmla="*/ 210 h 314"/>
                    <a:gd name="T16" fmla="*/ 41 w 443"/>
                    <a:gd name="T17" fmla="*/ 211 h 314"/>
                    <a:gd name="T18" fmla="*/ 81 w 443"/>
                    <a:gd name="T19" fmla="*/ 275 h 314"/>
                    <a:gd name="T20" fmla="*/ 126 w 443"/>
                    <a:gd name="T21" fmla="*/ 272 h 314"/>
                    <a:gd name="T22" fmla="*/ 159 w 443"/>
                    <a:gd name="T23" fmla="*/ 287 h 314"/>
                    <a:gd name="T24" fmla="*/ 176 w 443"/>
                    <a:gd name="T25" fmla="*/ 285 h 314"/>
                    <a:gd name="T26" fmla="*/ 277 w 443"/>
                    <a:gd name="T27" fmla="*/ 287 h 314"/>
                    <a:gd name="T28" fmla="*/ 392 w 443"/>
                    <a:gd name="T29" fmla="*/ 314 h 314"/>
                    <a:gd name="T30" fmla="*/ 395 w 443"/>
                    <a:gd name="T31" fmla="*/ 279 h 314"/>
                    <a:gd name="T32" fmla="*/ 443 w 443"/>
                    <a:gd name="T33" fmla="*/ 79 h 314"/>
                    <a:gd name="T34" fmla="*/ 136 w 443"/>
                    <a:gd name="T35" fmla="*/ 0 h 314"/>
                    <a:gd name="T36" fmla="*/ 139 w 443"/>
                    <a:gd name="T37" fmla="*/ 59 h 314"/>
                    <a:gd name="T38" fmla="*/ 124 w 443"/>
                    <a:gd name="T39" fmla="*/ 107 h 314"/>
                    <a:gd name="T40" fmla="*/ 121 w 443"/>
                    <a:gd name="T41" fmla="*/ 133 h 314"/>
                    <a:gd name="T42" fmla="*/ 89 w 443"/>
                    <a:gd name="T43" fmla="*/ 142 h 314"/>
                    <a:gd name="T44" fmla="*/ 87 w 443"/>
                    <a:gd name="T45" fmla="*/ 129 h 314"/>
                    <a:gd name="T46" fmla="*/ 113 w 443"/>
                    <a:gd name="T47" fmla="*/ 113 h 314"/>
                    <a:gd name="T48" fmla="*/ 111 w 443"/>
                    <a:gd name="T49" fmla="*/ 100 h 314"/>
                    <a:gd name="T50" fmla="*/ 88 w 443"/>
                    <a:gd name="T51" fmla="*/ 103 h 314"/>
                    <a:gd name="T52" fmla="*/ 105 w 443"/>
                    <a:gd name="T53" fmla="*/ 88 h 314"/>
                    <a:gd name="T54" fmla="*/ 118 w 443"/>
                    <a:gd name="T55" fmla="*/ 77 h 314"/>
                    <a:gd name="T56" fmla="*/ 19 w 443"/>
                    <a:gd name="T57" fmla="*/ 15 h 314"/>
                    <a:gd name="T58" fmla="*/ 11 w 443"/>
                    <a:gd name="T59" fmla="*/ 32 h 314"/>
                    <a:gd name="T60" fmla="*/ 16 w 443"/>
                    <a:gd name="T61" fmla="*/ 68 h 314"/>
                    <a:gd name="T62" fmla="*/ 16 w 443"/>
                    <a:gd name="T63" fmla="*/ 68 h 3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43"/>
                    <a:gd name="T97" fmla="*/ 0 h 314"/>
                    <a:gd name="T98" fmla="*/ 443 w 443"/>
                    <a:gd name="T99" fmla="*/ 314 h 31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43" h="314">
                      <a:moveTo>
                        <a:pt x="16" y="68"/>
                      </a:moveTo>
                      <a:lnTo>
                        <a:pt x="11" y="155"/>
                      </a:lnTo>
                      <a:lnTo>
                        <a:pt x="21" y="155"/>
                      </a:lnTo>
                      <a:lnTo>
                        <a:pt x="15" y="173"/>
                      </a:lnTo>
                      <a:lnTo>
                        <a:pt x="7" y="163"/>
                      </a:lnTo>
                      <a:lnTo>
                        <a:pt x="0" y="185"/>
                      </a:lnTo>
                      <a:lnTo>
                        <a:pt x="31" y="202"/>
                      </a:lnTo>
                      <a:lnTo>
                        <a:pt x="32" y="210"/>
                      </a:lnTo>
                      <a:lnTo>
                        <a:pt x="41" y="211"/>
                      </a:lnTo>
                      <a:lnTo>
                        <a:pt x="81" y="275"/>
                      </a:lnTo>
                      <a:lnTo>
                        <a:pt x="126" y="272"/>
                      </a:lnTo>
                      <a:lnTo>
                        <a:pt x="159" y="287"/>
                      </a:lnTo>
                      <a:lnTo>
                        <a:pt x="176" y="285"/>
                      </a:lnTo>
                      <a:lnTo>
                        <a:pt x="277" y="287"/>
                      </a:lnTo>
                      <a:lnTo>
                        <a:pt x="392" y="314"/>
                      </a:lnTo>
                      <a:lnTo>
                        <a:pt x="395" y="279"/>
                      </a:lnTo>
                      <a:lnTo>
                        <a:pt x="443" y="79"/>
                      </a:lnTo>
                      <a:lnTo>
                        <a:pt x="136" y="0"/>
                      </a:lnTo>
                      <a:lnTo>
                        <a:pt x="139" y="59"/>
                      </a:lnTo>
                      <a:lnTo>
                        <a:pt x="124" y="107"/>
                      </a:lnTo>
                      <a:lnTo>
                        <a:pt x="121" y="133"/>
                      </a:lnTo>
                      <a:lnTo>
                        <a:pt x="89" y="142"/>
                      </a:lnTo>
                      <a:lnTo>
                        <a:pt x="87" y="129"/>
                      </a:lnTo>
                      <a:lnTo>
                        <a:pt x="113" y="113"/>
                      </a:lnTo>
                      <a:lnTo>
                        <a:pt x="111" y="100"/>
                      </a:lnTo>
                      <a:lnTo>
                        <a:pt x="88" y="103"/>
                      </a:lnTo>
                      <a:lnTo>
                        <a:pt x="105" y="88"/>
                      </a:lnTo>
                      <a:lnTo>
                        <a:pt x="118" y="77"/>
                      </a:lnTo>
                      <a:lnTo>
                        <a:pt x="19" y="15"/>
                      </a:lnTo>
                      <a:lnTo>
                        <a:pt x="11" y="32"/>
                      </a:lnTo>
                      <a:lnTo>
                        <a:pt x="16" y="6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2342210" y="1255656"/>
                  <a:ext cx="31074" cy="33746"/>
                </a:xfrm>
                <a:custGeom>
                  <a:avLst/>
                  <a:gdLst>
                    <a:gd name="T0" fmla="*/ 0 w 21"/>
                    <a:gd name="T1" fmla="*/ 10 h 23"/>
                    <a:gd name="T2" fmla="*/ 16 w 21"/>
                    <a:gd name="T3" fmla="*/ 0 h 23"/>
                    <a:gd name="T4" fmla="*/ 21 w 21"/>
                    <a:gd name="T5" fmla="*/ 10 h 23"/>
                    <a:gd name="T6" fmla="*/ 17 w 21"/>
                    <a:gd name="T7" fmla="*/ 23 h 23"/>
                    <a:gd name="T8" fmla="*/ 0 w 21"/>
                    <a:gd name="T9" fmla="*/ 10 h 23"/>
                    <a:gd name="T10" fmla="*/ 0 w 21"/>
                    <a:gd name="T11" fmla="*/ 10 h 23"/>
                    <a:gd name="T12" fmla="*/ 0 w 21"/>
                    <a:gd name="T13" fmla="*/ 1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23"/>
                    <a:gd name="T23" fmla="*/ 21 w 21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23">
                      <a:moveTo>
                        <a:pt x="0" y="10"/>
                      </a:moveTo>
                      <a:lnTo>
                        <a:pt x="16" y="0"/>
                      </a:lnTo>
                      <a:lnTo>
                        <a:pt x="21" y="10"/>
                      </a:lnTo>
                      <a:lnTo>
                        <a:pt x="17" y="2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2795000" y="2206414"/>
                  <a:ext cx="554890" cy="670520"/>
                </a:xfrm>
                <a:custGeom>
                  <a:avLst/>
                  <a:gdLst>
                    <a:gd name="T0" fmla="*/ 82 w 375"/>
                    <a:gd name="T1" fmla="*/ 0 h 457"/>
                    <a:gd name="T2" fmla="*/ 263 w 375"/>
                    <a:gd name="T3" fmla="*/ 33 h 457"/>
                    <a:gd name="T4" fmla="*/ 249 w 375"/>
                    <a:gd name="T5" fmla="*/ 113 h 457"/>
                    <a:gd name="T6" fmla="*/ 375 w 375"/>
                    <a:gd name="T7" fmla="*/ 133 h 457"/>
                    <a:gd name="T8" fmla="*/ 326 w 375"/>
                    <a:gd name="T9" fmla="*/ 457 h 457"/>
                    <a:gd name="T10" fmla="*/ 0 w 375"/>
                    <a:gd name="T11" fmla="*/ 403 h 457"/>
                    <a:gd name="T12" fmla="*/ 82 w 375"/>
                    <a:gd name="T13" fmla="*/ 0 h 457"/>
                    <a:gd name="T14" fmla="*/ 82 w 375"/>
                    <a:gd name="T15" fmla="*/ 0 h 4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5"/>
                    <a:gd name="T25" fmla="*/ 0 h 457"/>
                    <a:gd name="T26" fmla="*/ 375 w 375"/>
                    <a:gd name="T27" fmla="*/ 457 h 4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5" h="457">
                      <a:moveTo>
                        <a:pt x="82" y="0"/>
                      </a:moveTo>
                      <a:lnTo>
                        <a:pt x="263" y="33"/>
                      </a:lnTo>
                      <a:lnTo>
                        <a:pt x="249" y="113"/>
                      </a:lnTo>
                      <a:lnTo>
                        <a:pt x="375" y="133"/>
                      </a:lnTo>
                      <a:lnTo>
                        <a:pt x="326" y="457"/>
                      </a:lnTo>
                      <a:lnTo>
                        <a:pt x="0" y="403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2017217" y="1507720"/>
                  <a:ext cx="781286" cy="641174"/>
                </a:xfrm>
                <a:custGeom>
                  <a:avLst/>
                  <a:gdLst>
                    <a:gd name="T0" fmla="*/ 0 w 528"/>
                    <a:gd name="T1" fmla="*/ 326 h 437"/>
                    <a:gd name="T2" fmla="*/ 23 w 528"/>
                    <a:gd name="T3" fmla="*/ 215 h 437"/>
                    <a:gd name="T4" fmla="*/ 49 w 528"/>
                    <a:gd name="T5" fmla="*/ 183 h 437"/>
                    <a:gd name="T6" fmla="*/ 114 w 528"/>
                    <a:gd name="T7" fmla="*/ 0 h 437"/>
                    <a:gd name="T8" fmla="*/ 147 w 528"/>
                    <a:gd name="T9" fmla="*/ 9 h 437"/>
                    <a:gd name="T10" fmla="*/ 148 w 528"/>
                    <a:gd name="T11" fmla="*/ 17 h 437"/>
                    <a:gd name="T12" fmla="*/ 157 w 528"/>
                    <a:gd name="T13" fmla="*/ 18 h 437"/>
                    <a:gd name="T14" fmla="*/ 197 w 528"/>
                    <a:gd name="T15" fmla="*/ 82 h 437"/>
                    <a:gd name="T16" fmla="*/ 242 w 528"/>
                    <a:gd name="T17" fmla="*/ 80 h 437"/>
                    <a:gd name="T18" fmla="*/ 275 w 528"/>
                    <a:gd name="T19" fmla="*/ 95 h 437"/>
                    <a:gd name="T20" fmla="*/ 292 w 528"/>
                    <a:gd name="T21" fmla="*/ 92 h 437"/>
                    <a:gd name="T22" fmla="*/ 393 w 528"/>
                    <a:gd name="T23" fmla="*/ 95 h 437"/>
                    <a:gd name="T24" fmla="*/ 508 w 528"/>
                    <a:gd name="T25" fmla="*/ 121 h 437"/>
                    <a:gd name="T26" fmla="*/ 514 w 528"/>
                    <a:gd name="T27" fmla="*/ 136 h 437"/>
                    <a:gd name="T28" fmla="*/ 528 w 528"/>
                    <a:gd name="T29" fmla="*/ 155 h 437"/>
                    <a:gd name="T30" fmla="*/ 489 w 528"/>
                    <a:gd name="T31" fmla="*/ 214 h 437"/>
                    <a:gd name="T32" fmla="*/ 465 w 528"/>
                    <a:gd name="T33" fmla="*/ 236 h 437"/>
                    <a:gd name="T34" fmla="*/ 461 w 528"/>
                    <a:gd name="T35" fmla="*/ 252 h 437"/>
                    <a:gd name="T36" fmla="*/ 475 w 528"/>
                    <a:gd name="T37" fmla="*/ 270 h 437"/>
                    <a:gd name="T38" fmla="*/ 459 w 528"/>
                    <a:gd name="T39" fmla="*/ 305 h 437"/>
                    <a:gd name="T40" fmla="*/ 427 w 528"/>
                    <a:gd name="T41" fmla="*/ 437 h 437"/>
                    <a:gd name="T42" fmla="*/ 249 w 528"/>
                    <a:gd name="T43" fmla="*/ 394 h 437"/>
                    <a:gd name="T44" fmla="*/ 0 w 528"/>
                    <a:gd name="T45" fmla="*/ 326 h 437"/>
                    <a:gd name="T46" fmla="*/ 0 w 528"/>
                    <a:gd name="T47" fmla="*/ 326 h 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8"/>
                    <a:gd name="T73" fmla="*/ 0 h 437"/>
                    <a:gd name="T74" fmla="*/ 528 w 528"/>
                    <a:gd name="T75" fmla="*/ 437 h 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8" h="437">
                      <a:moveTo>
                        <a:pt x="0" y="326"/>
                      </a:moveTo>
                      <a:lnTo>
                        <a:pt x="23" y="215"/>
                      </a:lnTo>
                      <a:lnTo>
                        <a:pt x="49" y="183"/>
                      </a:lnTo>
                      <a:lnTo>
                        <a:pt x="114" y="0"/>
                      </a:lnTo>
                      <a:lnTo>
                        <a:pt x="147" y="9"/>
                      </a:lnTo>
                      <a:lnTo>
                        <a:pt x="148" y="17"/>
                      </a:lnTo>
                      <a:lnTo>
                        <a:pt x="157" y="18"/>
                      </a:lnTo>
                      <a:lnTo>
                        <a:pt x="197" y="82"/>
                      </a:lnTo>
                      <a:lnTo>
                        <a:pt x="242" y="80"/>
                      </a:lnTo>
                      <a:lnTo>
                        <a:pt x="275" y="95"/>
                      </a:lnTo>
                      <a:lnTo>
                        <a:pt x="292" y="92"/>
                      </a:lnTo>
                      <a:lnTo>
                        <a:pt x="393" y="95"/>
                      </a:lnTo>
                      <a:lnTo>
                        <a:pt x="508" y="121"/>
                      </a:lnTo>
                      <a:lnTo>
                        <a:pt x="514" y="136"/>
                      </a:lnTo>
                      <a:lnTo>
                        <a:pt x="528" y="155"/>
                      </a:lnTo>
                      <a:lnTo>
                        <a:pt x="489" y="214"/>
                      </a:lnTo>
                      <a:lnTo>
                        <a:pt x="465" y="236"/>
                      </a:lnTo>
                      <a:lnTo>
                        <a:pt x="461" y="252"/>
                      </a:lnTo>
                      <a:lnTo>
                        <a:pt x="475" y="270"/>
                      </a:lnTo>
                      <a:lnTo>
                        <a:pt x="459" y="305"/>
                      </a:lnTo>
                      <a:lnTo>
                        <a:pt x="427" y="437"/>
                      </a:lnTo>
                      <a:lnTo>
                        <a:pt x="249" y="394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1942688" y="1987800"/>
                  <a:ext cx="776846" cy="1285285"/>
                </a:xfrm>
                <a:custGeom>
                  <a:avLst/>
                  <a:gdLst>
                    <a:gd name="T0" fmla="*/ 17 w 525"/>
                    <a:gd name="T1" fmla="*/ 178 h 876"/>
                    <a:gd name="T2" fmla="*/ 2 w 525"/>
                    <a:gd name="T3" fmla="*/ 246 h 876"/>
                    <a:gd name="T4" fmla="*/ 53 w 525"/>
                    <a:gd name="T5" fmla="*/ 355 h 876"/>
                    <a:gd name="T6" fmla="*/ 62 w 525"/>
                    <a:gd name="T7" fmla="*/ 349 h 876"/>
                    <a:gd name="T8" fmla="*/ 78 w 525"/>
                    <a:gd name="T9" fmla="*/ 395 h 876"/>
                    <a:gd name="T10" fmla="*/ 53 w 525"/>
                    <a:gd name="T11" fmla="*/ 362 h 876"/>
                    <a:gd name="T12" fmla="*/ 47 w 525"/>
                    <a:gd name="T13" fmla="*/ 413 h 876"/>
                    <a:gd name="T14" fmla="*/ 76 w 525"/>
                    <a:gd name="T15" fmla="*/ 444 h 876"/>
                    <a:gd name="T16" fmla="*/ 57 w 525"/>
                    <a:gd name="T17" fmla="*/ 487 h 876"/>
                    <a:gd name="T18" fmla="*/ 112 w 525"/>
                    <a:gd name="T19" fmla="*/ 603 h 876"/>
                    <a:gd name="T20" fmla="*/ 99 w 525"/>
                    <a:gd name="T21" fmla="*/ 646 h 876"/>
                    <a:gd name="T22" fmla="*/ 172 w 525"/>
                    <a:gd name="T23" fmla="*/ 680 h 876"/>
                    <a:gd name="T24" fmla="*/ 198 w 525"/>
                    <a:gd name="T25" fmla="*/ 714 h 876"/>
                    <a:gd name="T26" fmla="*/ 230 w 525"/>
                    <a:gd name="T27" fmla="*/ 726 h 876"/>
                    <a:gd name="T28" fmla="*/ 230 w 525"/>
                    <a:gd name="T29" fmla="*/ 747 h 876"/>
                    <a:gd name="T30" fmla="*/ 249 w 525"/>
                    <a:gd name="T31" fmla="*/ 751 h 876"/>
                    <a:gd name="T32" fmla="*/ 292 w 525"/>
                    <a:gd name="T33" fmla="*/ 818 h 876"/>
                    <a:gd name="T34" fmla="*/ 292 w 525"/>
                    <a:gd name="T35" fmla="*/ 865 h 876"/>
                    <a:gd name="T36" fmla="*/ 479 w 525"/>
                    <a:gd name="T37" fmla="*/ 876 h 876"/>
                    <a:gd name="T38" fmla="*/ 467 w 525"/>
                    <a:gd name="T39" fmla="*/ 857 h 876"/>
                    <a:gd name="T40" fmla="*/ 473 w 525"/>
                    <a:gd name="T41" fmla="*/ 828 h 876"/>
                    <a:gd name="T42" fmla="*/ 503 w 525"/>
                    <a:gd name="T43" fmla="*/ 781 h 876"/>
                    <a:gd name="T44" fmla="*/ 525 w 525"/>
                    <a:gd name="T45" fmla="*/ 767 h 876"/>
                    <a:gd name="T46" fmla="*/ 512 w 525"/>
                    <a:gd name="T47" fmla="*/ 750 h 876"/>
                    <a:gd name="T48" fmla="*/ 504 w 525"/>
                    <a:gd name="T49" fmla="*/ 704 h 876"/>
                    <a:gd name="T50" fmla="*/ 235 w 525"/>
                    <a:gd name="T51" fmla="*/ 301 h 876"/>
                    <a:gd name="T52" fmla="*/ 299 w 525"/>
                    <a:gd name="T53" fmla="*/ 68 h 876"/>
                    <a:gd name="T54" fmla="*/ 50 w 525"/>
                    <a:gd name="T55" fmla="*/ 0 h 876"/>
                    <a:gd name="T56" fmla="*/ 43 w 525"/>
                    <a:gd name="T57" fmla="*/ 14 h 876"/>
                    <a:gd name="T58" fmla="*/ 0 w 525"/>
                    <a:gd name="T59" fmla="*/ 117 h 876"/>
                    <a:gd name="T60" fmla="*/ 17 w 525"/>
                    <a:gd name="T61" fmla="*/ 178 h 876"/>
                    <a:gd name="T62" fmla="*/ 17 w 525"/>
                    <a:gd name="T63" fmla="*/ 178 h 8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5"/>
                    <a:gd name="T97" fmla="*/ 0 h 876"/>
                    <a:gd name="T98" fmla="*/ 525 w 525"/>
                    <a:gd name="T99" fmla="*/ 876 h 87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5" h="876">
                      <a:moveTo>
                        <a:pt x="17" y="178"/>
                      </a:moveTo>
                      <a:lnTo>
                        <a:pt x="2" y="246"/>
                      </a:lnTo>
                      <a:lnTo>
                        <a:pt x="53" y="355"/>
                      </a:lnTo>
                      <a:lnTo>
                        <a:pt x="62" y="349"/>
                      </a:lnTo>
                      <a:lnTo>
                        <a:pt x="78" y="395"/>
                      </a:lnTo>
                      <a:lnTo>
                        <a:pt x="53" y="362"/>
                      </a:lnTo>
                      <a:lnTo>
                        <a:pt x="47" y="413"/>
                      </a:lnTo>
                      <a:lnTo>
                        <a:pt x="76" y="444"/>
                      </a:lnTo>
                      <a:lnTo>
                        <a:pt x="57" y="487"/>
                      </a:lnTo>
                      <a:lnTo>
                        <a:pt x="112" y="603"/>
                      </a:lnTo>
                      <a:lnTo>
                        <a:pt x="99" y="646"/>
                      </a:lnTo>
                      <a:lnTo>
                        <a:pt x="172" y="680"/>
                      </a:lnTo>
                      <a:lnTo>
                        <a:pt x="198" y="714"/>
                      </a:lnTo>
                      <a:lnTo>
                        <a:pt x="230" y="726"/>
                      </a:lnTo>
                      <a:lnTo>
                        <a:pt x="230" y="747"/>
                      </a:lnTo>
                      <a:lnTo>
                        <a:pt x="249" y="751"/>
                      </a:lnTo>
                      <a:lnTo>
                        <a:pt x="292" y="818"/>
                      </a:lnTo>
                      <a:lnTo>
                        <a:pt x="292" y="865"/>
                      </a:lnTo>
                      <a:lnTo>
                        <a:pt x="479" y="876"/>
                      </a:lnTo>
                      <a:lnTo>
                        <a:pt x="467" y="857"/>
                      </a:lnTo>
                      <a:lnTo>
                        <a:pt x="473" y="828"/>
                      </a:lnTo>
                      <a:lnTo>
                        <a:pt x="503" y="781"/>
                      </a:lnTo>
                      <a:lnTo>
                        <a:pt x="525" y="767"/>
                      </a:lnTo>
                      <a:lnTo>
                        <a:pt x="512" y="750"/>
                      </a:lnTo>
                      <a:lnTo>
                        <a:pt x="504" y="704"/>
                      </a:lnTo>
                      <a:lnTo>
                        <a:pt x="235" y="301"/>
                      </a:lnTo>
                      <a:lnTo>
                        <a:pt x="299" y="68"/>
                      </a:lnTo>
                      <a:lnTo>
                        <a:pt x="50" y="0"/>
                      </a:lnTo>
                      <a:lnTo>
                        <a:pt x="43" y="14"/>
                      </a:lnTo>
                      <a:lnTo>
                        <a:pt x="0" y="117"/>
                      </a:lnTo>
                      <a:lnTo>
                        <a:pt x="17" y="1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2290420" y="2087569"/>
                  <a:ext cx="625918" cy="933152"/>
                </a:xfrm>
                <a:custGeom>
                  <a:avLst/>
                  <a:gdLst>
                    <a:gd name="T0" fmla="*/ 0 w 423"/>
                    <a:gd name="T1" fmla="*/ 233 h 636"/>
                    <a:gd name="T2" fmla="*/ 269 w 423"/>
                    <a:gd name="T3" fmla="*/ 636 h 636"/>
                    <a:gd name="T4" fmla="*/ 278 w 423"/>
                    <a:gd name="T5" fmla="*/ 549 h 636"/>
                    <a:gd name="T6" fmla="*/ 293 w 423"/>
                    <a:gd name="T7" fmla="*/ 545 h 636"/>
                    <a:gd name="T8" fmla="*/ 319 w 423"/>
                    <a:gd name="T9" fmla="*/ 560 h 636"/>
                    <a:gd name="T10" fmla="*/ 341 w 423"/>
                    <a:gd name="T11" fmla="*/ 484 h 636"/>
                    <a:gd name="T12" fmla="*/ 423 w 423"/>
                    <a:gd name="T13" fmla="*/ 81 h 636"/>
                    <a:gd name="T14" fmla="*/ 242 w 423"/>
                    <a:gd name="T15" fmla="*/ 43 h 636"/>
                    <a:gd name="T16" fmla="*/ 64 w 423"/>
                    <a:gd name="T17" fmla="*/ 0 h 636"/>
                    <a:gd name="T18" fmla="*/ 0 w 423"/>
                    <a:gd name="T19" fmla="*/ 233 h 636"/>
                    <a:gd name="T20" fmla="*/ 0 w 423"/>
                    <a:gd name="T21" fmla="*/ 233 h 6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3"/>
                    <a:gd name="T34" fmla="*/ 0 h 636"/>
                    <a:gd name="T35" fmla="*/ 423 w 423"/>
                    <a:gd name="T36" fmla="*/ 636 h 6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3" h="636">
                      <a:moveTo>
                        <a:pt x="0" y="233"/>
                      </a:moveTo>
                      <a:lnTo>
                        <a:pt x="269" y="636"/>
                      </a:lnTo>
                      <a:lnTo>
                        <a:pt x="278" y="549"/>
                      </a:lnTo>
                      <a:lnTo>
                        <a:pt x="293" y="545"/>
                      </a:lnTo>
                      <a:lnTo>
                        <a:pt x="319" y="560"/>
                      </a:lnTo>
                      <a:lnTo>
                        <a:pt x="341" y="484"/>
                      </a:lnTo>
                      <a:lnTo>
                        <a:pt x="423" y="81"/>
                      </a:lnTo>
                      <a:lnTo>
                        <a:pt x="242" y="43"/>
                      </a:lnTo>
                      <a:lnTo>
                        <a:pt x="64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2648509" y="1340756"/>
                  <a:ext cx="585965" cy="914078"/>
                </a:xfrm>
                <a:custGeom>
                  <a:avLst/>
                  <a:gdLst>
                    <a:gd name="T0" fmla="*/ 0 w 396"/>
                    <a:gd name="T1" fmla="*/ 552 h 623"/>
                    <a:gd name="T2" fmla="*/ 32 w 396"/>
                    <a:gd name="T3" fmla="*/ 420 h 623"/>
                    <a:gd name="T4" fmla="*/ 48 w 396"/>
                    <a:gd name="T5" fmla="*/ 385 h 623"/>
                    <a:gd name="T6" fmla="*/ 34 w 396"/>
                    <a:gd name="T7" fmla="*/ 367 h 623"/>
                    <a:gd name="T8" fmla="*/ 38 w 396"/>
                    <a:gd name="T9" fmla="*/ 351 h 623"/>
                    <a:gd name="T10" fmla="*/ 62 w 396"/>
                    <a:gd name="T11" fmla="*/ 329 h 623"/>
                    <a:gd name="T12" fmla="*/ 101 w 396"/>
                    <a:gd name="T13" fmla="*/ 270 h 623"/>
                    <a:gd name="T14" fmla="*/ 87 w 396"/>
                    <a:gd name="T15" fmla="*/ 251 h 623"/>
                    <a:gd name="T16" fmla="*/ 81 w 396"/>
                    <a:gd name="T17" fmla="*/ 236 h 623"/>
                    <a:gd name="T18" fmla="*/ 84 w 396"/>
                    <a:gd name="T19" fmla="*/ 202 h 623"/>
                    <a:gd name="T20" fmla="*/ 132 w 396"/>
                    <a:gd name="T21" fmla="*/ 0 h 623"/>
                    <a:gd name="T22" fmla="*/ 184 w 396"/>
                    <a:gd name="T23" fmla="*/ 12 h 623"/>
                    <a:gd name="T24" fmla="*/ 167 w 396"/>
                    <a:gd name="T25" fmla="*/ 90 h 623"/>
                    <a:gd name="T26" fmla="*/ 178 w 396"/>
                    <a:gd name="T27" fmla="*/ 118 h 623"/>
                    <a:gd name="T28" fmla="*/ 179 w 396"/>
                    <a:gd name="T29" fmla="*/ 135 h 623"/>
                    <a:gd name="T30" fmla="*/ 174 w 396"/>
                    <a:gd name="T31" fmla="*/ 139 h 623"/>
                    <a:gd name="T32" fmla="*/ 193 w 396"/>
                    <a:gd name="T33" fmla="*/ 157 h 623"/>
                    <a:gd name="T34" fmla="*/ 214 w 396"/>
                    <a:gd name="T35" fmla="*/ 208 h 623"/>
                    <a:gd name="T36" fmla="*/ 221 w 396"/>
                    <a:gd name="T37" fmla="*/ 253 h 623"/>
                    <a:gd name="T38" fmla="*/ 224 w 396"/>
                    <a:gd name="T39" fmla="*/ 277 h 623"/>
                    <a:gd name="T40" fmla="*/ 209 w 396"/>
                    <a:gd name="T41" fmla="*/ 300 h 623"/>
                    <a:gd name="T42" fmla="*/ 220 w 396"/>
                    <a:gd name="T43" fmla="*/ 311 h 623"/>
                    <a:gd name="T44" fmla="*/ 248 w 396"/>
                    <a:gd name="T45" fmla="*/ 296 h 623"/>
                    <a:gd name="T46" fmla="*/ 266 w 396"/>
                    <a:gd name="T47" fmla="*/ 375 h 623"/>
                    <a:gd name="T48" fmla="*/ 279 w 396"/>
                    <a:gd name="T49" fmla="*/ 380 h 623"/>
                    <a:gd name="T50" fmla="*/ 281 w 396"/>
                    <a:gd name="T51" fmla="*/ 403 h 623"/>
                    <a:gd name="T52" fmla="*/ 317 w 396"/>
                    <a:gd name="T53" fmla="*/ 412 h 623"/>
                    <a:gd name="T54" fmla="*/ 373 w 396"/>
                    <a:gd name="T55" fmla="*/ 412 h 623"/>
                    <a:gd name="T56" fmla="*/ 396 w 396"/>
                    <a:gd name="T57" fmla="*/ 423 h 623"/>
                    <a:gd name="T58" fmla="*/ 363 w 396"/>
                    <a:gd name="T59" fmla="*/ 623 h 623"/>
                    <a:gd name="T60" fmla="*/ 181 w 396"/>
                    <a:gd name="T61" fmla="*/ 590 h 623"/>
                    <a:gd name="T62" fmla="*/ 0 w 396"/>
                    <a:gd name="T63" fmla="*/ 552 h 623"/>
                    <a:gd name="T64" fmla="*/ 0 w 396"/>
                    <a:gd name="T65" fmla="*/ 552 h 6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6"/>
                    <a:gd name="T100" fmla="*/ 0 h 623"/>
                    <a:gd name="T101" fmla="*/ 396 w 396"/>
                    <a:gd name="T102" fmla="*/ 623 h 6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6" h="623">
                      <a:moveTo>
                        <a:pt x="0" y="552"/>
                      </a:moveTo>
                      <a:lnTo>
                        <a:pt x="32" y="420"/>
                      </a:lnTo>
                      <a:lnTo>
                        <a:pt x="48" y="385"/>
                      </a:lnTo>
                      <a:lnTo>
                        <a:pt x="34" y="367"/>
                      </a:lnTo>
                      <a:lnTo>
                        <a:pt x="38" y="351"/>
                      </a:lnTo>
                      <a:lnTo>
                        <a:pt x="62" y="329"/>
                      </a:lnTo>
                      <a:lnTo>
                        <a:pt x="101" y="270"/>
                      </a:lnTo>
                      <a:lnTo>
                        <a:pt x="87" y="251"/>
                      </a:lnTo>
                      <a:lnTo>
                        <a:pt x="81" y="236"/>
                      </a:lnTo>
                      <a:lnTo>
                        <a:pt x="84" y="202"/>
                      </a:lnTo>
                      <a:lnTo>
                        <a:pt x="132" y="0"/>
                      </a:lnTo>
                      <a:lnTo>
                        <a:pt x="184" y="12"/>
                      </a:lnTo>
                      <a:lnTo>
                        <a:pt x="167" y="90"/>
                      </a:lnTo>
                      <a:lnTo>
                        <a:pt x="178" y="118"/>
                      </a:lnTo>
                      <a:lnTo>
                        <a:pt x="179" y="135"/>
                      </a:lnTo>
                      <a:lnTo>
                        <a:pt x="174" y="139"/>
                      </a:lnTo>
                      <a:lnTo>
                        <a:pt x="193" y="157"/>
                      </a:lnTo>
                      <a:lnTo>
                        <a:pt x="214" y="208"/>
                      </a:lnTo>
                      <a:lnTo>
                        <a:pt x="221" y="253"/>
                      </a:lnTo>
                      <a:lnTo>
                        <a:pt x="224" y="277"/>
                      </a:lnTo>
                      <a:lnTo>
                        <a:pt x="209" y="300"/>
                      </a:lnTo>
                      <a:lnTo>
                        <a:pt x="220" y="311"/>
                      </a:lnTo>
                      <a:lnTo>
                        <a:pt x="248" y="296"/>
                      </a:lnTo>
                      <a:lnTo>
                        <a:pt x="266" y="375"/>
                      </a:lnTo>
                      <a:lnTo>
                        <a:pt x="279" y="380"/>
                      </a:lnTo>
                      <a:lnTo>
                        <a:pt x="281" y="403"/>
                      </a:lnTo>
                      <a:lnTo>
                        <a:pt x="317" y="412"/>
                      </a:lnTo>
                      <a:lnTo>
                        <a:pt x="373" y="412"/>
                      </a:lnTo>
                      <a:lnTo>
                        <a:pt x="396" y="423"/>
                      </a:lnTo>
                      <a:lnTo>
                        <a:pt x="363" y="623"/>
                      </a:lnTo>
                      <a:lnTo>
                        <a:pt x="181" y="590"/>
                      </a:lnTo>
                      <a:lnTo>
                        <a:pt x="0" y="5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>
                  <a:off x="2895621" y="1358363"/>
                  <a:ext cx="1003242" cy="616232"/>
                </a:xfrm>
                <a:custGeom>
                  <a:avLst/>
                  <a:gdLst>
                    <a:gd name="T0" fmla="*/ 11 w 678"/>
                    <a:gd name="T1" fmla="*/ 106 h 420"/>
                    <a:gd name="T2" fmla="*/ 12 w 678"/>
                    <a:gd name="T3" fmla="*/ 123 h 420"/>
                    <a:gd name="T4" fmla="*/ 7 w 678"/>
                    <a:gd name="T5" fmla="*/ 127 h 420"/>
                    <a:gd name="T6" fmla="*/ 26 w 678"/>
                    <a:gd name="T7" fmla="*/ 145 h 420"/>
                    <a:gd name="T8" fmla="*/ 47 w 678"/>
                    <a:gd name="T9" fmla="*/ 196 h 420"/>
                    <a:gd name="T10" fmla="*/ 54 w 678"/>
                    <a:gd name="T11" fmla="*/ 241 h 420"/>
                    <a:gd name="T12" fmla="*/ 57 w 678"/>
                    <a:gd name="T13" fmla="*/ 265 h 420"/>
                    <a:gd name="T14" fmla="*/ 42 w 678"/>
                    <a:gd name="T15" fmla="*/ 288 h 420"/>
                    <a:gd name="T16" fmla="*/ 53 w 678"/>
                    <a:gd name="T17" fmla="*/ 299 h 420"/>
                    <a:gd name="T18" fmla="*/ 81 w 678"/>
                    <a:gd name="T19" fmla="*/ 284 h 420"/>
                    <a:gd name="T20" fmla="*/ 99 w 678"/>
                    <a:gd name="T21" fmla="*/ 363 h 420"/>
                    <a:gd name="T22" fmla="*/ 112 w 678"/>
                    <a:gd name="T23" fmla="*/ 368 h 420"/>
                    <a:gd name="T24" fmla="*/ 114 w 678"/>
                    <a:gd name="T25" fmla="*/ 391 h 420"/>
                    <a:gd name="T26" fmla="*/ 124 w 678"/>
                    <a:gd name="T27" fmla="*/ 401 h 420"/>
                    <a:gd name="T28" fmla="*/ 150 w 678"/>
                    <a:gd name="T29" fmla="*/ 400 h 420"/>
                    <a:gd name="T30" fmla="*/ 206 w 678"/>
                    <a:gd name="T31" fmla="*/ 400 h 420"/>
                    <a:gd name="T32" fmla="*/ 229 w 678"/>
                    <a:gd name="T33" fmla="*/ 411 h 420"/>
                    <a:gd name="T34" fmla="*/ 236 w 678"/>
                    <a:gd name="T35" fmla="*/ 369 h 420"/>
                    <a:gd name="T36" fmla="*/ 421 w 678"/>
                    <a:gd name="T37" fmla="*/ 397 h 420"/>
                    <a:gd name="T38" fmla="*/ 648 w 678"/>
                    <a:gd name="T39" fmla="*/ 420 h 420"/>
                    <a:gd name="T40" fmla="*/ 655 w 678"/>
                    <a:gd name="T41" fmla="*/ 344 h 420"/>
                    <a:gd name="T42" fmla="*/ 678 w 678"/>
                    <a:gd name="T43" fmla="*/ 98 h 420"/>
                    <a:gd name="T44" fmla="*/ 377 w 678"/>
                    <a:gd name="T45" fmla="*/ 63 h 420"/>
                    <a:gd name="T46" fmla="*/ 228 w 678"/>
                    <a:gd name="T47" fmla="*/ 40 h 420"/>
                    <a:gd name="T48" fmla="*/ 17 w 678"/>
                    <a:gd name="T49" fmla="*/ 0 h 420"/>
                    <a:gd name="T50" fmla="*/ 0 w 678"/>
                    <a:gd name="T51" fmla="*/ 78 h 420"/>
                    <a:gd name="T52" fmla="*/ 11 w 678"/>
                    <a:gd name="T53" fmla="*/ 106 h 420"/>
                    <a:gd name="T54" fmla="*/ 11 w 678"/>
                    <a:gd name="T55" fmla="*/ 106 h 4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78"/>
                    <a:gd name="T85" fmla="*/ 0 h 420"/>
                    <a:gd name="T86" fmla="*/ 678 w 678"/>
                    <a:gd name="T87" fmla="*/ 420 h 4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78" h="420">
                      <a:moveTo>
                        <a:pt x="11" y="106"/>
                      </a:moveTo>
                      <a:lnTo>
                        <a:pt x="12" y="123"/>
                      </a:lnTo>
                      <a:lnTo>
                        <a:pt x="7" y="127"/>
                      </a:lnTo>
                      <a:lnTo>
                        <a:pt x="26" y="145"/>
                      </a:lnTo>
                      <a:lnTo>
                        <a:pt x="47" y="196"/>
                      </a:lnTo>
                      <a:lnTo>
                        <a:pt x="54" y="241"/>
                      </a:lnTo>
                      <a:lnTo>
                        <a:pt x="57" y="265"/>
                      </a:lnTo>
                      <a:lnTo>
                        <a:pt x="42" y="288"/>
                      </a:lnTo>
                      <a:lnTo>
                        <a:pt x="53" y="299"/>
                      </a:lnTo>
                      <a:lnTo>
                        <a:pt x="81" y="284"/>
                      </a:lnTo>
                      <a:lnTo>
                        <a:pt x="99" y="363"/>
                      </a:lnTo>
                      <a:lnTo>
                        <a:pt x="112" y="368"/>
                      </a:lnTo>
                      <a:lnTo>
                        <a:pt x="114" y="391"/>
                      </a:lnTo>
                      <a:lnTo>
                        <a:pt x="124" y="401"/>
                      </a:lnTo>
                      <a:lnTo>
                        <a:pt x="150" y="400"/>
                      </a:lnTo>
                      <a:lnTo>
                        <a:pt x="206" y="400"/>
                      </a:lnTo>
                      <a:lnTo>
                        <a:pt x="229" y="411"/>
                      </a:lnTo>
                      <a:lnTo>
                        <a:pt x="236" y="369"/>
                      </a:lnTo>
                      <a:lnTo>
                        <a:pt x="421" y="397"/>
                      </a:lnTo>
                      <a:lnTo>
                        <a:pt x="648" y="420"/>
                      </a:lnTo>
                      <a:lnTo>
                        <a:pt x="655" y="344"/>
                      </a:lnTo>
                      <a:lnTo>
                        <a:pt x="678" y="98"/>
                      </a:lnTo>
                      <a:lnTo>
                        <a:pt x="377" y="63"/>
                      </a:lnTo>
                      <a:lnTo>
                        <a:pt x="228" y="40"/>
                      </a:lnTo>
                      <a:lnTo>
                        <a:pt x="17" y="0"/>
                      </a:lnTo>
                      <a:lnTo>
                        <a:pt x="0" y="78"/>
                      </a:lnTo>
                      <a:lnTo>
                        <a:pt x="11" y="10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5" name="Freeform 154"/>
                <p:cNvSpPr>
                  <a:spLocks/>
                </p:cNvSpPr>
                <p:nvPr/>
              </p:nvSpPr>
              <p:spPr bwMode="auto">
                <a:xfrm>
                  <a:off x="2608557" y="2800395"/>
                  <a:ext cx="668828" cy="748282"/>
                </a:xfrm>
                <a:custGeom>
                  <a:avLst/>
                  <a:gdLst>
                    <a:gd name="T0" fmla="*/ 29 w 452"/>
                    <a:gd name="T1" fmla="*/ 324 h 510"/>
                    <a:gd name="T2" fmla="*/ 17 w 452"/>
                    <a:gd name="T3" fmla="*/ 305 h 510"/>
                    <a:gd name="T4" fmla="*/ 23 w 452"/>
                    <a:gd name="T5" fmla="*/ 276 h 510"/>
                    <a:gd name="T6" fmla="*/ 53 w 452"/>
                    <a:gd name="T7" fmla="*/ 229 h 510"/>
                    <a:gd name="T8" fmla="*/ 75 w 452"/>
                    <a:gd name="T9" fmla="*/ 215 h 510"/>
                    <a:gd name="T10" fmla="*/ 62 w 452"/>
                    <a:gd name="T11" fmla="*/ 198 h 510"/>
                    <a:gd name="T12" fmla="*/ 54 w 452"/>
                    <a:gd name="T13" fmla="*/ 152 h 510"/>
                    <a:gd name="T14" fmla="*/ 63 w 452"/>
                    <a:gd name="T15" fmla="*/ 65 h 510"/>
                    <a:gd name="T16" fmla="*/ 78 w 452"/>
                    <a:gd name="T17" fmla="*/ 61 h 510"/>
                    <a:gd name="T18" fmla="*/ 104 w 452"/>
                    <a:gd name="T19" fmla="*/ 76 h 510"/>
                    <a:gd name="T20" fmla="*/ 126 w 452"/>
                    <a:gd name="T21" fmla="*/ 0 h 510"/>
                    <a:gd name="T22" fmla="*/ 452 w 452"/>
                    <a:gd name="T23" fmla="*/ 54 h 510"/>
                    <a:gd name="T24" fmla="*/ 384 w 452"/>
                    <a:gd name="T25" fmla="*/ 510 h 510"/>
                    <a:gd name="T26" fmla="*/ 284 w 452"/>
                    <a:gd name="T27" fmla="*/ 496 h 510"/>
                    <a:gd name="T28" fmla="*/ 221 w 452"/>
                    <a:gd name="T29" fmla="*/ 478 h 510"/>
                    <a:gd name="T30" fmla="*/ 93 w 452"/>
                    <a:gd name="T31" fmla="*/ 428 h 510"/>
                    <a:gd name="T32" fmla="*/ 0 w 452"/>
                    <a:gd name="T33" fmla="*/ 349 h 510"/>
                    <a:gd name="T34" fmla="*/ 29 w 452"/>
                    <a:gd name="T35" fmla="*/ 324 h 510"/>
                    <a:gd name="T36" fmla="*/ 29 w 452"/>
                    <a:gd name="T37" fmla="*/ 324 h 5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52"/>
                    <a:gd name="T58" fmla="*/ 0 h 510"/>
                    <a:gd name="T59" fmla="*/ 452 w 452"/>
                    <a:gd name="T60" fmla="*/ 510 h 5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52" h="510">
                      <a:moveTo>
                        <a:pt x="29" y="324"/>
                      </a:moveTo>
                      <a:lnTo>
                        <a:pt x="17" y="305"/>
                      </a:lnTo>
                      <a:lnTo>
                        <a:pt x="23" y="276"/>
                      </a:lnTo>
                      <a:lnTo>
                        <a:pt x="53" y="229"/>
                      </a:lnTo>
                      <a:lnTo>
                        <a:pt x="75" y="215"/>
                      </a:lnTo>
                      <a:lnTo>
                        <a:pt x="62" y="198"/>
                      </a:lnTo>
                      <a:lnTo>
                        <a:pt x="54" y="152"/>
                      </a:lnTo>
                      <a:lnTo>
                        <a:pt x="63" y="65"/>
                      </a:lnTo>
                      <a:lnTo>
                        <a:pt x="78" y="61"/>
                      </a:lnTo>
                      <a:lnTo>
                        <a:pt x="104" y="76"/>
                      </a:lnTo>
                      <a:lnTo>
                        <a:pt x="126" y="0"/>
                      </a:lnTo>
                      <a:lnTo>
                        <a:pt x="452" y="54"/>
                      </a:lnTo>
                      <a:lnTo>
                        <a:pt x="384" y="510"/>
                      </a:lnTo>
                      <a:lnTo>
                        <a:pt x="284" y="496"/>
                      </a:lnTo>
                      <a:lnTo>
                        <a:pt x="221" y="478"/>
                      </a:lnTo>
                      <a:lnTo>
                        <a:pt x="93" y="428"/>
                      </a:lnTo>
                      <a:lnTo>
                        <a:pt x="0" y="349"/>
                      </a:lnTo>
                      <a:lnTo>
                        <a:pt x="29" y="3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6" name="Freeform 155"/>
                <p:cNvSpPr>
                  <a:spLocks/>
                </p:cNvSpPr>
                <p:nvPr/>
              </p:nvSpPr>
              <p:spPr bwMode="auto">
                <a:xfrm>
                  <a:off x="3163448" y="1899766"/>
                  <a:ext cx="691024" cy="551675"/>
                </a:xfrm>
                <a:custGeom>
                  <a:avLst/>
                  <a:gdLst>
                    <a:gd name="T0" fmla="*/ 0 w 467"/>
                    <a:gd name="T1" fmla="*/ 322 h 376"/>
                    <a:gd name="T2" fmla="*/ 55 w 467"/>
                    <a:gd name="T3" fmla="*/ 0 h 376"/>
                    <a:gd name="T4" fmla="*/ 240 w 467"/>
                    <a:gd name="T5" fmla="*/ 28 h 376"/>
                    <a:gd name="T6" fmla="*/ 467 w 467"/>
                    <a:gd name="T7" fmla="*/ 51 h 376"/>
                    <a:gd name="T8" fmla="*/ 451 w 467"/>
                    <a:gd name="T9" fmla="*/ 214 h 376"/>
                    <a:gd name="T10" fmla="*/ 436 w 467"/>
                    <a:gd name="T11" fmla="*/ 376 h 376"/>
                    <a:gd name="T12" fmla="*/ 126 w 467"/>
                    <a:gd name="T13" fmla="*/ 342 h 376"/>
                    <a:gd name="T14" fmla="*/ 0 w 467"/>
                    <a:gd name="T15" fmla="*/ 322 h 376"/>
                    <a:gd name="T16" fmla="*/ 0 w 467"/>
                    <a:gd name="T17" fmla="*/ 322 h 3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7"/>
                    <a:gd name="T28" fmla="*/ 0 h 376"/>
                    <a:gd name="T29" fmla="*/ 467 w 467"/>
                    <a:gd name="T30" fmla="*/ 376 h 3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7" h="376">
                      <a:moveTo>
                        <a:pt x="0" y="322"/>
                      </a:moveTo>
                      <a:lnTo>
                        <a:pt x="55" y="0"/>
                      </a:lnTo>
                      <a:lnTo>
                        <a:pt x="240" y="28"/>
                      </a:lnTo>
                      <a:lnTo>
                        <a:pt x="467" y="51"/>
                      </a:lnTo>
                      <a:lnTo>
                        <a:pt x="451" y="214"/>
                      </a:lnTo>
                      <a:lnTo>
                        <a:pt x="436" y="376"/>
                      </a:lnTo>
                      <a:lnTo>
                        <a:pt x="126" y="342"/>
                      </a:lnTo>
                      <a:lnTo>
                        <a:pt x="0" y="3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7" name="Freeform 156"/>
                <p:cNvSpPr>
                  <a:spLocks/>
                </p:cNvSpPr>
                <p:nvPr/>
              </p:nvSpPr>
              <p:spPr bwMode="auto">
                <a:xfrm>
                  <a:off x="3277385" y="2401553"/>
                  <a:ext cx="716180" cy="544339"/>
                </a:xfrm>
                <a:custGeom>
                  <a:avLst/>
                  <a:gdLst>
                    <a:gd name="T0" fmla="*/ 49 w 484"/>
                    <a:gd name="T1" fmla="*/ 0 h 371"/>
                    <a:gd name="T2" fmla="*/ 359 w 484"/>
                    <a:gd name="T3" fmla="*/ 34 h 371"/>
                    <a:gd name="T4" fmla="*/ 484 w 484"/>
                    <a:gd name="T5" fmla="*/ 45 h 371"/>
                    <a:gd name="T6" fmla="*/ 479 w 484"/>
                    <a:gd name="T7" fmla="*/ 125 h 371"/>
                    <a:gd name="T8" fmla="*/ 462 w 484"/>
                    <a:gd name="T9" fmla="*/ 371 h 371"/>
                    <a:gd name="T10" fmla="*/ 398 w 484"/>
                    <a:gd name="T11" fmla="*/ 366 h 371"/>
                    <a:gd name="T12" fmla="*/ 201 w 484"/>
                    <a:gd name="T13" fmla="*/ 349 h 371"/>
                    <a:gd name="T14" fmla="*/ 0 w 484"/>
                    <a:gd name="T15" fmla="*/ 324 h 371"/>
                    <a:gd name="T16" fmla="*/ 49 w 484"/>
                    <a:gd name="T17" fmla="*/ 0 h 371"/>
                    <a:gd name="T18" fmla="*/ 49 w 484"/>
                    <a:gd name="T19" fmla="*/ 0 h 37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4"/>
                    <a:gd name="T31" fmla="*/ 0 h 371"/>
                    <a:gd name="T32" fmla="*/ 484 w 484"/>
                    <a:gd name="T33" fmla="*/ 371 h 37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4" h="371">
                      <a:moveTo>
                        <a:pt x="49" y="0"/>
                      </a:moveTo>
                      <a:lnTo>
                        <a:pt x="359" y="34"/>
                      </a:lnTo>
                      <a:lnTo>
                        <a:pt x="484" y="45"/>
                      </a:lnTo>
                      <a:lnTo>
                        <a:pt x="479" y="125"/>
                      </a:lnTo>
                      <a:lnTo>
                        <a:pt x="462" y="371"/>
                      </a:lnTo>
                      <a:lnTo>
                        <a:pt x="398" y="366"/>
                      </a:lnTo>
                      <a:lnTo>
                        <a:pt x="201" y="349"/>
                      </a:lnTo>
                      <a:lnTo>
                        <a:pt x="0" y="32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8" name="Freeform 157"/>
                <p:cNvSpPr>
                  <a:spLocks/>
                </p:cNvSpPr>
                <p:nvPr/>
              </p:nvSpPr>
              <p:spPr bwMode="auto">
                <a:xfrm>
                  <a:off x="3176767" y="2876936"/>
                  <a:ext cx="689545" cy="680789"/>
                </a:xfrm>
                <a:custGeom>
                  <a:avLst/>
                  <a:gdLst>
                    <a:gd name="T0" fmla="*/ 59 w 466"/>
                    <a:gd name="T1" fmla="*/ 464 h 464"/>
                    <a:gd name="T2" fmla="*/ 65 w 466"/>
                    <a:gd name="T3" fmla="*/ 429 h 464"/>
                    <a:gd name="T4" fmla="*/ 181 w 466"/>
                    <a:gd name="T5" fmla="*/ 444 h 464"/>
                    <a:gd name="T6" fmla="*/ 177 w 466"/>
                    <a:gd name="T7" fmla="*/ 427 h 464"/>
                    <a:gd name="T8" fmla="*/ 428 w 466"/>
                    <a:gd name="T9" fmla="*/ 450 h 464"/>
                    <a:gd name="T10" fmla="*/ 466 w 466"/>
                    <a:gd name="T11" fmla="*/ 42 h 464"/>
                    <a:gd name="T12" fmla="*/ 269 w 466"/>
                    <a:gd name="T13" fmla="*/ 25 h 464"/>
                    <a:gd name="T14" fmla="*/ 68 w 466"/>
                    <a:gd name="T15" fmla="*/ 0 h 464"/>
                    <a:gd name="T16" fmla="*/ 0 w 466"/>
                    <a:gd name="T17" fmla="*/ 456 h 464"/>
                    <a:gd name="T18" fmla="*/ 59 w 466"/>
                    <a:gd name="T19" fmla="*/ 464 h 464"/>
                    <a:gd name="T20" fmla="*/ 59 w 466"/>
                    <a:gd name="T21" fmla="*/ 464 h 4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6"/>
                    <a:gd name="T34" fmla="*/ 0 h 464"/>
                    <a:gd name="T35" fmla="*/ 466 w 466"/>
                    <a:gd name="T36" fmla="*/ 464 h 4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6" h="464">
                      <a:moveTo>
                        <a:pt x="59" y="464"/>
                      </a:moveTo>
                      <a:lnTo>
                        <a:pt x="65" y="429"/>
                      </a:lnTo>
                      <a:lnTo>
                        <a:pt x="181" y="444"/>
                      </a:lnTo>
                      <a:lnTo>
                        <a:pt x="177" y="427"/>
                      </a:lnTo>
                      <a:lnTo>
                        <a:pt x="428" y="450"/>
                      </a:lnTo>
                      <a:lnTo>
                        <a:pt x="466" y="42"/>
                      </a:lnTo>
                      <a:lnTo>
                        <a:pt x="269" y="25"/>
                      </a:lnTo>
                      <a:lnTo>
                        <a:pt x="68" y="0"/>
                      </a:lnTo>
                      <a:lnTo>
                        <a:pt x="0" y="456"/>
                      </a:lnTo>
                      <a:lnTo>
                        <a:pt x="59" y="46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3438675" y="3001647"/>
                  <a:ext cx="1370210" cy="1282350"/>
                </a:xfrm>
                <a:custGeom>
                  <a:avLst/>
                  <a:gdLst>
                    <a:gd name="T0" fmla="*/ 0 w 926"/>
                    <a:gd name="T1" fmla="*/ 342 h 874"/>
                    <a:gd name="T2" fmla="*/ 251 w 926"/>
                    <a:gd name="T3" fmla="*/ 365 h 874"/>
                    <a:gd name="T4" fmla="*/ 286 w 926"/>
                    <a:gd name="T5" fmla="*/ 0 h 874"/>
                    <a:gd name="T6" fmla="*/ 487 w 926"/>
                    <a:gd name="T7" fmla="*/ 12 h 874"/>
                    <a:gd name="T8" fmla="*/ 480 w 926"/>
                    <a:gd name="T9" fmla="*/ 169 h 874"/>
                    <a:gd name="T10" fmla="*/ 499 w 926"/>
                    <a:gd name="T11" fmla="*/ 185 h 874"/>
                    <a:gd name="T12" fmla="*/ 518 w 926"/>
                    <a:gd name="T13" fmla="*/ 185 h 874"/>
                    <a:gd name="T14" fmla="*/ 533 w 926"/>
                    <a:gd name="T15" fmla="*/ 200 h 874"/>
                    <a:gd name="T16" fmla="*/ 563 w 926"/>
                    <a:gd name="T17" fmla="*/ 207 h 874"/>
                    <a:gd name="T18" fmla="*/ 624 w 926"/>
                    <a:gd name="T19" fmla="*/ 233 h 874"/>
                    <a:gd name="T20" fmla="*/ 634 w 926"/>
                    <a:gd name="T21" fmla="*/ 222 h 874"/>
                    <a:gd name="T22" fmla="*/ 674 w 926"/>
                    <a:gd name="T23" fmla="*/ 245 h 874"/>
                    <a:gd name="T24" fmla="*/ 725 w 926"/>
                    <a:gd name="T25" fmla="*/ 244 h 874"/>
                    <a:gd name="T26" fmla="*/ 761 w 926"/>
                    <a:gd name="T27" fmla="*/ 233 h 874"/>
                    <a:gd name="T28" fmla="*/ 811 w 926"/>
                    <a:gd name="T29" fmla="*/ 224 h 874"/>
                    <a:gd name="T30" fmla="*/ 856 w 926"/>
                    <a:gd name="T31" fmla="*/ 248 h 874"/>
                    <a:gd name="T32" fmla="*/ 863 w 926"/>
                    <a:gd name="T33" fmla="*/ 256 h 874"/>
                    <a:gd name="T34" fmla="*/ 887 w 926"/>
                    <a:gd name="T35" fmla="*/ 256 h 874"/>
                    <a:gd name="T36" fmla="*/ 892 w 926"/>
                    <a:gd name="T37" fmla="*/ 386 h 874"/>
                    <a:gd name="T38" fmla="*/ 926 w 926"/>
                    <a:gd name="T39" fmla="*/ 449 h 874"/>
                    <a:gd name="T40" fmla="*/ 913 w 926"/>
                    <a:gd name="T41" fmla="*/ 499 h 874"/>
                    <a:gd name="T42" fmla="*/ 916 w 926"/>
                    <a:gd name="T43" fmla="*/ 540 h 874"/>
                    <a:gd name="T44" fmla="*/ 901 w 926"/>
                    <a:gd name="T45" fmla="*/ 561 h 874"/>
                    <a:gd name="T46" fmla="*/ 907 w 926"/>
                    <a:gd name="T47" fmla="*/ 568 h 874"/>
                    <a:gd name="T48" fmla="*/ 868 w 926"/>
                    <a:gd name="T49" fmla="*/ 579 h 874"/>
                    <a:gd name="T50" fmla="*/ 838 w 926"/>
                    <a:gd name="T51" fmla="*/ 583 h 874"/>
                    <a:gd name="T52" fmla="*/ 844 w 926"/>
                    <a:gd name="T53" fmla="*/ 561 h 874"/>
                    <a:gd name="T54" fmla="*/ 828 w 926"/>
                    <a:gd name="T55" fmla="*/ 574 h 874"/>
                    <a:gd name="T56" fmla="*/ 829 w 926"/>
                    <a:gd name="T57" fmla="*/ 599 h 874"/>
                    <a:gd name="T58" fmla="*/ 808 w 926"/>
                    <a:gd name="T59" fmla="*/ 625 h 874"/>
                    <a:gd name="T60" fmla="*/ 699 w 926"/>
                    <a:gd name="T61" fmla="*/ 681 h 874"/>
                    <a:gd name="T62" fmla="*/ 664 w 926"/>
                    <a:gd name="T63" fmla="*/ 717 h 874"/>
                    <a:gd name="T64" fmla="*/ 632 w 926"/>
                    <a:gd name="T65" fmla="*/ 794 h 874"/>
                    <a:gd name="T66" fmla="*/ 659 w 926"/>
                    <a:gd name="T67" fmla="*/ 874 h 874"/>
                    <a:gd name="T68" fmla="*/ 633 w 926"/>
                    <a:gd name="T69" fmla="*/ 874 h 874"/>
                    <a:gd name="T70" fmla="*/ 514 w 926"/>
                    <a:gd name="T71" fmla="*/ 832 h 874"/>
                    <a:gd name="T72" fmla="*/ 502 w 926"/>
                    <a:gd name="T73" fmla="*/ 797 h 874"/>
                    <a:gd name="T74" fmla="*/ 489 w 926"/>
                    <a:gd name="T75" fmla="*/ 782 h 874"/>
                    <a:gd name="T76" fmla="*/ 485 w 926"/>
                    <a:gd name="T77" fmla="*/ 736 h 874"/>
                    <a:gd name="T78" fmla="*/ 462 w 926"/>
                    <a:gd name="T79" fmla="*/ 720 h 874"/>
                    <a:gd name="T80" fmla="*/ 399 w 926"/>
                    <a:gd name="T81" fmla="*/ 598 h 874"/>
                    <a:gd name="T82" fmla="*/ 368 w 926"/>
                    <a:gd name="T83" fmla="*/ 575 h 874"/>
                    <a:gd name="T84" fmla="*/ 359 w 926"/>
                    <a:gd name="T85" fmla="*/ 555 h 874"/>
                    <a:gd name="T86" fmla="*/ 265 w 926"/>
                    <a:gd name="T87" fmla="*/ 551 h 874"/>
                    <a:gd name="T88" fmla="*/ 215 w 926"/>
                    <a:gd name="T89" fmla="*/ 608 h 874"/>
                    <a:gd name="T90" fmla="*/ 131 w 926"/>
                    <a:gd name="T91" fmla="*/ 548 h 874"/>
                    <a:gd name="T92" fmla="*/ 106 w 926"/>
                    <a:gd name="T93" fmla="*/ 465 h 874"/>
                    <a:gd name="T94" fmla="*/ 25 w 926"/>
                    <a:gd name="T95" fmla="*/ 388 h 874"/>
                    <a:gd name="T96" fmla="*/ 16 w 926"/>
                    <a:gd name="T97" fmla="*/ 362 h 874"/>
                    <a:gd name="T98" fmla="*/ 4 w 926"/>
                    <a:gd name="T99" fmla="*/ 359 h 874"/>
                    <a:gd name="T100" fmla="*/ 0 w 926"/>
                    <a:gd name="T101" fmla="*/ 342 h 874"/>
                    <a:gd name="T102" fmla="*/ 0 w 926"/>
                    <a:gd name="T103" fmla="*/ 342 h 8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26"/>
                    <a:gd name="T157" fmla="*/ 0 h 874"/>
                    <a:gd name="T158" fmla="*/ 926 w 926"/>
                    <a:gd name="T159" fmla="*/ 874 h 87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26" h="874">
                      <a:moveTo>
                        <a:pt x="0" y="342"/>
                      </a:moveTo>
                      <a:lnTo>
                        <a:pt x="251" y="365"/>
                      </a:lnTo>
                      <a:lnTo>
                        <a:pt x="286" y="0"/>
                      </a:lnTo>
                      <a:lnTo>
                        <a:pt x="487" y="12"/>
                      </a:lnTo>
                      <a:lnTo>
                        <a:pt x="480" y="169"/>
                      </a:lnTo>
                      <a:lnTo>
                        <a:pt x="499" y="185"/>
                      </a:lnTo>
                      <a:lnTo>
                        <a:pt x="518" y="185"/>
                      </a:lnTo>
                      <a:lnTo>
                        <a:pt x="533" y="200"/>
                      </a:lnTo>
                      <a:lnTo>
                        <a:pt x="563" y="207"/>
                      </a:lnTo>
                      <a:lnTo>
                        <a:pt x="624" y="233"/>
                      </a:lnTo>
                      <a:lnTo>
                        <a:pt x="634" y="222"/>
                      </a:lnTo>
                      <a:lnTo>
                        <a:pt x="674" y="245"/>
                      </a:lnTo>
                      <a:lnTo>
                        <a:pt x="725" y="244"/>
                      </a:lnTo>
                      <a:lnTo>
                        <a:pt x="761" y="233"/>
                      </a:lnTo>
                      <a:lnTo>
                        <a:pt x="811" y="224"/>
                      </a:lnTo>
                      <a:lnTo>
                        <a:pt x="856" y="248"/>
                      </a:lnTo>
                      <a:lnTo>
                        <a:pt x="863" y="256"/>
                      </a:lnTo>
                      <a:lnTo>
                        <a:pt x="887" y="256"/>
                      </a:lnTo>
                      <a:lnTo>
                        <a:pt x="892" y="386"/>
                      </a:lnTo>
                      <a:lnTo>
                        <a:pt x="926" y="449"/>
                      </a:lnTo>
                      <a:lnTo>
                        <a:pt x="913" y="499"/>
                      </a:lnTo>
                      <a:lnTo>
                        <a:pt x="916" y="540"/>
                      </a:lnTo>
                      <a:lnTo>
                        <a:pt x="901" y="561"/>
                      </a:lnTo>
                      <a:lnTo>
                        <a:pt x="907" y="568"/>
                      </a:lnTo>
                      <a:lnTo>
                        <a:pt x="868" y="579"/>
                      </a:lnTo>
                      <a:lnTo>
                        <a:pt x="838" y="583"/>
                      </a:lnTo>
                      <a:lnTo>
                        <a:pt x="844" y="561"/>
                      </a:lnTo>
                      <a:lnTo>
                        <a:pt x="828" y="574"/>
                      </a:lnTo>
                      <a:lnTo>
                        <a:pt x="829" y="599"/>
                      </a:lnTo>
                      <a:lnTo>
                        <a:pt x="808" y="625"/>
                      </a:lnTo>
                      <a:lnTo>
                        <a:pt x="699" y="681"/>
                      </a:lnTo>
                      <a:lnTo>
                        <a:pt x="664" y="717"/>
                      </a:lnTo>
                      <a:lnTo>
                        <a:pt x="632" y="794"/>
                      </a:lnTo>
                      <a:lnTo>
                        <a:pt x="659" y="874"/>
                      </a:lnTo>
                      <a:lnTo>
                        <a:pt x="633" y="874"/>
                      </a:lnTo>
                      <a:lnTo>
                        <a:pt x="514" y="832"/>
                      </a:lnTo>
                      <a:lnTo>
                        <a:pt x="502" y="797"/>
                      </a:lnTo>
                      <a:lnTo>
                        <a:pt x="489" y="782"/>
                      </a:lnTo>
                      <a:lnTo>
                        <a:pt x="485" y="736"/>
                      </a:lnTo>
                      <a:lnTo>
                        <a:pt x="462" y="720"/>
                      </a:lnTo>
                      <a:lnTo>
                        <a:pt x="399" y="598"/>
                      </a:lnTo>
                      <a:lnTo>
                        <a:pt x="368" y="575"/>
                      </a:lnTo>
                      <a:lnTo>
                        <a:pt x="359" y="555"/>
                      </a:lnTo>
                      <a:lnTo>
                        <a:pt x="265" y="551"/>
                      </a:lnTo>
                      <a:lnTo>
                        <a:pt x="215" y="608"/>
                      </a:lnTo>
                      <a:lnTo>
                        <a:pt x="131" y="548"/>
                      </a:lnTo>
                      <a:lnTo>
                        <a:pt x="106" y="465"/>
                      </a:lnTo>
                      <a:lnTo>
                        <a:pt x="25" y="388"/>
                      </a:lnTo>
                      <a:lnTo>
                        <a:pt x="16" y="362"/>
                      </a:lnTo>
                      <a:lnTo>
                        <a:pt x="4" y="359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3864830" y="1502149"/>
                  <a:ext cx="645153" cy="393215"/>
                </a:xfrm>
                <a:custGeom>
                  <a:avLst/>
                  <a:gdLst>
                    <a:gd name="T0" fmla="*/ 23 w 436"/>
                    <a:gd name="T1" fmla="*/ 0 h 268"/>
                    <a:gd name="T2" fmla="*/ 403 w 436"/>
                    <a:gd name="T3" fmla="*/ 20 h 268"/>
                    <a:gd name="T4" fmla="*/ 405 w 436"/>
                    <a:gd name="T5" fmla="*/ 87 h 268"/>
                    <a:gd name="T6" fmla="*/ 422 w 436"/>
                    <a:gd name="T7" fmla="*/ 142 h 268"/>
                    <a:gd name="T8" fmla="*/ 425 w 436"/>
                    <a:gd name="T9" fmla="*/ 211 h 268"/>
                    <a:gd name="T10" fmla="*/ 436 w 436"/>
                    <a:gd name="T11" fmla="*/ 268 h 268"/>
                    <a:gd name="T12" fmla="*/ 207 w 436"/>
                    <a:gd name="T13" fmla="*/ 261 h 268"/>
                    <a:gd name="T14" fmla="*/ 0 w 436"/>
                    <a:gd name="T15" fmla="*/ 246 h 268"/>
                    <a:gd name="T16" fmla="*/ 23 w 436"/>
                    <a:gd name="T17" fmla="*/ 0 h 268"/>
                    <a:gd name="T18" fmla="*/ 23 w 436"/>
                    <a:gd name="T19" fmla="*/ 0 h 2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6"/>
                    <a:gd name="T31" fmla="*/ 0 h 268"/>
                    <a:gd name="T32" fmla="*/ 436 w 436"/>
                    <a:gd name="T33" fmla="*/ 268 h 2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6" h="268">
                      <a:moveTo>
                        <a:pt x="23" y="0"/>
                      </a:moveTo>
                      <a:lnTo>
                        <a:pt x="403" y="20"/>
                      </a:lnTo>
                      <a:lnTo>
                        <a:pt x="405" y="87"/>
                      </a:lnTo>
                      <a:lnTo>
                        <a:pt x="422" y="142"/>
                      </a:lnTo>
                      <a:lnTo>
                        <a:pt x="425" y="211"/>
                      </a:lnTo>
                      <a:lnTo>
                        <a:pt x="436" y="268"/>
                      </a:lnTo>
                      <a:lnTo>
                        <a:pt x="207" y="261"/>
                      </a:lnTo>
                      <a:lnTo>
                        <a:pt x="0" y="24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3830797" y="1863085"/>
                  <a:ext cx="689545" cy="446035"/>
                </a:xfrm>
                <a:custGeom>
                  <a:avLst/>
                  <a:gdLst>
                    <a:gd name="T0" fmla="*/ 23 w 466"/>
                    <a:gd name="T1" fmla="*/ 0 h 304"/>
                    <a:gd name="T2" fmla="*/ 230 w 466"/>
                    <a:gd name="T3" fmla="*/ 15 h 304"/>
                    <a:gd name="T4" fmla="*/ 459 w 466"/>
                    <a:gd name="T5" fmla="*/ 22 h 304"/>
                    <a:gd name="T6" fmla="*/ 444 w 466"/>
                    <a:gd name="T7" fmla="*/ 50 h 304"/>
                    <a:gd name="T8" fmla="*/ 466 w 466"/>
                    <a:gd name="T9" fmla="*/ 71 h 304"/>
                    <a:gd name="T10" fmla="*/ 465 w 466"/>
                    <a:gd name="T11" fmla="*/ 221 h 304"/>
                    <a:gd name="T12" fmla="*/ 456 w 466"/>
                    <a:gd name="T13" fmla="*/ 220 h 304"/>
                    <a:gd name="T14" fmla="*/ 457 w 466"/>
                    <a:gd name="T15" fmla="*/ 240 h 304"/>
                    <a:gd name="T16" fmla="*/ 464 w 466"/>
                    <a:gd name="T17" fmla="*/ 255 h 304"/>
                    <a:gd name="T18" fmla="*/ 459 w 466"/>
                    <a:gd name="T19" fmla="*/ 269 h 304"/>
                    <a:gd name="T20" fmla="*/ 464 w 466"/>
                    <a:gd name="T21" fmla="*/ 304 h 304"/>
                    <a:gd name="T22" fmla="*/ 454 w 466"/>
                    <a:gd name="T23" fmla="*/ 301 h 304"/>
                    <a:gd name="T24" fmla="*/ 442 w 466"/>
                    <a:gd name="T25" fmla="*/ 287 h 304"/>
                    <a:gd name="T26" fmla="*/ 400 w 466"/>
                    <a:gd name="T27" fmla="*/ 273 h 304"/>
                    <a:gd name="T28" fmla="*/ 360 w 466"/>
                    <a:gd name="T29" fmla="*/ 275 h 304"/>
                    <a:gd name="T30" fmla="*/ 337 w 466"/>
                    <a:gd name="T31" fmla="*/ 258 h 304"/>
                    <a:gd name="T32" fmla="*/ 0 w 466"/>
                    <a:gd name="T33" fmla="*/ 239 h 304"/>
                    <a:gd name="T34" fmla="*/ 23 w 466"/>
                    <a:gd name="T35" fmla="*/ 0 h 304"/>
                    <a:gd name="T36" fmla="*/ 23 w 466"/>
                    <a:gd name="T37" fmla="*/ 0 h 30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6"/>
                    <a:gd name="T58" fmla="*/ 0 h 304"/>
                    <a:gd name="T59" fmla="*/ 466 w 466"/>
                    <a:gd name="T60" fmla="*/ 304 h 30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6" h="304">
                      <a:moveTo>
                        <a:pt x="23" y="0"/>
                      </a:moveTo>
                      <a:lnTo>
                        <a:pt x="230" y="15"/>
                      </a:lnTo>
                      <a:lnTo>
                        <a:pt x="459" y="22"/>
                      </a:lnTo>
                      <a:lnTo>
                        <a:pt x="444" y="50"/>
                      </a:lnTo>
                      <a:lnTo>
                        <a:pt x="466" y="71"/>
                      </a:lnTo>
                      <a:lnTo>
                        <a:pt x="465" y="221"/>
                      </a:lnTo>
                      <a:lnTo>
                        <a:pt x="456" y="220"/>
                      </a:lnTo>
                      <a:lnTo>
                        <a:pt x="457" y="240"/>
                      </a:lnTo>
                      <a:lnTo>
                        <a:pt x="464" y="255"/>
                      </a:lnTo>
                      <a:lnTo>
                        <a:pt x="459" y="269"/>
                      </a:lnTo>
                      <a:lnTo>
                        <a:pt x="464" y="304"/>
                      </a:lnTo>
                      <a:lnTo>
                        <a:pt x="454" y="301"/>
                      </a:lnTo>
                      <a:lnTo>
                        <a:pt x="442" y="287"/>
                      </a:lnTo>
                      <a:lnTo>
                        <a:pt x="400" y="273"/>
                      </a:lnTo>
                      <a:lnTo>
                        <a:pt x="360" y="275"/>
                      </a:lnTo>
                      <a:lnTo>
                        <a:pt x="337" y="258"/>
                      </a:lnTo>
                      <a:lnTo>
                        <a:pt x="0" y="23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3808601" y="2213751"/>
                  <a:ext cx="809401" cy="390280"/>
                </a:xfrm>
                <a:custGeom>
                  <a:avLst/>
                  <a:gdLst>
                    <a:gd name="T0" fmla="*/ 15 w 547"/>
                    <a:gd name="T1" fmla="*/ 0 h 266"/>
                    <a:gd name="T2" fmla="*/ 352 w 547"/>
                    <a:gd name="T3" fmla="*/ 19 h 266"/>
                    <a:gd name="T4" fmla="*/ 375 w 547"/>
                    <a:gd name="T5" fmla="*/ 36 h 266"/>
                    <a:gd name="T6" fmla="*/ 415 w 547"/>
                    <a:gd name="T7" fmla="*/ 34 h 266"/>
                    <a:gd name="T8" fmla="*/ 457 w 547"/>
                    <a:gd name="T9" fmla="*/ 48 h 266"/>
                    <a:gd name="T10" fmla="*/ 469 w 547"/>
                    <a:gd name="T11" fmla="*/ 62 h 266"/>
                    <a:gd name="T12" fmla="*/ 479 w 547"/>
                    <a:gd name="T13" fmla="*/ 65 h 266"/>
                    <a:gd name="T14" fmla="*/ 497 w 547"/>
                    <a:gd name="T15" fmla="*/ 116 h 266"/>
                    <a:gd name="T16" fmla="*/ 497 w 547"/>
                    <a:gd name="T17" fmla="*/ 131 h 266"/>
                    <a:gd name="T18" fmla="*/ 510 w 547"/>
                    <a:gd name="T19" fmla="*/ 155 h 266"/>
                    <a:gd name="T20" fmla="*/ 516 w 547"/>
                    <a:gd name="T21" fmla="*/ 193 h 266"/>
                    <a:gd name="T22" fmla="*/ 512 w 547"/>
                    <a:gd name="T23" fmla="*/ 205 h 266"/>
                    <a:gd name="T24" fmla="*/ 520 w 547"/>
                    <a:gd name="T25" fmla="*/ 218 h 266"/>
                    <a:gd name="T26" fmla="*/ 547 w 547"/>
                    <a:gd name="T27" fmla="*/ 266 h 266"/>
                    <a:gd name="T28" fmla="*/ 304 w 547"/>
                    <a:gd name="T29" fmla="*/ 264 h 266"/>
                    <a:gd name="T30" fmla="*/ 120 w 547"/>
                    <a:gd name="T31" fmla="*/ 253 h 266"/>
                    <a:gd name="T32" fmla="*/ 125 w 547"/>
                    <a:gd name="T33" fmla="*/ 173 h 266"/>
                    <a:gd name="T34" fmla="*/ 0 w 547"/>
                    <a:gd name="T35" fmla="*/ 162 h 266"/>
                    <a:gd name="T36" fmla="*/ 15 w 547"/>
                    <a:gd name="T37" fmla="*/ 0 h 266"/>
                    <a:gd name="T38" fmla="*/ 15 w 547"/>
                    <a:gd name="T39" fmla="*/ 0 h 2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47"/>
                    <a:gd name="T61" fmla="*/ 0 h 266"/>
                    <a:gd name="T62" fmla="*/ 547 w 547"/>
                    <a:gd name="T63" fmla="*/ 266 h 2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47" h="266">
                      <a:moveTo>
                        <a:pt x="15" y="0"/>
                      </a:moveTo>
                      <a:lnTo>
                        <a:pt x="352" y="19"/>
                      </a:lnTo>
                      <a:lnTo>
                        <a:pt x="375" y="36"/>
                      </a:lnTo>
                      <a:lnTo>
                        <a:pt x="415" y="34"/>
                      </a:lnTo>
                      <a:lnTo>
                        <a:pt x="457" y="48"/>
                      </a:lnTo>
                      <a:lnTo>
                        <a:pt x="469" y="62"/>
                      </a:lnTo>
                      <a:lnTo>
                        <a:pt x="479" y="65"/>
                      </a:lnTo>
                      <a:lnTo>
                        <a:pt x="497" y="116"/>
                      </a:lnTo>
                      <a:lnTo>
                        <a:pt x="497" y="131"/>
                      </a:lnTo>
                      <a:lnTo>
                        <a:pt x="510" y="155"/>
                      </a:lnTo>
                      <a:lnTo>
                        <a:pt x="516" y="193"/>
                      </a:lnTo>
                      <a:lnTo>
                        <a:pt x="512" y="205"/>
                      </a:lnTo>
                      <a:lnTo>
                        <a:pt x="520" y="218"/>
                      </a:lnTo>
                      <a:lnTo>
                        <a:pt x="547" y="266"/>
                      </a:lnTo>
                      <a:lnTo>
                        <a:pt x="304" y="264"/>
                      </a:lnTo>
                      <a:lnTo>
                        <a:pt x="120" y="253"/>
                      </a:lnTo>
                      <a:lnTo>
                        <a:pt x="125" y="173"/>
                      </a:lnTo>
                      <a:lnTo>
                        <a:pt x="0" y="16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3" name="Freeform 162"/>
                <p:cNvSpPr>
                  <a:spLocks/>
                </p:cNvSpPr>
                <p:nvPr/>
              </p:nvSpPr>
              <p:spPr bwMode="auto">
                <a:xfrm>
                  <a:off x="3861871" y="2938558"/>
                  <a:ext cx="846394" cy="426961"/>
                </a:xfrm>
                <a:custGeom>
                  <a:avLst/>
                  <a:gdLst>
                    <a:gd name="T0" fmla="*/ 3 w 572"/>
                    <a:gd name="T1" fmla="*/ 0 h 291"/>
                    <a:gd name="T2" fmla="*/ 67 w 572"/>
                    <a:gd name="T3" fmla="*/ 5 h 291"/>
                    <a:gd name="T4" fmla="*/ 348 w 572"/>
                    <a:gd name="T5" fmla="*/ 18 h 291"/>
                    <a:gd name="T6" fmla="*/ 557 w 572"/>
                    <a:gd name="T7" fmla="*/ 17 h 291"/>
                    <a:gd name="T8" fmla="*/ 559 w 572"/>
                    <a:gd name="T9" fmla="*/ 59 h 291"/>
                    <a:gd name="T10" fmla="*/ 572 w 572"/>
                    <a:gd name="T11" fmla="*/ 150 h 291"/>
                    <a:gd name="T12" fmla="*/ 570 w 572"/>
                    <a:gd name="T13" fmla="*/ 291 h 291"/>
                    <a:gd name="T14" fmla="*/ 525 w 572"/>
                    <a:gd name="T15" fmla="*/ 267 h 291"/>
                    <a:gd name="T16" fmla="*/ 475 w 572"/>
                    <a:gd name="T17" fmla="*/ 276 h 291"/>
                    <a:gd name="T18" fmla="*/ 439 w 572"/>
                    <a:gd name="T19" fmla="*/ 287 h 291"/>
                    <a:gd name="T20" fmla="*/ 388 w 572"/>
                    <a:gd name="T21" fmla="*/ 288 h 291"/>
                    <a:gd name="T22" fmla="*/ 348 w 572"/>
                    <a:gd name="T23" fmla="*/ 265 h 291"/>
                    <a:gd name="T24" fmla="*/ 338 w 572"/>
                    <a:gd name="T25" fmla="*/ 276 h 291"/>
                    <a:gd name="T26" fmla="*/ 277 w 572"/>
                    <a:gd name="T27" fmla="*/ 250 h 291"/>
                    <a:gd name="T28" fmla="*/ 247 w 572"/>
                    <a:gd name="T29" fmla="*/ 243 h 291"/>
                    <a:gd name="T30" fmla="*/ 232 w 572"/>
                    <a:gd name="T31" fmla="*/ 229 h 291"/>
                    <a:gd name="T32" fmla="*/ 213 w 572"/>
                    <a:gd name="T33" fmla="*/ 228 h 291"/>
                    <a:gd name="T34" fmla="*/ 194 w 572"/>
                    <a:gd name="T35" fmla="*/ 212 h 291"/>
                    <a:gd name="T36" fmla="*/ 201 w 572"/>
                    <a:gd name="T37" fmla="*/ 55 h 291"/>
                    <a:gd name="T38" fmla="*/ 0 w 572"/>
                    <a:gd name="T39" fmla="*/ 43 h 291"/>
                    <a:gd name="T40" fmla="*/ 3 w 572"/>
                    <a:gd name="T41" fmla="*/ 0 h 291"/>
                    <a:gd name="T42" fmla="*/ 3 w 572"/>
                    <a:gd name="T43" fmla="*/ 0 h 2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72"/>
                    <a:gd name="T67" fmla="*/ 0 h 291"/>
                    <a:gd name="T68" fmla="*/ 572 w 572"/>
                    <a:gd name="T69" fmla="*/ 291 h 2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72" h="291">
                      <a:moveTo>
                        <a:pt x="3" y="0"/>
                      </a:moveTo>
                      <a:lnTo>
                        <a:pt x="67" y="5"/>
                      </a:lnTo>
                      <a:lnTo>
                        <a:pt x="348" y="18"/>
                      </a:lnTo>
                      <a:lnTo>
                        <a:pt x="557" y="17"/>
                      </a:lnTo>
                      <a:lnTo>
                        <a:pt x="559" y="59"/>
                      </a:lnTo>
                      <a:lnTo>
                        <a:pt x="572" y="150"/>
                      </a:lnTo>
                      <a:lnTo>
                        <a:pt x="570" y="291"/>
                      </a:lnTo>
                      <a:lnTo>
                        <a:pt x="525" y="267"/>
                      </a:lnTo>
                      <a:lnTo>
                        <a:pt x="475" y="276"/>
                      </a:lnTo>
                      <a:lnTo>
                        <a:pt x="439" y="287"/>
                      </a:lnTo>
                      <a:lnTo>
                        <a:pt x="388" y="288"/>
                      </a:lnTo>
                      <a:lnTo>
                        <a:pt x="348" y="265"/>
                      </a:lnTo>
                      <a:lnTo>
                        <a:pt x="338" y="276"/>
                      </a:lnTo>
                      <a:lnTo>
                        <a:pt x="277" y="250"/>
                      </a:lnTo>
                      <a:lnTo>
                        <a:pt x="247" y="243"/>
                      </a:lnTo>
                      <a:lnTo>
                        <a:pt x="232" y="229"/>
                      </a:lnTo>
                      <a:lnTo>
                        <a:pt x="213" y="228"/>
                      </a:lnTo>
                      <a:lnTo>
                        <a:pt x="194" y="212"/>
                      </a:lnTo>
                      <a:lnTo>
                        <a:pt x="201" y="55"/>
                      </a:lnTo>
                      <a:lnTo>
                        <a:pt x="0" y="4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4" name="Freeform 163"/>
                <p:cNvSpPr>
                  <a:spLocks/>
                </p:cNvSpPr>
                <p:nvPr/>
              </p:nvSpPr>
              <p:spPr bwMode="auto">
                <a:xfrm>
                  <a:off x="4461153" y="1499215"/>
                  <a:ext cx="637754" cy="688127"/>
                </a:xfrm>
                <a:custGeom>
                  <a:avLst/>
                  <a:gdLst>
                    <a:gd name="T0" fmla="*/ 2 w 431"/>
                    <a:gd name="T1" fmla="*/ 89 h 469"/>
                    <a:gd name="T2" fmla="*/ 19 w 431"/>
                    <a:gd name="T3" fmla="*/ 144 h 469"/>
                    <a:gd name="T4" fmla="*/ 22 w 431"/>
                    <a:gd name="T5" fmla="*/ 213 h 469"/>
                    <a:gd name="T6" fmla="*/ 33 w 431"/>
                    <a:gd name="T7" fmla="*/ 270 h 469"/>
                    <a:gd name="T8" fmla="*/ 18 w 431"/>
                    <a:gd name="T9" fmla="*/ 298 h 469"/>
                    <a:gd name="T10" fmla="*/ 40 w 431"/>
                    <a:gd name="T11" fmla="*/ 319 h 469"/>
                    <a:gd name="T12" fmla="*/ 39 w 431"/>
                    <a:gd name="T13" fmla="*/ 469 h 469"/>
                    <a:gd name="T14" fmla="*/ 354 w 431"/>
                    <a:gd name="T15" fmla="*/ 463 h 469"/>
                    <a:gd name="T16" fmla="*/ 349 w 431"/>
                    <a:gd name="T17" fmla="*/ 433 h 469"/>
                    <a:gd name="T18" fmla="*/ 315 w 431"/>
                    <a:gd name="T19" fmla="*/ 408 h 469"/>
                    <a:gd name="T20" fmla="*/ 299 w 431"/>
                    <a:gd name="T21" fmla="*/ 390 h 469"/>
                    <a:gd name="T22" fmla="*/ 256 w 431"/>
                    <a:gd name="T23" fmla="*/ 363 h 469"/>
                    <a:gd name="T24" fmla="*/ 257 w 431"/>
                    <a:gd name="T25" fmla="*/ 320 h 469"/>
                    <a:gd name="T26" fmla="*/ 248 w 431"/>
                    <a:gd name="T27" fmla="*/ 292 h 469"/>
                    <a:gd name="T28" fmla="*/ 282 w 431"/>
                    <a:gd name="T29" fmla="*/ 250 h 469"/>
                    <a:gd name="T30" fmla="*/ 280 w 431"/>
                    <a:gd name="T31" fmla="*/ 208 h 469"/>
                    <a:gd name="T32" fmla="*/ 338 w 431"/>
                    <a:gd name="T33" fmla="*/ 166 h 469"/>
                    <a:gd name="T34" fmla="*/ 352 w 431"/>
                    <a:gd name="T35" fmla="*/ 142 h 469"/>
                    <a:gd name="T36" fmla="*/ 431 w 431"/>
                    <a:gd name="T37" fmla="*/ 100 h 469"/>
                    <a:gd name="T38" fmla="*/ 396 w 431"/>
                    <a:gd name="T39" fmla="*/ 85 h 469"/>
                    <a:gd name="T40" fmla="*/ 364 w 431"/>
                    <a:gd name="T41" fmla="*/ 89 h 469"/>
                    <a:gd name="T42" fmla="*/ 357 w 431"/>
                    <a:gd name="T43" fmla="*/ 77 h 469"/>
                    <a:gd name="T44" fmla="*/ 300 w 431"/>
                    <a:gd name="T45" fmla="*/ 76 h 469"/>
                    <a:gd name="T46" fmla="*/ 262 w 431"/>
                    <a:gd name="T47" fmla="*/ 64 h 469"/>
                    <a:gd name="T48" fmla="*/ 182 w 431"/>
                    <a:gd name="T49" fmla="*/ 56 h 469"/>
                    <a:gd name="T50" fmla="*/ 171 w 431"/>
                    <a:gd name="T51" fmla="*/ 42 h 469"/>
                    <a:gd name="T52" fmla="*/ 138 w 431"/>
                    <a:gd name="T53" fmla="*/ 30 h 469"/>
                    <a:gd name="T54" fmla="*/ 132 w 431"/>
                    <a:gd name="T55" fmla="*/ 0 h 469"/>
                    <a:gd name="T56" fmla="*/ 113 w 431"/>
                    <a:gd name="T57" fmla="*/ 0 h 469"/>
                    <a:gd name="T58" fmla="*/ 113 w 431"/>
                    <a:gd name="T59" fmla="*/ 22 h 469"/>
                    <a:gd name="T60" fmla="*/ 0 w 431"/>
                    <a:gd name="T61" fmla="*/ 22 h 469"/>
                    <a:gd name="T62" fmla="*/ 2 w 431"/>
                    <a:gd name="T63" fmla="*/ 89 h 469"/>
                    <a:gd name="T64" fmla="*/ 2 w 431"/>
                    <a:gd name="T65" fmla="*/ 89 h 4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1"/>
                    <a:gd name="T100" fmla="*/ 0 h 469"/>
                    <a:gd name="T101" fmla="*/ 431 w 431"/>
                    <a:gd name="T102" fmla="*/ 469 h 4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1" h="469">
                      <a:moveTo>
                        <a:pt x="2" y="89"/>
                      </a:moveTo>
                      <a:lnTo>
                        <a:pt x="19" y="144"/>
                      </a:lnTo>
                      <a:lnTo>
                        <a:pt x="22" y="213"/>
                      </a:lnTo>
                      <a:lnTo>
                        <a:pt x="33" y="270"/>
                      </a:lnTo>
                      <a:lnTo>
                        <a:pt x="18" y="298"/>
                      </a:lnTo>
                      <a:lnTo>
                        <a:pt x="40" y="319"/>
                      </a:lnTo>
                      <a:lnTo>
                        <a:pt x="39" y="469"/>
                      </a:lnTo>
                      <a:lnTo>
                        <a:pt x="354" y="463"/>
                      </a:lnTo>
                      <a:lnTo>
                        <a:pt x="349" y="433"/>
                      </a:lnTo>
                      <a:lnTo>
                        <a:pt x="315" y="408"/>
                      </a:lnTo>
                      <a:lnTo>
                        <a:pt x="299" y="390"/>
                      </a:lnTo>
                      <a:lnTo>
                        <a:pt x="256" y="363"/>
                      </a:lnTo>
                      <a:lnTo>
                        <a:pt x="257" y="320"/>
                      </a:lnTo>
                      <a:lnTo>
                        <a:pt x="248" y="292"/>
                      </a:lnTo>
                      <a:lnTo>
                        <a:pt x="282" y="250"/>
                      </a:lnTo>
                      <a:lnTo>
                        <a:pt x="280" y="208"/>
                      </a:lnTo>
                      <a:lnTo>
                        <a:pt x="338" y="166"/>
                      </a:lnTo>
                      <a:lnTo>
                        <a:pt x="352" y="142"/>
                      </a:lnTo>
                      <a:lnTo>
                        <a:pt x="431" y="100"/>
                      </a:lnTo>
                      <a:lnTo>
                        <a:pt x="396" y="85"/>
                      </a:lnTo>
                      <a:lnTo>
                        <a:pt x="364" y="89"/>
                      </a:lnTo>
                      <a:lnTo>
                        <a:pt x="357" y="77"/>
                      </a:lnTo>
                      <a:lnTo>
                        <a:pt x="300" y="76"/>
                      </a:lnTo>
                      <a:lnTo>
                        <a:pt x="262" y="64"/>
                      </a:lnTo>
                      <a:lnTo>
                        <a:pt x="182" y="56"/>
                      </a:lnTo>
                      <a:lnTo>
                        <a:pt x="171" y="42"/>
                      </a:lnTo>
                      <a:lnTo>
                        <a:pt x="138" y="30"/>
                      </a:lnTo>
                      <a:lnTo>
                        <a:pt x="132" y="0"/>
                      </a:lnTo>
                      <a:lnTo>
                        <a:pt x="113" y="0"/>
                      </a:lnTo>
                      <a:lnTo>
                        <a:pt x="113" y="22"/>
                      </a:lnTo>
                      <a:lnTo>
                        <a:pt x="0" y="22"/>
                      </a:lnTo>
                      <a:lnTo>
                        <a:pt x="2" y="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5" name="Freeform 164"/>
                <p:cNvSpPr>
                  <a:spLocks/>
                </p:cNvSpPr>
                <p:nvPr/>
              </p:nvSpPr>
              <p:spPr bwMode="auto">
                <a:xfrm>
                  <a:off x="4505545" y="2178538"/>
                  <a:ext cx="585965" cy="374142"/>
                </a:xfrm>
                <a:custGeom>
                  <a:avLst/>
                  <a:gdLst>
                    <a:gd name="T0" fmla="*/ 1 w 396"/>
                    <a:gd name="T1" fmla="*/ 25 h 255"/>
                    <a:gd name="T2" fmla="*/ 8 w 396"/>
                    <a:gd name="T3" fmla="*/ 40 h 255"/>
                    <a:gd name="T4" fmla="*/ 3 w 396"/>
                    <a:gd name="T5" fmla="*/ 54 h 255"/>
                    <a:gd name="T6" fmla="*/ 8 w 396"/>
                    <a:gd name="T7" fmla="*/ 89 h 255"/>
                    <a:gd name="T8" fmla="*/ 26 w 396"/>
                    <a:gd name="T9" fmla="*/ 140 h 255"/>
                    <a:gd name="T10" fmla="*/ 26 w 396"/>
                    <a:gd name="T11" fmla="*/ 155 h 255"/>
                    <a:gd name="T12" fmla="*/ 39 w 396"/>
                    <a:gd name="T13" fmla="*/ 179 h 255"/>
                    <a:gd name="T14" fmla="*/ 45 w 396"/>
                    <a:gd name="T15" fmla="*/ 217 h 255"/>
                    <a:gd name="T16" fmla="*/ 41 w 396"/>
                    <a:gd name="T17" fmla="*/ 229 h 255"/>
                    <a:gd name="T18" fmla="*/ 49 w 396"/>
                    <a:gd name="T19" fmla="*/ 242 h 255"/>
                    <a:gd name="T20" fmla="*/ 306 w 396"/>
                    <a:gd name="T21" fmla="*/ 236 h 255"/>
                    <a:gd name="T22" fmla="*/ 324 w 396"/>
                    <a:gd name="T23" fmla="*/ 255 h 255"/>
                    <a:gd name="T24" fmla="*/ 351 w 396"/>
                    <a:gd name="T25" fmla="*/ 198 h 255"/>
                    <a:gd name="T26" fmla="*/ 342 w 396"/>
                    <a:gd name="T27" fmla="*/ 176 h 255"/>
                    <a:gd name="T28" fmla="*/ 387 w 396"/>
                    <a:gd name="T29" fmla="*/ 141 h 255"/>
                    <a:gd name="T30" fmla="*/ 396 w 396"/>
                    <a:gd name="T31" fmla="*/ 116 h 255"/>
                    <a:gd name="T32" fmla="*/ 363 w 396"/>
                    <a:gd name="T33" fmla="*/ 79 h 255"/>
                    <a:gd name="T34" fmla="*/ 331 w 396"/>
                    <a:gd name="T35" fmla="*/ 41 h 255"/>
                    <a:gd name="T36" fmla="*/ 324 w 396"/>
                    <a:gd name="T37" fmla="*/ 0 h 255"/>
                    <a:gd name="T38" fmla="*/ 9 w 396"/>
                    <a:gd name="T39" fmla="*/ 6 h 255"/>
                    <a:gd name="T40" fmla="*/ 0 w 396"/>
                    <a:gd name="T41" fmla="*/ 5 h 255"/>
                    <a:gd name="T42" fmla="*/ 1 w 396"/>
                    <a:gd name="T43" fmla="*/ 25 h 255"/>
                    <a:gd name="T44" fmla="*/ 1 w 396"/>
                    <a:gd name="T45" fmla="*/ 25 h 2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6"/>
                    <a:gd name="T70" fmla="*/ 0 h 255"/>
                    <a:gd name="T71" fmla="*/ 396 w 396"/>
                    <a:gd name="T72" fmla="*/ 255 h 25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6" h="255">
                      <a:moveTo>
                        <a:pt x="1" y="25"/>
                      </a:moveTo>
                      <a:lnTo>
                        <a:pt x="8" y="40"/>
                      </a:lnTo>
                      <a:lnTo>
                        <a:pt x="3" y="54"/>
                      </a:lnTo>
                      <a:lnTo>
                        <a:pt x="8" y="89"/>
                      </a:lnTo>
                      <a:lnTo>
                        <a:pt x="26" y="140"/>
                      </a:lnTo>
                      <a:lnTo>
                        <a:pt x="26" y="155"/>
                      </a:lnTo>
                      <a:lnTo>
                        <a:pt x="39" y="179"/>
                      </a:lnTo>
                      <a:lnTo>
                        <a:pt x="45" y="217"/>
                      </a:lnTo>
                      <a:lnTo>
                        <a:pt x="41" y="229"/>
                      </a:lnTo>
                      <a:lnTo>
                        <a:pt x="49" y="242"/>
                      </a:lnTo>
                      <a:lnTo>
                        <a:pt x="306" y="236"/>
                      </a:lnTo>
                      <a:lnTo>
                        <a:pt x="324" y="255"/>
                      </a:lnTo>
                      <a:lnTo>
                        <a:pt x="351" y="198"/>
                      </a:lnTo>
                      <a:lnTo>
                        <a:pt x="342" y="176"/>
                      </a:lnTo>
                      <a:lnTo>
                        <a:pt x="387" y="141"/>
                      </a:lnTo>
                      <a:lnTo>
                        <a:pt x="396" y="116"/>
                      </a:lnTo>
                      <a:lnTo>
                        <a:pt x="363" y="79"/>
                      </a:lnTo>
                      <a:lnTo>
                        <a:pt x="331" y="41"/>
                      </a:lnTo>
                      <a:lnTo>
                        <a:pt x="324" y="0"/>
                      </a:lnTo>
                      <a:lnTo>
                        <a:pt x="9" y="6"/>
                      </a:lnTo>
                      <a:lnTo>
                        <a:pt x="0" y="5"/>
                      </a:lnTo>
                      <a:lnTo>
                        <a:pt x="1" y="2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6" name="Freeform 165"/>
                <p:cNvSpPr>
                  <a:spLocks/>
                </p:cNvSpPr>
                <p:nvPr/>
              </p:nvSpPr>
              <p:spPr bwMode="auto">
                <a:xfrm>
                  <a:off x="4578050" y="2524801"/>
                  <a:ext cx="652551" cy="548739"/>
                </a:xfrm>
                <a:custGeom>
                  <a:avLst/>
                  <a:gdLst>
                    <a:gd name="T0" fmla="*/ 27 w 441"/>
                    <a:gd name="T1" fmla="*/ 54 h 374"/>
                    <a:gd name="T2" fmla="*/ 41 w 441"/>
                    <a:gd name="T3" fmla="*/ 66 h 374"/>
                    <a:gd name="T4" fmla="*/ 48 w 441"/>
                    <a:gd name="T5" fmla="*/ 63 h 374"/>
                    <a:gd name="T6" fmla="*/ 57 w 441"/>
                    <a:gd name="T7" fmla="*/ 76 h 374"/>
                    <a:gd name="T8" fmla="*/ 49 w 441"/>
                    <a:gd name="T9" fmla="*/ 76 h 374"/>
                    <a:gd name="T10" fmla="*/ 41 w 441"/>
                    <a:gd name="T11" fmla="*/ 93 h 374"/>
                    <a:gd name="T12" fmla="*/ 60 w 441"/>
                    <a:gd name="T13" fmla="*/ 121 h 374"/>
                    <a:gd name="T14" fmla="*/ 75 w 441"/>
                    <a:gd name="T15" fmla="*/ 124 h 374"/>
                    <a:gd name="T16" fmla="*/ 73 w 441"/>
                    <a:gd name="T17" fmla="*/ 299 h 374"/>
                    <a:gd name="T18" fmla="*/ 75 w 441"/>
                    <a:gd name="T19" fmla="*/ 341 h 374"/>
                    <a:gd name="T20" fmla="*/ 368 w 441"/>
                    <a:gd name="T21" fmla="*/ 332 h 374"/>
                    <a:gd name="T22" fmla="*/ 372 w 441"/>
                    <a:gd name="T23" fmla="*/ 357 h 374"/>
                    <a:gd name="T24" fmla="*/ 359 w 441"/>
                    <a:gd name="T25" fmla="*/ 374 h 374"/>
                    <a:gd name="T26" fmla="*/ 404 w 441"/>
                    <a:gd name="T27" fmla="*/ 371 h 374"/>
                    <a:gd name="T28" fmla="*/ 412 w 441"/>
                    <a:gd name="T29" fmla="*/ 357 h 374"/>
                    <a:gd name="T30" fmla="*/ 412 w 441"/>
                    <a:gd name="T31" fmla="*/ 341 h 374"/>
                    <a:gd name="T32" fmla="*/ 424 w 441"/>
                    <a:gd name="T33" fmla="*/ 330 h 374"/>
                    <a:gd name="T34" fmla="*/ 426 w 441"/>
                    <a:gd name="T35" fmla="*/ 317 h 374"/>
                    <a:gd name="T36" fmla="*/ 438 w 441"/>
                    <a:gd name="T37" fmla="*/ 316 h 374"/>
                    <a:gd name="T38" fmla="*/ 441 w 441"/>
                    <a:gd name="T39" fmla="*/ 291 h 374"/>
                    <a:gd name="T40" fmla="*/ 425 w 441"/>
                    <a:gd name="T41" fmla="*/ 287 h 374"/>
                    <a:gd name="T42" fmla="*/ 415 w 441"/>
                    <a:gd name="T43" fmla="*/ 269 h 374"/>
                    <a:gd name="T44" fmla="*/ 398 w 441"/>
                    <a:gd name="T45" fmla="*/ 224 h 374"/>
                    <a:gd name="T46" fmla="*/ 380 w 441"/>
                    <a:gd name="T47" fmla="*/ 218 h 374"/>
                    <a:gd name="T48" fmla="*/ 359 w 441"/>
                    <a:gd name="T49" fmla="*/ 201 h 374"/>
                    <a:gd name="T50" fmla="*/ 351 w 441"/>
                    <a:gd name="T51" fmla="*/ 178 h 374"/>
                    <a:gd name="T52" fmla="*/ 364 w 441"/>
                    <a:gd name="T53" fmla="*/ 142 h 374"/>
                    <a:gd name="T54" fmla="*/ 353 w 441"/>
                    <a:gd name="T55" fmla="*/ 135 h 374"/>
                    <a:gd name="T56" fmla="*/ 328 w 441"/>
                    <a:gd name="T57" fmla="*/ 135 h 374"/>
                    <a:gd name="T58" fmla="*/ 322 w 441"/>
                    <a:gd name="T59" fmla="*/ 113 h 374"/>
                    <a:gd name="T60" fmla="*/ 281 w 441"/>
                    <a:gd name="T61" fmla="*/ 69 h 374"/>
                    <a:gd name="T62" fmla="*/ 270 w 441"/>
                    <a:gd name="T63" fmla="*/ 33 h 374"/>
                    <a:gd name="T64" fmla="*/ 275 w 441"/>
                    <a:gd name="T65" fmla="*/ 19 h 374"/>
                    <a:gd name="T66" fmla="*/ 257 w 441"/>
                    <a:gd name="T67" fmla="*/ 0 h 374"/>
                    <a:gd name="T68" fmla="*/ 0 w 441"/>
                    <a:gd name="T69" fmla="*/ 6 h 374"/>
                    <a:gd name="T70" fmla="*/ 27 w 441"/>
                    <a:gd name="T71" fmla="*/ 54 h 374"/>
                    <a:gd name="T72" fmla="*/ 27 w 441"/>
                    <a:gd name="T73" fmla="*/ 54 h 37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41"/>
                    <a:gd name="T112" fmla="*/ 0 h 374"/>
                    <a:gd name="T113" fmla="*/ 441 w 441"/>
                    <a:gd name="T114" fmla="*/ 374 h 37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41" h="374">
                      <a:moveTo>
                        <a:pt x="27" y="54"/>
                      </a:moveTo>
                      <a:lnTo>
                        <a:pt x="41" y="66"/>
                      </a:lnTo>
                      <a:lnTo>
                        <a:pt x="48" y="63"/>
                      </a:lnTo>
                      <a:lnTo>
                        <a:pt x="57" y="76"/>
                      </a:lnTo>
                      <a:lnTo>
                        <a:pt x="49" y="76"/>
                      </a:lnTo>
                      <a:lnTo>
                        <a:pt x="41" y="93"/>
                      </a:lnTo>
                      <a:lnTo>
                        <a:pt x="60" y="121"/>
                      </a:lnTo>
                      <a:lnTo>
                        <a:pt x="75" y="124"/>
                      </a:lnTo>
                      <a:lnTo>
                        <a:pt x="73" y="299"/>
                      </a:lnTo>
                      <a:lnTo>
                        <a:pt x="75" y="341"/>
                      </a:lnTo>
                      <a:lnTo>
                        <a:pt x="368" y="332"/>
                      </a:lnTo>
                      <a:lnTo>
                        <a:pt x="372" y="357"/>
                      </a:lnTo>
                      <a:lnTo>
                        <a:pt x="359" y="374"/>
                      </a:lnTo>
                      <a:lnTo>
                        <a:pt x="404" y="371"/>
                      </a:lnTo>
                      <a:lnTo>
                        <a:pt x="412" y="357"/>
                      </a:lnTo>
                      <a:lnTo>
                        <a:pt x="412" y="341"/>
                      </a:lnTo>
                      <a:lnTo>
                        <a:pt x="424" y="330"/>
                      </a:lnTo>
                      <a:lnTo>
                        <a:pt x="426" y="317"/>
                      </a:lnTo>
                      <a:lnTo>
                        <a:pt x="438" y="316"/>
                      </a:lnTo>
                      <a:lnTo>
                        <a:pt x="441" y="291"/>
                      </a:lnTo>
                      <a:lnTo>
                        <a:pt x="425" y="287"/>
                      </a:lnTo>
                      <a:lnTo>
                        <a:pt x="415" y="269"/>
                      </a:lnTo>
                      <a:lnTo>
                        <a:pt x="398" y="224"/>
                      </a:lnTo>
                      <a:lnTo>
                        <a:pt x="380" y="218"/>
                      </a:lnTo>
                      <a:lnTo>
                        <a:pt x="359" y="201"/>
                      </a:lnTo>
                      <a:lnTo>
                        <a:pt x="351" y="178"/>
                      </a:lnTo>
                      <a:lnTo>
                        <a:pt x="364" y="142"/>
                      </a:lnTo>
                      <a:lnTo>
                        <a:pt x="353" y="135"/>
                      </a:lnTo>
                      <a:lnTo>
                        <a:pt x="328" y="135"/>
                      </a:lnTo>
                      <a:lnTo>
                        <a:pt x="322" y="113"/>
                      </a:lnTo>
                      <a:lnTo>
                        <a:pt x="281" y="69"/>
                      </a:lnTo>
                      <a:lnTo>
                        <a:pt x="270" y="33"/>
                      </a:lnTo>
                      <a:lnTo>
                        <a:pt x="275" y="19"/>
                      </a:lnTo>
                      <a:lnTo>
                        <a:pt x="257" y="0"/>
                      </a:lnTo>
                      <a:lnTo>
                        <a:pt x="0" y="6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7" name="Freeform 166"/>
                <p:cNvSpPr>
                  <a:spLocks/>
                </p:cNvSpPr>
                <p:nvPr/>
              </p:nvSpPr>
              <p:spPr bwMode="auto">
                <a:xfrm>
                  <a:off x="4689028" y="3011920"/>
                  <a:ext cx="495703" cy="428429"/>
                </a:xfrm>
                <a:custGeom>
                  <a:avLst/>
                  <a:gdLst>
                    <a:gd name="T0" fmla="*/ 13 w 335"/>
                    <a:gd name="T1" fmla="*/ 100 h 292"/>
                    <a:gd name="T2" fmla="*/ 11 w 335"/>
                    <a:gd name="T3" fmla="*/ 241 h 292"/>
                    <a:gd name="T4" fmla="*/ 18 w 335"/>
                    <a:gd name="T5" fmla="*/ 249 h 292"/>
                    <a:gd name="T6" fmla="*/ 42 w 335"/>
                    <a:gd name="T7" fmla="*/ 249 h 292"/>
                    <a:gd name="T8" fmla="*/ 43 w 335"/>
                    <a:gd name="T9" fmla="*/ 292 h 292"/>
                    <a:gd name="T10" fmla="*/ 242 w 335"/>
                    <a:gd name="T11" fmla="*/ 290 h 292"/>
                    <a:gd name="T12" fmla="*/ 238 w 335"/>
                    <a:gd name="T13" fmla="*/ 246 h 292"/>
                    <a:gd name="T14" fmla="*/ 254 w 335"/>
                    <a:gd name="T15" fmla="*/ 197 h 292"/>
                    <a:gd name="T16" fmla="*/ 280 w 335"/>
                    <a:gd name="T17" fmla="*/ 164 h 292"/>
                    <a:gd name="T18" fmla="*/ 277 w 335"/>
                    <a:gd name="T19" fmla="*/ 155 h 292"/>
                    <a:gd name="T20" fmla="*/ 296 w 335"/>
                    <a:gd name="T21" fmla="*/ 124 h 292"/>
                    <a:gd name="T22" fmla="*/ 306 w 335"/>
                    <a:gd name="T23" fmla="*/ 90 h 292"/>
                    <a:gd name="T24" fmla="*/ 303 w 335"/>
                    <a:gd name="T25" fmla="*/ 88 h 292"/>
                    <a:gd name="T26" fmla="*/ 319 w 335"/>
                    <a:gd name="T27" fmla="*/ 75 h 292"/>
                    <a:gd name="T28" fmla="*/ 335 w 335"/>
                    <a:gd name="T29" fmla="*/ 46 h 292"/>
                    <a:gd name="T30" fmla="*/ 329 w 335"/>
                    <a:gd name="T31" fmla="*/ 39 h 292"/>
                    <a:gd name="T32" fmla="*/ 284 w 335"/>
                    <a:gd name="T33" fmla="*/ 42 h 292"/>
                    <a:gd name="T34" fmla="*/ 297 w 335"/>
                    <a:gd name="T35" fmla="*/ 25 h 292"/>
                    <a:gd name="T36" fmla="*/ 293 w 335"/>
                    <a:gd name="T37" fmla="*/ 0 h 292"/>
                    <a:gd name="T38" fmla="*/ 0 w 335"/>
                    <a:gd name="T39" fmla="*/ 9 h 292"/>
                    <a:gd name="T40" fmla="*/ 13 w 335"/>
                    <a:gd name="T41" fmla="*/ 100 h 292"/>
                    <a:gd name="T42" fmla="*/ 13 w 335"/>
                    <a:gd name="T43" fmla="*/ 100 h 2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5"/>
                    <a:gd name="T67" fmla="*/ 0 h 292"/>
                    <a:gd name="T68" fmla="*/ 335 w 335"/>
                    <a:gd name="T69" fmla="*/ 292 h 29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5" h="292">
                      <a:moveTo>
                        <a:pt x="13" y="100"/>
                      </a:moveTo>
                      <a:lnTo>
                        <a:pt x="11" y="241"/>
                      </a:lnTo>
                      <a:lnTo>
                        <a:pt x="18" y="249"/>
                      </a:lnTo>
                      <a:lnTo>
                        <a:pt x="42" y="249"/>
                      </a:lnTo>
                      <a:lnTo>
                        <a:pt x="43" y="292"/>
                      </a:lnTo>
                      <a:lnTo>
                        <a:pt x="242" y="290"/>
                      </a:lnTo>
                      <a:lnTo>
                        <a:pt x="238" y="246"/>
                      </a:lnTo>
                      <a:lnTo>
                        <a:pt x="254" y="197"/>
                      </a:lnTo>
                      <a:lnTo>
                        <a:pt x="280" y="164"/>
                      </a:lnTo>
                      <a:lnTo>
                        <a:pt x="277" y="155"/>
                      </a:lnTo>
                      <a:lnTo>
                        <a:pt x="296" y="124"/>
                      </a:lnTo>
                      <a:lnTo>
                        <a:pt x="306" y="90"/>
                      </a:lnTo>
                      <a:lnTo>
                        <a:pt x="303" y="88"/>
                      </a:lnTo>
                      <a:lnTo>
                        <a:pt x="319" y="75"/>
                      </a:lnTo>
                      <a:lnTo>
                        <a:pt x="335" y="46"/>
                      </a:lnTo>
                      <a:lnTo>
                        <a:pt x="329" y="39"/>
                      </a:lnTo>
                      <a:lnTo>
                        <a:pt x="284" y="42"/>
                      </a:lnTo>
                      <a:lnTo>
                        <a:pt x="297" y="25"/>
                      </a:lnTo>
                      <a:lnTo>
                        <a:pt x="293" y="0"/>
                      </a:lnTo>
                      <a:lnTo>
                        <a:pt x="0" y="9"/>
                      </a:lnTo>
                      <a:lnTo>
                        <a:pt x="13" y="1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8" name="Freeform 167"/>
                <p:cNvSpPr>
                  <a:spLocks/>
                </p:cNvSpPr>
                <p:nvPr/>
              </p:nvSpPr>
              <p:spPr bwMode="auto">
                <a:xfrm>
                  <a:off x="4759007" y="3437412"/>
                  <a:ext cx="560809" cy="469509"/>
                </a:xfrm>
                <a:custGeom>
                  <a:avLst/>
                  <a:gdLst>
                    <a:gd name="T0" fmla="*/ 0 w 379"/>
                    <a:gd name="T1" fmla="*/ 2 h 320"/>
                    <a:gd name="T2" fmla="*/ 4 w 379"/>
                    <a:gd name="T3" fmla="*/ 89 h 320"/>
                    <a:gd name="T4" fmla="*/ 38 w 379"/>
                    <a:gd name="T5" fmla="*/ 152 h 320"/>
                    <a:gd name="T6" fmla="*/ 25 w 379"/>
                    <a:gd name="T7" fmla="*/ 202 h 320"/>
                    <a:gd name="T8" fmla="*/ 28 w 379"/>
                    <a:gd name="T9" fmla="*/ 243 h 320"/>
                    <a:gd name="T10" fmla="*/ 13 w 379"/>
                    <a:gd name="T11" fmla="*/ 264 h 320"/>
                    <a:gd name="T12" fmla="*/ 19 w 379"/>
                    <a:gd name="T13" fmla="*/ 271 h 320"/>
                    <a:gd name="T14" fmla="*/ 69 w 379"/>
                    <a:gd name="T15" fmla="*/ 265 h 320"/>
                    <a:gd name="T16" fmla="*/ 132 w 379"/>
                    <a:gd name="T17" fmla="*/ 281 h 320"/>
                    <a:gd name="T18" fmla="*/ 152 w 379"/>
                    <a:gd name="T19" fmla="*/ 265 h 320"/>
                    <a:gd name="T20" fmla="*/ 214 w 379"/>
                    <a:gd name="T21" fmla="*/ 290 h 320"/>
                    <a:gd name="T22" fmla="*/ 218 w 379"/>
                    <a:gd name="T23" fmla="*/ 304 h 320"/>
                    <a:gd name="T24" fmla="*/ 241 w 379"/>
                    <a:gd name="T25" fmla="*/ 315 h 320"/>
                    <a:gd name="T26" fmla="*/ 254 w 379"/>
                    <a:gd name="T27" fmla="*/ 302 h 320"/>
                    <a:gd name="T28" fmla="*/ 283 w 379"/>
                    <a:gd name="T29" fmla="*/ 313 h 320"/>
                    <a:gd name="T30" fmla="*/ 301 w 379"/>
                    <a:gd name="T31" fmla="*/ 304 h 320"/>
                    <a:gd name="T32" fmla="*/ 298 w 379"/>
                    <a:gd name="T33" fmla="*/ 286 h 320"/>
                    <a:gd name="T34" fmla="*/ 347 w 379"/>
                    <a:gd name="T35" fmla="*/ 302 h 320"/>
                    <a:gd name="T36" fmla="*/ 345 w 379"/>
                    <a:gd name="T37" fmla="*/ 320 h 320"/>
                    <a:gd name="T38" fmla="*/ 379 w 379"/>
                    <a:gd name="T39" fmla="*/ 297 h 320"/>
                    <a:gd name="T40" fmla="*/ 349 w 379"/>
                    <a:gd name="T41" fmla="*/ 294 h 320"/>
                    <a:gd name="T42" fmla="*/ 327 w 379"/>
                    <a:gd name="T43" fmla="*/ 270 h 320"/>
                    <a:gd name="T44" fmla="*/ 354 w 379"/>
                    <a:gd name="T45" fmla="*/ 240 h 320"/>
                    <a:gd name="T46" fmla="*/ 354 w 379"/>
                    <a:gd name="T47" fmla="*/ 222 h 320"/>
                    <a:gd name="T48" fmla="*/ 323 w 379"/>
                    <a:gd name="T49" fmla="*/ 248 h 320"/>
                    <a:gd name="T50" fmla="*/ 308 w 379"/>
                    <a:gd name="T51" fmla="*/ 240 h 320"/>
                    <a:gd name="T52" fmla="*/ 321 w 379"/>
                    <a:gd name="T53" fmla="*/ 226 h 320"/>
                    <a:gd name="T54" fmla="*/ 286 w 379"/>
                    <a:gd name="T55" fmla="*/ 236 h 320"/>
                    <a:gd name="T56" fmla="*/ 264 w 379"/>
                    <a:gd name="T57" fmla="*/ 227 h 320"/>
                    <a:gd name="T58" fmla="*/ 270 w 379"/>
                    <a:gd name="T59" fmla="*/ 212 h 320"/>
                    <a:gd name="T60" fmla="*/ 329 w 379"/>
                    <a:gd name="T61" fmla="*/ 222 h 320"/>
                    <a:gd name="T62" fmla="*/ 306 w 379"/>
                    <a:gd name="T63" fmla="*/ 184 h 320"/>
                    <a:gd name="T64" fmla="*/ 309 w 379"/>
                    <a:gd name="T65" fmla="*/ 157 h 320"/>
                    <a:gd name="T66" fmla="*/ 175 w 379"/>
                    <a:gd name="T67" fmla="*/ 162 h 320"/>
                    <a:gd name="T68" fmla="*/ 192 w 379"/>
                    <a:gd name="T69" fmla="*/ 102 h 320"/>
                    <a:gd name="T70" fmla="*/ 215 w 379"/>
                    <a:gd name="T71" fmla="*/ 72 h 320"/>
                    <a:gd name="T72" fmla="*/ 208 w 379"/>
                    <a:gd name="T73" fmla="*/ 64 h 320"/>
                    <a:gd name="T74" fmla="*/ 199 w 379"/>
                    <a:gd name="T75" fmla="*/ 0 h 320"/>
                    <a:gd name="T76" fmla="*/ 0 w 379"/>
                    <a:gd name="T77" fmla="*/ 2 h 320"/>
                    <a:gd name="T78" fmla="*/ 0 w 379"/>
                    <a:gd name="T79" fmla="*/ 2 h 320"/>
                    <a:gd name="T80" fmla="*/ 0 w 379"/>
                    <a:gd name="T81" fmla="*/ 2 h 3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79"/>
                    <a:gd name="T124" fmla="*/ 0 h 320"/>
                    <a:gd name="T125" fmla="*/ 379 w 379"/>
                    <a:gd name="T126" fmla="*/ 320 h 3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79" h="320">
                      <a:moveTo>
                        <a:pt x="0" y="2"/>
                      </a:moveTo>
                      <a:lnTo>
                        <a:pt x="4" y="89"/>
                      </a:lnTo>
                      <a:lnTo>
                        <a:pt x="38" y="152"/>
                      </a:lnTo>
                      <a:lnTo>
                        <a:pt x="25" y="202"/>
                      </a:lnTo>
                      <a:lnTo>
                        <a:pt x="28" y="243"/>
                      </a:lnTo>
                      <a:lnTo>
                        <a:pt x="13" y="264"/>
                      </a:lnTo>
                      <a:lnTo>
                        <a:pt x="19" y="271"/>
                      </a:lnTo>
                      <a:lnTo>
                        <a:pt x="69" y="265"/>
                      </a:lnTo>
                      <a:lnTo>
                        <a:pt x="132" y="281"/>
                      </a:lnTo>
                      <a:lnTo>
                        <a:pt x="152" y="265"/>
                      </a:lnTo>
                      <a:lnTo>
                        <a:pt x="214" y="290"/>
                      </a:lnTo>
                      <a:lnTo>
                        <a:pt x="218" y="304"/>
                      </a:lnTo>
                      <a:lnTo>
                        <a:pt x="241" y="315"/>
                      </a:lnTo>
                      <a:lnTo>
                        <a:pt x="254" y="302"/>
                      </a:lnTo>
                      <a:lnTo>
                        <a:pt x="283" y="313"/>
                      </a:lnTo>
                      <a:lnTo>
                        <a:pt x="301" y="304"/>
                      </a:lnTo>
                      <a:lnTo>
                        <a:pt x="298" y="286"/>
                      </a:lnTo>
                      <a:lnTo>
                        <a:pt x="347" y="302"/>
                      </a:lnTo>
                      <a:lnTo>
                        <a:pt x="345" y="320"/>
                      </a:lnTo>
                      <a:lnTo>
                        <a:pt x="379" y="297"/>
                      </a:lnTo>
                      <a:lnTo>
                        <a:pt x="349" y="294"/>
                      </a:lnTo>
                      <a:lnTo>
                        <a:pt x="327" y="270"/>
                      </a:lnTo>
                      <a:lnTo>
                        <a:pt x="354" y="240"/>
                      </a:lnTo>
                      <a:lnTo>
                        <a:pt x="354" y="222"/>
                      </a:lnTo>
                      <a:lnTo>
                        <a:pt x="323" y="248"/>
                      </a:lnTo>
                      <a:lnTo>
                        <a:pt x="308" y="240"/>
                      </a:lnTo>
                      <a:lnTo>
                        <a:pt x="321" y="226"/>
                      </a:lnTo>
                      <a:lnTo>
                        <a:pt x="286" y="236"/>
                      </a:lnTo>
                      <a:lnTo>
                        <a:pt x="264" y="227"/>
                      </a:lnTo>
                      <a:lnTo>
                        <a:pt x="270" y="212"/>
                      </a:lnTo>
                      <a:lnTo>
                        <a:pt x="329" y="222"/>
                      </a:lnTo>
                      <a:lnTo>
                        <a:pt x="306" y="184"/>
                      </a:lnTo>
                      <a:lnTo>
                        <a:pt x="309" y="157"/>
                      </a:lnTo>
                      <a:lnTo>
                        <a:pt x="175" y="162"/>
                      </a:lnTo>
                      <a:lnTo>
                        <a:pt x="192" y="102"/>
                      </a:lnTo>
                      <a:lnTo>
                        <a:pt x="215" y="72"/>
                      </a:lnTo>
                      <a:lnTo>
                        <a:pt x="208" y="64"/>
                      </a:lnTo>
                      <a:lnTo>
                        <a:pt x="199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5038240" y="1691419"/>
                  <a:ext cx="557851" cy="275838"/>
                </a:xfrm>
                <a:custGeom>
                  <a:avLst/>
                  <a:gdLst>
                    <a:gd name="T0" fmla="*/ 136 w 377"/>
                    <a:gd name="T1" fmla="*/ 124 h 188"/>
                    <a:gd name="T2" fmla="*/ 141 w 377"/>
                    <a:gd name="T3" fmla="*/ 135 h 188"/>
                    <a:gd name="T4" fmla="*/ 153 w 377"/>
                    <a:gd name="T5" fmla="*/ 139 h 188"/>
                    <a:gd name="T6" fmla="*/ 172 w 377"/>
                    <a:gd name="T7" fmla="*/ 188 h 188"/>
                    <a:gd name="T8" fmla="*/ 205 w 377"/>
                    <a:gd name="T9" fmla="*/ 120 h 188"/>
                    <a:gd name="T10" fmla="*/ 222 w 377"/>
                    <a:gd name="T11" fmla="*/ 122 h 188"/>
                    <a:gd name="T12" fmla="*/ 244 w 377"/>
                    <a:gd name="T13" fmla="*/ 112 h 188"/>
                    <a:gd name="T14" fmla="*/ 280 w 377"/>
                    <a:gd name="T15" fmla="*/ 112 h 188"/>
                    <a:gd name="T16" fmla="*/ 293 w 377"/>
                    <a:gd name="T17" fmla="*/ 96 h 188"/>
                    <a:gd name="T18" fmla="*/ 363 w 377"/>
                    <a:gd name="T19" fmla="*/ 98 h 188"/>
                    <a:gd name="T20" fmla="*/ 377 w 377"/>
                    <a:gd name="T21" fmla="*/ 88 h 188"/>
                    <a:gd name="T22" fmla="*/ 354 w 377"/>
                    <a:gd name="T23" fmla="*/ 61 h 188"/>
                    <a:gd name="T24" fmla="*/ 311 w 377"/>
                    <a:gd name="T25" fmla="*/ 62 h 188"/>
                    <a:gd name="T26" fmla="*/ 277 w 377"/>
                    <a:gd name="T27" fmla="*/ 58 h 188"/>
                    <a:gd name="T28" fmla="*/ 233 w 377"/>
                    <a:gd name="T29" fmla="*/ 58 h 188"/>
                    <a:gd name="T30" fmla="*/ 218 w 377"/>
                    <a:gd name="T31" fmla="*/ 80 h 188"/>
                    <a:gd name="T32" fmla="*/ 196 w 377"/>
                    <a:gd name="T33" fmla="*/ 67 h 188"/>
                    <a:gd name="T34" fmla="*/ 173 w 377"/>
                    <a:gd name="T35" fmla="*/ 69 h 188"/>
                    <a:gd name="T36" fmla="*/ 165 w 377"/>
                    <a:gd name="T37" fmla="*/ 46 h 188"/>
                    <a:gd name="T38" fmla="*/ 115 w 377"/>
                    <a:gd name="T39" fmla="*/ 43 h 188"/>
                    <a:gd name="T40" fmla="*/ 109 w 377"/>
                    <a:gd name="T41" fmla="*/ 35 h 188"/>
                    <a:gd name="T42" fmla="*/ 131 w 377"/>
                    <a:gd name="T43" fmla="*/ 11 h 188"/>
                    <a:gd name="T44" fmla="*/ 150 w 377"/>
                    <a:gd name="T45" fmla="*/ 9 h 188"/>
                    <a:gd name="T46" fmla="*/ 131 w 377"/>
                    <a:gd name="T47" fmla="*/ 0 h 188"/>
                    <a:gd name="T48" fmla="*/ 104 w 377"/>
                    <a:gd name="T49" fmla="*/ 7 h 188"/>
                    <a:gd name="T50" fmla="*/ 57 w 377"/>
                    <a:gd name="T51" fmla="*/ 53 h 188"/>
                    <a:gd name="T52" fmla="*/ 34 w 377"/>
                    <a:gd name="T53" fmla="*/ 58 h 188"/>
                    <a:gd name="T54" fmla="*/ 0 w 377"/>
                    <a:gd name="T55" fmla="*/ 81 h 188"/>
                    <a:gd name="T56" fmla="*/ 136 w 377"/>
                    <a:gd name="T57" fmla="*/ 124 h 188"/>
                    <a:gd name="T58" fmla="*/ 136 w 377"/>
                    <a:gd name="T59" fmla="*/ 124 h 18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77"/>
                    <a:gd name="T91" fmla="*/ 0 h 188"/>
                    <a:gd name="T92" fmla="*/ 377 w 377"/>
                    <a:gd name="T93" fmla="*/ 188 h 18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77" h="188">
                      <a:moveTo>
                        <a:pt x="136" y="124"/>
                      </a:moveTo>
                      <a:lnTo>
                        <a:pt x="141" y="135"/>
                      </a:lnTo>
                      <a:lnTo>
                        <a:pt x="153" y="139"/>
                      </a:lnTo>
                      <a:lnTo>
                        <a:pt x="172" y="188"/>
                      </a:lnTo>
                      <a:lnTo>
                        <a:pt x="205" y="120"/>
                      </a:lnTo>
                      <a:lnTo>
                        <a:pt x="222" y="122"/>
                      </a:lnTo>
                      <a:lnTo>
                        <a:pt x="244" y="112"/>
                      </a:lnTo>
                      <a:lnTo>
                        <a:pt x="280" y="112"/>
                      </a:lnTo>
                      <a:lnTo>
                        <a:pt x="293" y="96"/>
                      </a:lnTo>
                      <a:lnTo>
                        <a:pt x="363" y="98"/>
                      </a:lnTo>
                      <a:lnTo>
                        <a:pt x="377" y="88"/>
                      </a:lnTo>
                      <a:lnTo>
                        <a:pt x="354" y="61"/>
                      </a:lnTo>
                      <a:lnTo>
                        <a:pt x="311" y="62"/>
                      </a:lnTo>
                      <a:lnTo>
                        <a:pt x="277" y="58"/>
                      </a:lnTo>
                      <a:lnTo>
                        <a:pt x="233" y="58"/>
                      </a:lnTo>
                      <a:lnTo>
                        <a:pt x="218" y="80"/>
                      </a:lnTo>
                      <a:lnTo>
                        <a:pt x="196" y="67"/>
                      </a:lnTo>
                      <a:lnTo>
                        <a:pt x="173" y="69"/>
                      </a:lnTo>
                      <a:lnTo>
                        <a:pt x="165" y="46"/>
                      </a:lnTo>
                      <a:lnTo>
                        <a:pt x="115" y="43"/>
                      </a:lnTo>
                      <a:lnTo>
                        <a:pt x="109" y="35"/>
                      </a:lnTo>
                      <a:lnTo>
                        <a:pt x="131" y="11"/>
                      </a:lnTo>
                      <a:lnTo>
                        <a:pt x="150" y="9"/>
                      </a:lnTo>
                      <a:lnTo>
                        <a:pt x="131" y="0"/>
                      </a:lnTo>
                      <a:lnTo>
                        <a:pt x="104" y="7"/>
                      </a:lnTo>
                      <a:lnTo>
                        <a:pt x="57" y="53"/>
                      </a:lnTo>
                      <a:lnTo>
                        <a:pt x="34" y="58"/>
                      </a:lnTo>
                      <a:lnTo>
                        <a:pt x="0" y="81"/>
                      </a:lnTo>
                      <a:lnTo>
                        <a:pt x="136" y="12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5397809" y="1863086"/>
                  <a:ext cx="378807" cy="497387"/>
                </a:xfrm>
                <a:custGeom>
                  <a:avLst/>
                  <a:gdLst>
                    <a:gd name="T0" fmla="*/ 29 w 256"/>
                    <a:gd name="T1" fmla="*/ 281 h 339"/>
                    <a:gd name="T2" fmla="*/ 26 w 256"/>
                    <a:gd name="T3" fmla="*/ 225 h 339"/>
                    <a:gd name="T4" fmla="*/ 4 w 256"/>
                    <a:gd name="T5" fmla="*/ 183 h 339"/>
                    <a:gd name="T6" fmla="*/ 13 w 256"/>
                    <a:gd name="T7" fmla="*/ 97 h 339"/>
                    <a:gd name="T8" fmla="*/ 50 w 256"/>
                    <a:gd name="T9" fmla="*/ 52 h 339"/>
                    <a:gd name="T10" fmla="*/ 48 w 256"/>
                    <a:gd name="T11" fmla="*/ 85 h 339"/>
                    <a:gd name="T12" fmla="*/ 59 w 256"/>
                    <a:gd name="T13" fmla="*/ 78 h 339"/>
                    <a:gd name="T14" fmla="*/ 59 w 256"/>
                    <a:gd name="T15" fmla="*/ 50 h 339"/>
                    <a:gd name="T16" fmla="*/ 73 w 256"/>
                    <a:gd name="T17" fmla="*/ 34 h 339"/>
                    <a:gd name="T18" fmla="*/ 78 w 256"/>
                    <a:gd name="T19" fmla="*/ 4 h 339"/>
                    <a:gd name="T20" fmla="*/ 90 w 256"/>
                    <a:gd name="T21" fmla="*/ 0 h 339"/>
                    <a:gd name="T22" fmla="*/ 168 w 256"/>
                    <a:gd name="T23" fmla="*/ 26 h 339"/>
                    <a:gd name="T24" fmla="*/ 174 w 256"/>
                    <a:gd name="T25" fmla="*/ 48 h 339"/>
                    <a:gd name="T26" fmla="*/ 185 w 256"/>
                    <a:gd name="T27" fmla="*/ 69 h 339"/>
                    <a:gd name="T28" fmla="*/ 187 w 256"/>
                    <a:gd name="T29" fmla="*/ 106 h 339"/>
                    <a:gd name="T30" fmla="*/ 161 w 256"/>
                    <a:gd name="T31" fmla="*/ 138 h 339"/>
                    <a:gd name="T32" fmla="*/ 159 w 256"/>
                    <a:gd name="T33" fmla="*/ 162 h 339"/>
                    <a:gd name="T34" fmla="*/ 174 w 256"/>
                    <a:gd name="T35" fmla="*/ 170 h 339"/>
                    <a:gd name="T36" fmla="*/ 195 w 256"/>
                    <a:gd name="T37" fmla="*/ 137 h 339"/>
                    <a:gd name="T38" fmla="*/ 216 w 256"/>
                    <a:gd name="T39" fmla="*/ 125 h 339"/>
                    <a:gd name="T40" fmla="*/ 230 w 256"/>
                    <a:gd name="T41" fmla="*/ 132 h 339"/>
                    <a:gd name="T42" fmla="*/ 256 w 256"/>
                    <a:gd name="T43" fmla="*/ 207 h 339"/>
                    <a:gd name="T44" fmla="*/ 238 w 256"/>
                    <a:gd name="T45" fmla="*/ 240 h 339"/>
                    <a:gd name="T46" fmla="*/ 233 w 256"/>
                    <a:gd name="T47" fmla="*/ 263 h 339"/>
                    <a:gd name="T48" fmla="*/ 223 w 256"/>
                    <a:gd name="T49" fmla="*/ 270 h 339"/>
                    <a:gd name="T50" fmla="*/ 223 w 256"/>
                    <a:gd name="T51" fmla="*/ 290 h 339"/>
                    <a:gd name="T52" fmla="*/ 209 w 256"/>
                    <a:gd name="T53" fmla="*/ 318 h 339"/>
                    <a:gd name="T54" fmla="*/ 125 w 256"/>
                    <a:gd name="T55" fmla="*/ 330 h 339"/>
                    <a:gd name="T56" fmla="*/ 123 w 256"/>
                    <a:gd name="T57" fmla="*/ 325 h 339"/>
                    <a:gd name="T58" fmla="*/ 0 w 256"/>
                    <a:gd name="T59" fmla="*/ 339 h 339"/>
                    <a:gd name="T60" fmla="*/ 29 w 256"/>
                    <a:gd name="T61" fmla="*/ 281 h 339"/>
                    <a:gd name="T62" fmla="*/ 29 w 256"/>
                    <a:gd name="T63" fmla="*/ 281 h 3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6"/>
                    <a:gd name="T97" fmla="*/ 0 h 339"/>
                    <a:gd name="T98" fmla="*/ 256 w 256"/>
                    <a:gd name="T99" fmla="*/ 339 h 3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6" h="339">
                      <a:moveTo>
                        <a:pt x="29" y="281"/>
                      </a:moveTo>
                      <a:lnTo>
                        <a:pt x="26" y="225"/>
                      </a:lnTo>
                      <a:lnTo>
                        <a:pt x="4" y="183"/>
                      </a:lnTo>
                      <a:lnTo>
                        <a:pt x="13" y="97"/>
                      </a:lnTo>
                      <a:lnTo>
                        <a:pt x="50" y="52"/>
                      </a:lnTo>
                      <a:lnTo>
                        <a:pt x="48" y="85"/>
                      </a:lnTo>
                      <a:lnTo>
                        <a:pt x="59" y="78"/>
                      </a:lnTo>
                      <a:lnTo>
                        <a:pt x="59" y="50"/>
                      </a:lnTo>
                      <a:lnTo>
                        <a:pt x="73" y="34"/>
                      </a:lnTo>
                      <a:lnTo>
                        <a:pt x="78" y="4"/>
                      </a:lnTo>
                      <a:lnTo>
                        <a:pt x="90" y="0"/>
                      </a:lnTo>
                      <a:lnTo>
                        <a:pt x="168" y="26"/>
                      </a:lnTo>
                      <a:lnTo>
                        <a:pt x="174" y="48"/>
                      </a:lnTo>
                      <a:lnTo>
                        <a:pt x="185" y="69"/>
                      </a:lnTo>
                      <a:lnTo>
                        <a:pt x="187" y="106"/>
                      </a:lnTo>
                      <a:lnTo>
                        <a:pt x="161" y="138"/>
                      </a:lnTo>
                      <a:lnTo>
                        <a:pt x="159" y="162"/>
                      </a:lnTo>
                      <a:lnTo>
                        <a:pt x="174" y="170"/>
                      </a:lnTo>
                      <a:lnTo>
                        <a:pt x="195" y="137"/>
                      </a:lnTo>
                      <a:lnTo>
                        <a:pt x="216" y="125"/>
                      </a:lnTo>
                      <a:lnTo>
                        <a:pt x="230" y="132"/>
                      </a:lnTo>
                      <a:lnTo>
                        <a:pt x="256" y="207"/>
                      </a:lnTo>
                      <a:lnTo>
                        <a:pt x="238" y="240"/>
                      </a:lnTo>
                      <a:lnTo>
                        <a:pt x="233" y="263"/>
                      </a:lnTo>
                      <a:lnTo>
                        <a:pt x="223" y="270"/>
                      </a:lnTo>
                      <a:lnTo>
                        <a:pt x="223" y="290"/>
                      </a:lnTo>
                      <a:lnTo>
                        <a:pt x="209" y="318"/>
                      </a:lnTo>
                      <a:lnTo>
                        <a:pt x="125" y="330"/>
                      </a:lnTo>
                      <a:lnTo>
                        <a:pt x="123" y="325"/>
                      </a:lnTo>
                      <a:lnTo>
                        <a:pt x="0" y="339"/>
                      </a:lnTo>
                      <a:lnTo>
                        <a:pt x="29" y="28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4828121" y="1767715"/>
                  <a:ext cx="519379" cy="526732"/>
                </a:xfrm>
                <a:custGeom>
                  <a:avLst/>
                  <a:gdLst>
                    <a:gd name="T0" fmla="*/ 9 w 351"/>
                    <a:gd name="T1" fmla="*/ 137 h 359"/>
                    <a:gd name="T2" fmla="*/ 8 w 351"/>
                    <a:gd name="T3" fmla="*/ 180 h 359"/>
                    <a:gd name="T4" fmla="*/ 51 w 351"/>
                    <a:gd name="T5" fmla="*/ 207 h 359"/>
                    <a:gd name="T6" fmla="*/ 67 w 351"/>
                    <a:gd name="T7" fmla="*/ 225 h 359"/>
                    <a:gd name="T8" fmla="*/ 101 w 351"/>
                    <a:gd name="T9" fmla="*/ 250 h 359"/>
                    <a:gd name="T10" fmla="*/ 106 w 351"/>
                    <a:gd name="T11" fmla="*/ 280 h 359"/>
                    <a:gd name="T12" fmla="*/ 113 w 351"/>
                    <a:gd name="T13" fmla="*/ 321 h 359"/>
                    <a:gd name="T14" fmla="*/ 145 w 351"/>
                    <a:gd name="T15" fmla="*/ 359 h 359"/>
                    <a:gd name="T16" fmla="*/ 319 w 351"/>
                    <a:gd name="T17" fmla="*/ 349 h 359"/>
                    <a:gd name="T18" fmla="*/ 310 w 351"/>
                    <a:gd name="T19" fmla="*/ 293 h 359"/>
                    <a:gd name="T20" fmla="*/ 325 w 351"/>
                    <a:gd name="T21" fmla="*/ 209 h 359"/>
                    <a:gd name="T22" fmla="*/ 325 w 351"/>
                    <a:gd name="T23" fmla="*/ 186 h 359"/>
                    <a:gd name="T24" fmla="*/ 351 w 351"/>
                    <a:gd name="T25" fmla="*/ 120 h 359"/>
                    <a:gd name="T26" fmla="*/ 344 w 351"/>
                    <a:gd name="T27" fmla="*/ 118 h 359"/>
                    <a:gd name="T28" fmla="*/ 328 w 351"/>
                    <a:gd name="T29" fmla="*/ 156 h 359"/>
                    <a:gd name="T30" fmla="*/ 314 w 351"/>
                    <a:gd name="T31" fmla="*/ 158 h 359"/>
                    <a:gd name="T32" fmla="*/ 308 w 351"/>
                    <a:gd name="T33" fmla="*/ 174 h 359"/>
                    <a:gd name="T34" fmla="*/ 293 w 351"/>
                    <a:gd name="T35" fmla="*/ 185 h 359"/>
                    <a:gd name="T36" fmla="*/ 303 w 351"/>
                    <a:gd name="T37" fmla="*/ 150 h 359"/>
                    <a:gd name="T38" fmla="*/ 314 w 351"/>
                    <a:gd name="T39" fmla="*/ 136 h 359"/>
                    <a:gd name="T40" fmla="*/ 295 w 351"/>
                    <a:gd name="T41" fmla="*/ 87 h 359"/>
                    <a:gd name="T42" fmla="*/ 283 w 351"/>
                    <a:gd name="T43" fmla="*/ 83 h 359"/>
                    <a:gd name="T44" fmla="*/ 278 w 351"/>
                    <a:gd name="T45" fmla="*/ 72 h 359"/>
                    <a:gd name="T46" fmla="*/ 142 w 351"/>
                    <a:gd name="T47" fmla="*/ 29 h 359"/>
                    <a:gd name="T48" fmla="*/ 124 w 351"/>
                    <a:gd name="T49" fmla="*/ 21 h 359"/>
                    <a:gd name="T50" fmla="*/ 115 w 351"/>
                    <a:gd name="T51" fmla="*/ 29 h 359"/>
                    <a:gd name="T52" fmla="*/ 112 w 351"/>
                    <a:gd name="T53" fmla="*/ 27 h 359"/>
                    <a:gd name="T54" fmla="*/ 116 w 351"/>
                    <a:gd name="T55" fmla="*/ 12 h 359"/>
                    <a:gd name="T56" fmla="*/ 120 w 351"/>
                    <a:gd name="T57" fmla="*/ 2 h 359"/>
                    <a:gd name="T58" fmla="*/ 115 w 351"/>
                    <a:gd name="T59" fmla="*/ 0 h 359"/>
                    <a:gd name="T60" fmla="*/ 60 w 351"/>
                    <a:gd name="T61" fmla="*/ 23 h 359"/>
                    <a:gd name="T62" fmla="*/ 54 w 351"/>
                    <a:gd name="T63" fmla="*/ 24 h 359"/>
                    <a:gd name="T64" fmla="*/ 43 w 351"/>
                    <a:gd name="T65" fmla="*/ 19 h 359"/>
                    <a:gd name="T66" fmla="*/ 32 w 351"/>
                    <a:gd name="T67" fmla="*/ 25 h 359"/>
                    <a:gd name="T68" fmla="*/ 34 w 351"/>
                    <a:gd name="T69" fmla="*/ 67 h 359"/>
                    <a:gd name="T70" fmla="*/ 0 w 351"/>
                    <a:gd name="T71" fmla="*/ 109 h 359"/>
                    <a:gd name="T72" fmla="*/ 9 w 351"/>
                    <a:gd name="T73" fmla="*/ 137 h 359"/>
                    <a:gd name="T74" fmla="*/ 9 w 351"/>
                    <a:gd name="T75" fmla="*/ 137 h 3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51"/>
                    <a:gd name="T115" fmla="*/ 0 h 359"/>
                    <a:gd name="T116" fmla="*/ 351 w 351"/>
                    <a:gd name="T117" fmla="*/ 359 h 3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51" h="359">
                      <a:moveTo>
                        <a:pt x="9" y="137"/>
                      </a:moveTo>
                      <a:lnTo>
                        <a:pt x="8" y="180"/>
                      </a:lnTo>
                      <a:lnTo>
                        <a:pt x="51" y="207"/>
                      </a:lnTo>
                      <a:lnTo>
                        <a:pt x="67" y="225"/>
                      </a:lnTo>
                      <a:lnTo>
                        <a:pt x="101" y="250"/>
                      </a:lnTo>
                      <a:lnTo>
                        <a:pt x="106" y="280"/>
                      </a:lnTo>
                      <a:lnTo>
                        <a:pt x="113" y="321"/>
                      </a:lnTo>
                      <a:lnTo>
                        <a:pt x="145" y="359"/>
                      </a:lnTo>
                      <a:lnTo>
                        <a:pt x="319" y="349"/>
                      </a:lnTo>
                      <a:lnTo>
                        <a:pt x="310" y="293"/>
                      </a:lnTo>
                      <a:lnTo>
                        <a:pt x="325" y="209"/>
                      </a:lnTo>
                      <a:lnTo>
                        <a:pt x="325" y="186"/>
                      </a:lnTo>
                      <a:lnTo>
                        <a:pt x="351" y="120"/>
                      </a:lnTo>
                      <a:lnTo>
                        <a:pt x="344" y="118"/>
                      </a:lnTo>
                      <a:lnTo>
                        <a:pt x="328" y="156"/>
                      </a:lnTo>
                      <a:lnTo>
                        <a:pt x="314" y="158"/>
                      </a:lnTo>
                      <a:lnTo>
                        <a:pt x="308" y="174"/>
                      </a:lnTo>
                      <a:lnTo>
                        <a:pt x="293" y="185"/>
                      </a:lnTo>
                      <a:lnTo>
                        <a:pt x="303" y="150"/>
                      </a:lnTo>
                      <a:lnTo>
                        <a:pt x="314" y="136"/>
                      </a:lnTo>
                      <a:lnTo>
                        <a:pt x="295" y="87"/>
                      </a:lnTo>
                      <a:lnTo>
                        <a:pt x="283" y="83"/>
                      </a:lnTo>
                      <a:lnTo>
                        <a:pt x="278" y="72"/>
                      </a:lnTo>
                      <a:lnTo>
                        <a:pt x="142" y="29"/>
                      </a:lnTo>
                      <a:lnTo>
                        <a:pt x="124" y="21"/>
                      </a:lnTo>
                      <a:lnTo>
                        <a:pt x="115" y="29"/>
                      </a:lnTo>
                      <a:lnTo>
                        <a:pt x="112" y="27"/>
                      </a:lnTo>
                      <a:lnTo>
                        <a:pt x="116" y="12"/>
                      </a:lnTo>
                      <a:lnTo>
                        <a:pt x="120" y="2"/>
                      </a:lnTo>
                      <a:lnTo>
                        <a:pt x="115" y="0"/>
                      </a:lnTo>
                      <a:lnTo>
                        <a:pt x="60" y="23"/>
                      </a:lnTo>
                      <a:lnTo>
                        <a:pt x="54" y="24"/>
                      </a:lnTo>
                      <a:lnTo>
                        <a:pt x="43" y="19"/>
                      </a:lnTo>
                      <a:lnTo>
                        <a:pt x="32" y="25"/>
                      </a:lnTo>
                      <a:lnTo>
                        <a:pt x="34" y="67"/>
                      </a:lnTo>
                      <a:lnTo>
                        <a:pt x="0" y="109"/>
                      </a:lnTo>
                      <a:lnTo>
                        <a:pt x="9" y="13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4977573" y="2279776"/>
                  <a:ext cx="386205" cy="669051"/>
                </a:xfrm>
                <a:custGeom>
                  <a:avLst/>
                  <a:gdLst>
                    <a:gd name="T0" fmla="*/ 5 w 261"/>
                    <a:gd name="T1" fmla="*/ 186 h 456"/>
                    <a:gd name="T2" fmla="*/ 32 w 261"/>
                    <a:gd name="T3" fmla="*/ 129 h 456"/>
                    <a:gd name="T4" fmla="*/ 23 w 261"/>
                    <a:gd name="T5" fmla="*/ 107 h 456"/>
                    <a:gd name="T6" fmla="*/ 68 w 261"/>
                    <a:gd name="T7" fmla="*/ 72 h 456"/>
                    <a:gd name="T8" fmla="*/ 77 w 261"/>
                    <a:gd name="T9" fmla="*/ 47 h 456"/>
                    <a:gd name="T10" fmla="*/ 44 w 261"/>
                    <a:gd name="T11" fmla="*/ 10 h 456"/>
                    <a:gd name="T12" fmla="*/ 218 w 261"/>
                    <a:gd name="T13" fmla="*/ 0 h 456"/>
                    <a:gd name="T14" fmla="*/ 223 w 261"/>
                    <a:gd name="T15" fmla="*/ 26 h 456"/>
                    <a:gd name="T16" fmla="*/ 240 w 261"/>
                    <a:gd name="T17" fmla="*/ 61 h 456"/>
                    <a:gd name="T18" fmla="*/ 255 w 261"/>
                    <a:gd name="T19" fmla="*/ 235 h 456"/>
                    <a:gd name="T20" fmla="*/ 252 w 261"/>
                    <a:gd name="T21" fmla="*/ 271 h 456"/>
                    <a:gd name="T22" fmla="*/ 261 w 261"/>
                    <a:gd name="T23" fmla="*/ 291 h 456"/>
                    <a:gd name="T24" fmla="*/ 251 w 261"/>
                    <a:gd name="T25" fmla="*/ 331 h 456"/>
                    <a:gd name="T26" fmla="*/ 237 w 261"/>
                    <a:gd name="T27" fmla="*/ 348 h 456"/>
                    <a:gd name="T28" fmla="*/ 230 w 261"/>
                    <a:gd name="T29" fmla="*/ 377 h 456"/>
                    <a:gd name="T30" fmla="*/ 238 w 261"/>
                    <a:gd name="T31" fmla="*/ 386 h 456"/>
                    <a:gd name="T32" fmla="*/ 231 w 261"/>
                    <a:gd name="T33" fmla="*/ 402 h 456"/>
                    <a:gd name="T34" fmla="*/ 235 w 261"/>
                    <a:gd name="T35" fmla="*/ 408 h 456"/>
                    <a:gd name="T36" fmla="*/ 214 w 261"/>
                    <a:gd name="T37" fmla="*/ 416 h 456"/>
                    <a:gd name="T38" fmla="*/ 209 w 261"/>
                    <a:gd name="T39" fmla="*/ 445 h 456"/>
                    <a:gd name="T40" fmla="*/ 179 w 261"/>
                    <a:gd name="T41" fmla="*/ 436 h 456"/>
                    <a:gd name="T42" fmla="*/ 164 w 261"/>
                    <a:gd name="T43" fmla="*/ 456 h 456"/>
                    <a:gd name="T44" fmla="*/ 155 w 261"/>
                    <a:gd name="T45" fmla="*/ 454 h 456"/>
                    <a:gd name="T46" fmla="*/ 145 w 261"/>
                    <a:gd name="T47" fmla="*/ 436 h 456"/>
                    <a:gd name="T48" fmla="*/ 128 w 261"/>
                    <a:gd name="T49" fmla="*/ 391 h 456"/>
                    <a:gd name="T50" fmla="*/ 89 w 261"/>
                    <a:gd name="T51" fmla="*/ 368 h 456"/>
                    <a:gd name="T52" fmla="*/ 81 w 261"/>
                    <a:gd name="T53" fmla="*/ 345 h 456"/>
                    <a:gd name="T54" fmla="*/ 94 w 261"/>
                    <a:gd name="T55" fmla="*/ 309 h 456"/>
                    <a:gd name="T56" fmla="*/ 83 w 261"/>
                    <a:gd name="T57" fmla="*/ 302 h 456"/>
                    <a:gd name="T58" fmla="*/ 58 w 261"/>
                    <a:gd name="T59" fmla="*/ 302 h 456"/>
                    <a:gd name="T60" fmla="*/ 52 w 261"/>
                    <a:gd name="T61" fmla="*/ 280 h 456"/>
                    <a:gd name="T62" fmla="*/ 11 w 261"/>
                    <a:gd name="T63" fmla="*/ 236 h 456"/>
                    <a:gd name="T64" fmla="*/ 0 w 261"/>
                    <a:gd name="T65" fmla="*/ 200 h 456"/>
                    <a:gd name="T66" fmla="*/ 5 w 261"/>
                    <a:gd name="T67" fmla="*/ 186 h 456"/>
                    <a:gd name="T68" fmla="*/ 5 w 261"/>
                    <a:gd name="T69" fmla="*/ 186 h 4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1"/>
                    <a:gd name="T106" fmla="*/ 0 h 456"/>
                    <a:gd name="T107" fmla="*/ 261 w 261"/>
                    <a:gd name="T108" fmla="*/ 456 h 45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1" h="456">
                      <a:moveTo>
                        <a:pt x="5" y="186"/>
                      </a:moveTo>
                      <a:lnTo>
                        <a:pt x="32" y="129"/>
                      </a:lnTo>
                      <a:lnTo>
                        <a:pt x="23" y="107"/>
                      </a:lnTo>
                      <a:lnTo>
                        <a:pt x="68" y="72"/>
                      </a:lnTo>
                      <a:lnTo>
                        <a:pt x="77" y="47"/>
                      </a:lnTo>
                      <a:lnTo>
                        <a:pt x="44" y="10"/>
                      </a:lnTo>
                      <a:lnTo>
                        <a:pt x="218" y="0"/>
                      </a:lnTo>
                      <a:lnTo>
                        <a:pt x="223" y="26"/>
                      </a:lnTo>
                      <a:lnTo>
                        <a:pt x="240" y="61"/>
                      </a:lnTo>
                      <a:lnTo>
                        <a:pt x="255" y="235"/>
                      </a:lnTo>
                      <a:lnTo>
                        <a:pt x="252" y="271"/>
                      </a:lnTo>
                      <a:lnTo>
                        <a:pt x="261" y="291"/>
                      </a:lnTo>
                      <a:lnTo>
                        <a:pt x="251" y="331"/>
                      </a:lnTo>
                      <a:lnTo>
                        <a:pt x="237" y="348"/>
                      </a:lnTo>
                      <a:lnTo>
                        <a:pt x="230" y="377"/>
                      </a:lnTo>
                      <a:lnTo>
                        <a:pt x="238" y="386"/>
                      </a:lnTo>
                      <a:lnTo>
                        <a:pt x="231" y="402"/>
                      </a:lnTo>
                      <a:lnTo>
                        <a:pt x="235" y="408"/>
                      </a:lnTo>
                      <a:lnTo>
                        <a:pt x="214" y="416"/>
                      </a:lnTo>
                      <a:lnTo>
                        <a:pt x="209" y="445"/>
                      </a:lnTo>
                      <a:lnTo>
                        <a:pt x="179" y="436"/>
                      </a:lnTo>
                      <a:lnTo>
                        <a:pt x="164" y="456"/>
                      </a:lnTo>
                      <a:lnTo>
                        <a:pt x="155" y="454"/>
                      </a:lnTo>
                      <a:lnTo>
                        <a:pt x="145" y="436"/>
                      </a:lnTo>
                      <a:lnTo>
                        <a:pt x="128" y="391"/>
                      </a:lnTo>
                      <a:lnTo>
                        <a:pt x="89" y="368"/>
                      </a:lnTo>
                      <a:lnTo>
                        <a:pt x="81" y="345"/>
                      </a:lnTo>
                      <a:lnTo>
                        <a:pt x="94" y="309"/>
                      </a:lnTo>
                      <a:lnTo>
                        <a:pt x="83" y="302"/>
                      </a:lnTo>
                      <a:lnTo>
                        <a:pt x="58" y="302"/>
                      </a:lnTo>
                      <a:lnTo>
                        <a:pt x="52" y="280"/>
                      </a:lnTo>
                      <a:lnTo>
                        <a:pt x="11" y="236"/>
                      </a:lnTo>
                      <a:lnTo>
                        <a:pt x="0" y="200"/>
                      </a:lnTo>
                      <a:lnTo>
                        <a:pt x="5" y="1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4" name="Freeform 183"/>
                <p:cNvSpPr>
                  <a:spLocks/>
                </p:cNvSpPr>
                <p:nvPr/>
              </p:nvSpPr>
              <p:spPr bwMode="auto">
                <a:xfrm>
                  <a:off x="5317903" y="2339932"/>
                  <a:ext cx="303341" cy="504724"/>
                </a:xfrm>
                <a:custGeom>
                  <a:avLst/>
                  <a:gdLst>
                    <a:gd name="T0" fmla="*/ 7 w 205"/>
                    <a:gd name="T1" fmla="*/ 344 h 344"/>
                    <a:gd name="T2" fmla="*/ 13 w 205"/>
                    <a:gd name="T3" fmla="*/ 333 h 344"/>
                    <a:gd name="T4" fmla="*/ 52 w 205"/>
                    <a:gd name="T5" fmla="*/ 331 h 344"/>
                    <a:gd name="T6" fmla="*/ 84 w 205"/>
                    <a:gd name="T7" fmla="*/ 321 h 344"/>
                    <a:gd name="T8" fmla="*/ 117 w 205"/>
                    <a:gd name="T9" fmla="*/ 301 h 344"/>
                    <a:gd name="T10" fmla="*/ 143 w 205"/>
                    <a:gd name="T11" fmla="*/ 300 h 344"/>
                    <a:gd name="T12" fmla="*/ 173 w 205"/>
                    <a:gd name="T13" fmla="*/ 250 h 344"/>
                    <a:gd name="T14" fmla="*/ 182 w 205"/>
                    <a:gd name="T15" fmla="*/ 254 h 344"/>
                    <a:gd name="T16" fmla="*/ 205 w 205"/>
                    <a:gd name="T17" fmla="*/ 237 h 344"/>
                    <a:gd name="T18" fmla="*/ 200 w 205"/>
                    <a:gd name="T19" fmla="*/ 224 h 344"/>
                    <a:gd name="T20" fmla="*/ 202 w 205"/>
                    <a:gd name="T21" fmla="*/ 217 h 344"/>
                    <a:gd name="T22" fmla="*/ 179 w 205"/>
                    <a:gd name="T23" fmla="*/ 5 h 344"/>
                    <a:gd name="T24" fmla="*/ 177 w 205"/>
                    <a:gd name="T25" fmla="*/ 0 h 344"/>
                    <a:gd name="T26" fmla="*/ 54 w 205"/>
                    <a:gd name="T27" fmla="*/ 14 h 344"/>
                    <a:gd name="T28" fmla="*/ 31 w 205"/>
                    <a:gd name="T29" fmla="*/ 25 h 344"/>
                    <a:gd name="T30" fmla="*/ 10 w 205"/>
                    <a:gd name="T31" fmla="*/ 20 h 344"/>
                    <a:gd name="T32" fmla="*/ 25 w 205"/>
                    <a:gd name="T33" fmla="*/ 194 h 344"/>
                    <a:gd name="T34" fmla="*/ 22 w 205"/>
                    <a:gd name="T35" fmla="*/ 230 h 344"/>
                    <a:gd name="T36" fmla="*/ 31 w 205"/>
                    <a:gd name="T37" fmla="*/ 250 h 344"/>
                    <a:gd name="T38" fmla="*/ 21 w 205"/>
                    <a:gd name="T39" fmla="*/ 290 h 344"/>
                    <a:gd name="T40" fmla="*/ 7 w 205"/>
                    <a:gd name="T41" fmla="*/ 307 h 344"/>
                    <a:gd name="T42" fmla="*/ 0 w 205"/>
                    <a:gd name="T43" fmla="*/ 336 h 344"/>
                    <a:gd name="T44" fmla="*/ 7 w 205"/>
                    <a:gd name="T45" fmla="*/ 344 h 344"/>
                    <a:gd name="T46" fmla="*/ 7 w 205"/>
                    <a:gd name="T47" fmla="*/ 344 h 34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5"/>
                    <a:gd name="T73" fmla="*/ 0 h 344"/>
                    <a:gd name="T74" fmla="*/ 205 w 205"/>
                    <a:gd name="T75" fmla="*/ 344 h 34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5" h="344">
                      <a:moveTo>
                        <a:pt x="7" y="344"/>
                      </a:moveTo>
                      <a:lnTo>
                        <a:pt x="13" y="333"/>
                      </a:lnTo>
                      <a:lnTo>
                        <a:pt x="52" y="331"/>
                      </a:lnTo>
                      <a:lnTo>
                        <a:pt x="84" y="321"/>
                      </a:lnTo>
                      <a:lnTo>
                        <a:pt x="117" y="301"/>
                      </a:lnTo>
                      <a:lnTo>
                        <a:pt x="143" y="300"/>
                      </a:lnTo>
                      <a:lnTo>
                        <a:pt x="173" y="250"/>
                      </a:lnTo>
                      <a:lnTo>
                        <a:pt x="182" y="254"/>
                      </a:lnTo>
                      <a:lnTo>
                        <a:pt x="205" y="237"/>
                      </a:lnTo>
                      <a:lnTo>
                        <a:pt x="200" y="224"/>
                      </a:lnTo>
                      <a:lnTo>
                        <a:pt x="202" y="217"/>
                      </a:lnTo>
                      <a:lnTo>
                        <a:pt x="179" y="5"/>
                      </a:lnTo>
                      <a:lnTo>
                        <a:pt x="177" y="0"/>
                      </a:lnTo>
                      <a:lnTo>
                        <a:pt x="54" y="14"/>
                      </a:lnTo>
                      <a:lnTo>
                        <a:pt x="31" y="25"/>
                      </a:lnTo>
                      <a:lnTo>
                        <a:pt x="10" y="20"/>
                      </a:lnTo>
                      <a:lnTo>
                        <a:pt x="25" y="194"/>
                      </a:lnTo>
                      <a:lnTo>
                        <a:pt x="22" y="230"/>
                      </a:lnTo>
                      <a:lnTo>
                        <a:pt x="31" y="250"/>
                      </a:lnTo>
                      <a:lnTo>
                        <a:pt x="21" y="290"/>
                      </a:lnTo>
                      <a:lnTo>
                        <a:pt x="7" y="307"/>
                      </a:lnTo>
                      <a:lnTo>
                        <a:pt x="0" y="336"/>
                      </a:lnTo>
                      <a:lnTo>
                        <a:pt x="7" y="34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6" name="Freeform 185"/>
                <p:cNvSpPr>
                  <a:spLocks/>
                </p:cNvSpPr>
                <p:nvPr/>
              </p:nvSpPr>
              <p:spPr bwMode="auto">
                <a:xfrm>
                  <a:off x="5205447" y="2656851"/>
                  <a:ext cx="710262" cy="352133"/>
                </a:xfrm>
                <a:custGeom>
                  <a:avLst/>
                  <a:gdLst>
                    <a:gd name="T0" fmla="*/ 2 w 480"/>
                    <a:gd name="T1" fmla="*/ 227 h 240"/>
                    <a:gd name="T2" fmla="*/ 14 w 480"/>
                    <a:gd name="T3" fmla="*/ 226 h 240"/>
                    <a:gd name="T4" fmla="*/ 17 w 480"/>
                    <a:gd name="T5" fmla="*/ 201 h 240"/>
                    <a:gd name="T6" fmla="*/ 10 w 480"/>
                    <a:gd name="T7" fmla="*/ 199 h 240"/>
                    <a:gd name="T8" fmla="*/ 25 w 480"/>
                    <a:gd name="T9" fmla="*/ 179 h 240"/>
                    <a:gd name="T10" fmla="*/ 55 w 480"/>
                    <a:gd name="T11" fmla="*/ 188 h 240"/>
                    <a:gd name="T12" fmla="*/ 60 w 480"/>
                    <a:gd name="T13" fmla="*/ 159 h 240"/>
                    <a:gd name="T14" fmla="*/ 81 w 480"/>
                    <a:gd name="T15" fmla="*/ 151 h 240"/>
                    <a:gd name="T16" fmla="*/ 77 w 480"/>
                    <a:gd name="T17" fmla="*/ 145 h 240"/>
                    <a:gd name="T18" fmla="*/ 89 w 480"/>
                    <a:gd name="T19" fmla="*/ 117 h 240"/>
                    <a:gd name="T20" fmla="*/ 128 w 480"/>
                    <a:gd name="T21" fmla="*/ 115 h 240"/>
                    <a:gd name="T22" fmla="*/ 160 w 480"/>
                    <a:gd name="T23" fmla="*/ 105 h 240"/>
                    <a:gd name="T24" fmla="*/ 181 w 480"/>
                    <a:gd name="T25" fmla="*/ 91 h 240"/>
                    <a:gd name="T26" fmla="*/ 193 w 480"/>
                    <a:gd name="T27" fmla="*/ 85 h 240"/>
                    <a:gd name="T28" fmla="*/ 219 w 480"/>
                    <a:gd name="T29" fmla="*/ 84 h 240"/>
                    <a:gd name="T30" fmla="*/ 249 w 480"/>
                    <a:gd name="T31" fmla="*/ 34 h 240"/>
                    <a:gd name="T32" fmla="*/ 258 w 480"/>
                    <a:gd name="T33" fmla="*/ 38 h 240"/>
                    <a:gd name="T34" fmla="*/ 281 w 480"/>
                    <a:gd name="T35" fmla="*/ 21 h 240"/>
                    <a:gd name="T36" fmla="*/ 276 w 480"/>
                    <a:gd name="T37" fmla="*/ 8 h 240"/>
                    <a:gd name="T38" fmla="*/ 278 w 480"/>
                    <a:gd name="T39" fmla="*/ 1 h 240"/>
                    <a:gd name="T40" fmla="*/ 299 w 480"/>
                    <a:gd name="T41" fmla="*/ 0 h 240"/>
                    <a:gd name="T42" fmla="*/ 313 w 480"/>
                    <a:gd name="T43" fmla="*/ 4 h 240"/>
                    <a:gd name="T44" fmla="*/ 354 w 480"/>
                    <a:gd name="T45" fmla="*/ 29 h 240"/>
                    <a:gd name="T46" fmla="*/ 384 w 480"/>
                    <a:gd name="T47" fmla="*/ 28 h 240"/>
                    <a:gd name="T48" fmla="*/ 398 w 480"/>
                    <a:gd name="T49" fmla="*/ 18 h 240"/>
                    <a:gd name="T50" fmla="*/ 431 w 480"/>
                    <a:gd name="T51" fmla="*/ 39 h 240"/>
                    <a:gd name="T52" fmla="*/ 442 w 480"/>
                    <a:gd name="T53" fmla="*/ 78 h 240"/>
                    <a:gd name="T54" fmla="*/ 480 w 480"/>
                    <a:gd name="T55" fmla="*/ 106 h 240"/>
                    <a:gd name="T56" fmla="*/ 461 w 480"/>
                    <a:gd name="T57" fmla="*/ 128 h 240"/>
                    <a:gd name="T58" fmla="*/ 429 w 480"/>
                    <a:gd name="T59" fmla="*/ 159 h 240"/>
                    <a:gd name="T60" fmla="*/ 428 w 480"/>
                    <a:gd name="T61" fmla="*/ 166 h 240"/>
                    <a:gd name="T62" fmla="*/ 381 w 480"/>
                    <a:gd name="T63" fmla="*/ 196 h 240"/>
                    <a:gd name="T64" fmla="*/ 115 w 480"/>
                    <a:gd name="T65" fmla="*/ 221 h 240"/>
                    <a:gd name="T66" fmla="*/ 86 w 480"/>
                    <a:gd name="T67" fmla="*/ 219 h 240"/>
                    <a:gd name="T68" fmla="*/ 88 w 480"/>
                    <a:gd name="T69" fmla="*/ 233 h 240"/>
                    <a:gd name="T70" fmla="*/ 0 w 480"/>
                    <a:gd name="T71" fmla="*/ 240 h 240"/>
                    <a:gd name="T72" fmla="*/ 2 w 480"/>
                    <a:gd name="T73" fmla="*/ 227 h 240"/>
                    <a:gd name="T74" fmla="*/ 2 w 480"/>
                    <a:gd name="T75" fmla="*/ 227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80"/>
                    <a:gd name="T115" fmla="*/ 0 h 240"/>
                    <a:gd name="T116" fmla="*/ 480 w 480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80" h="240">
                      <a:moveTo>
                        <a:pt x="2" y="227"/>
                      </a:moveTo>
                      <a:lnTo>
                        <a:pt x="14" y="226"/>
                      </a:lnTo>
                      <a:lnTo>
                        <a:pt x="17" y="201"/>
                      </a:lnTo>
                      <a:lnTo>
                        <a:pt x="10" y="199"/>
                      </a:lnTo>
                      <a:lnTo>
                        <a:pt x="25" y="179"/>
                      </a:lnTo>
                      <a:lnTo>
                        <a:pt x="55" y="188"/>
                      </a:lnTo>
                      <a:lnTo>
                        <a:pt x="60" y="159"/>
                      </a:lnTo>
                      <a:lnTo>
                        <a:pt x="81" y="151"/>
                      </a:lnTo>
                      <a:lnTo>
                        <a:pt x="77" y="145"/>
                      </a:lnTo>
                      <a:lnTo>
                        <a:pt x="89" y="117"/>
                      </a:lnTo>
                      <a:lnTo>
                        <a:pt x="128" y="115"/>
                      </a:lnTo>
                      <a:lnTo>
                        <a:pt x="160" y="105"/>
                      </a:lnTo>
                      <a:lnTo>
                        <a:pt x="181" y="91"/>
                      </a:lnTo>
                      <a:lnTo>
                        <a:pt x="193" y="85"/>
                      </a:lnTo>
                      <a:lnTo>
                        <a:pt x="219" y="84"/>
                      </a:lnTo>
                      <a:lnTo>
                        <a:pt x="249" y="34"/>
                      </a:lnTo>
                      <a:lnTo>
                        <a:pt x="258" y="38"/>
                      </a:lnTo>
                      <a:lnTo>
                        <a:pt x="281" y="21"/>
                      </a:lnTo>
                      <a:lnTo>
                        <a:pt x="276" y="8"/>
                      </a:lnTo>
                      <a:lnTo>
                        <a:pt x="278" y="1"/>
                      </a:lnTo>
                      <a:lnTo>
                        <a:pt x="299" y="0"/>
                      </a:lnTo>
                      <a:lnTo>
                        <a:pt x="313" y="4"/>
                      </a:lnTo>
                      <a:lnTo>
                        <a:pt x="354" y="29"/>
                      </a:lnTo>
                      <a:lnTo>
                        <a:pt x="384" y="28"/>
                      </a:lnTo>
                      <a:lnTo>
                        <a:pt x="398" y="18"/>
                      </a:lnTo>
                      <a:lnTo>
                        <a:pt x="431" y="39"/>
                      </a:lnTo>
                      <a:lnTo>
                        <a:pt x="442" y="78"/>
                      </a:lnTo>
                      <a:lnTo>
                        <a:pt x="480" y="106"/>
                      </a:lnTo>
                      <a:lnTo>
                        <a:pt x="461" y="128"/>
                      </a:lnTo>
                      <a:lnTo>
                        <a:pt x="429" y="159"/>
                      </a:lnTo>
                      <a:lnTo>
                        <a:pt x="428" y="166"/>
                      </a:lnTo>
                      <a:lnTo>
                        <a:pt x="381" y="196"/>
                      </a:lnTo>
                      <a:lnTo>
                        <a:pt x="115" y="221"/>
                      </a:lnTo>
                      <a:lnTo>
                        <a:pt x="86" y="219"/>
                      </a:lnTo>
                      <a:lnTo>
                        <a:pt x="88" y="233"/>
                      </a:lnTo>
                      <a:lnTo>
                        <a:pt x="0" y="240"/>
                      </a:lnTo>
                      <a:lnTo>
                        <a:pt x="2" y="22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3" name="Freeform 232"/>
                <p:cNvSpPr>
                  <a:spLocks/>
                </p:cNvSpPr>
                <p:nvPr/>
              </p:nvSpPr>
              <p:spPr bwMode="auto">
                <a:xfrm>
                  <a:off x="5011604" y="3180650"/>
                  <a:ext cx="349211" cy="582486"/>
                </a:xfrm>
                <a:custGeom>
                  <a:avLst/>
                  <a:gdLst>
                    <a:gd name="T0" fmla="*/ 17 w 236"/>
                    <a:gd name="T1" fmla="*/ 277 h 397"/>
                    <a:gd name="T2" fmla="*/ 40 w 236"/>
                    <a:gd name="T3" fmla="*/ 247 h 397"/>
                    <a:gd name="T4" fmla="*/ 33 w 236"/>
                    <a:gd name="T5" fmla="*/ 239 h 397"/>
                    <a:gd name="T6" fmla="*/ 24 w 236"/>
                    <a:gd name="T7" fmla="*/ 175 h 397"/>
                    <a:gd name="T8" fmla="*/ 20 w 236"/>
                    <a:gd name="T9" fmla="*/ 131 h 397"/>
                    <a:gd name="T10" fmla="*/ 36 w 236"/>
                    <a:gd name="T11" fmla="*/ 82 h 397"/>
                    <a:gd name="T12" fmla="*/ 62 w 236"/>
                    <a:gd name="T13" fmla="*/ 49 h 397"/>
                    <a:gd name="T14" fmla="*/ 59 w 236"/>
                    <a:gd name="T15" fmla="*/ 40 h 397"/>
                    <a:gd name="T16" fmla="*/ 78 w 236"/>
                    <a:gd name="T17" fmla="*/ 9 h 397"/>
                    <a:gd name="T18" fmla="*/ 220 w 236"/>
                    <a:gd name="T19" fmla="*/ 0 h 397"/>
                    <a:gd name="T20" fmla="*/ 227 w 236"/>
                    <a:gd name="T21" fmla="*/ 7 h 397"/>
                    <a:gd name="T22" fmla="*/ 220 w 236"/>
                    <a:gd name="T23" fmla="*/ 254 h 397"/>
                    <a:gd name="T24" fmla="*/ 236 w 236"/>
                    <a:gd name="T25" fmla="*/ 373 h 397"/>
                    <a:gd name="T26" fmla="*/ 230 w 236"/>
                    <a:gd name="T27" fmla="*/ 379 h 397"/>
                    <a:gd name="T28" fmla="*/ 200 w 236"/>
                    <a:gd name="T29" fmla="*/ 372 h 397"/>
                    <a:gd name="T30" fmla="*/ 154 w 236"/>
                    <a:gd name="T31" fmla="*/ 397 h 397"/>
                    <a:gd name="T32" fmla="*/ 131 w 236"/>
                    <a:gd name="T33" fmla="*/ 359 h 397"/>
                    <a:gd name="T34" fmla="*/ 134 w 236"/>
                    <a:gd name="T35" fmla="*/ 332 h 397"/>
                    <a:gd name="T36" fmla="*/ 0 w 236"/>
                    <a:gd name="T37" fmla="*/ 337 h 397"/>
                    <a:gd name="T38" fmla="*/ 17 w 236"/>
                    <a:gd name="T39" fmla="*/ 277 h 397"/>
                    <a:gd name="T40" fmla="*/ 17 w 236"/>
                    <a:gd name="T41" fmla="*/ 277 h 3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6"/>
                    <a:gd name="T64" fmla="*/ 0 h 397"/>
                    <a:gd name="T65" fmla="*/ 236 w 236"/>
                    <a:gd name="T66" fmla="*/ 397 h 3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6" h="397">
                      <a:moveTo>
                        <a:pt x="17" y="277"/>
                      </a:moveTo>
                      <a:lnTo>
                        <a:pt x="40" y="247"/>
                      </a:lnTo>
                      <a:lnTo>
                        <a:pt x="33" y="239"/>
                      </a:lnTo>
                      <a:lnTo>
                        <a:pt x="24" y="175"/>
                      </a:lnTo>
                      <a:lnTo>
                        <a:pt x="20" y="131"/>
                      </a:lnTo>
                      <a:lnTo>
                        <a:pt x="36" y="82"/>
                      </a:lnTo>
                      <a:lnTo>
                        <a:pt x="62" y="49"/>
                      </a:lnTo>
                      <a:lnTo>
                        <a:pt x="59" y="40"/>
                      </a:lnTo>
                      <a:lnTo>
                        <a:pt x="78" y="9"/>
                      </a:lnTo>
                      <a:lnTo>
                        <a:pt x="220" y="0"/>
                      </a:lnTo>
                      <a:lnTo>
                        <a:pt x="227" y="7"/>
                      </a:lnTo>
                      <a:lnTo>
                        <a:pt x="220" y="254"/>
                      </a:lnTo>
                      <a:lnTo>
                        <a:pt x="236" y="373"/>
                      </a:lnTo>
                      <a:lnTo>
                        <a:pt x="230" y="379"/>
                      </a:lnTo>
                      <a:lnTo>
                        <a:pt x="200" y="372"/>
                      </a:lnTo>
                      <a:lnTo>
                        <a:pt x="154" y="397"/>
                      </a:lnTo>
                      <a:lnTo>
                        <a:pt x="131" y="359"/>
                      </a:lnTo>
                      <a:lnTo>
                        <a:pt x="134" y="332"/>
                      </a:lnTo>
                      <a:lnTo>
                        <a:pt x="0" y="337"/>
                      </a:lnTo>
                      <a:lnTo>
                        <a:pt x="17" y="27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4" name="Freeform 233"/>
                <p:cNvSpPr>
                  <a:spLocks/>
                </p:cNvSpPr>
                <p:nvPr/>
              </p:nvSpPr>
              <p:spPr bwMode="auto">
                <a:xfrm>
                  <a:off x="5337142" y="3158640"/>
                  <a:ext cx="372886" cy="588354"/>
                </a:xfrm>
                <a:custGeom>
                  <a:avLst/>
                  <a:gdLst>
                    <a:gd name="T0" fmla="*/ 7 w 252"/>
                    <a:gd name="T1" fmla="*/ 22 h 401"/>
                    <a:gd name="T2" fmla="*/ 0 w 252"/>
                    <a:gd name="T3" fmla="*/ 269 h 401"/>
                    <a:gd name="T4" fmla="*/ 16 w 252"/>
                    <a:gd name="T5" fmla="*/ 388 h 401"/>
                    <a:gd name="T6" fmla="*/ 33 w 252"/>
                    <a:gd name="T7" fmla="*/ 393 h 401"/>
                    <a:gd name="T8" fmla="*/ 49 w 252"/>
                    <a:gd name="T9" fmla="*/ 384 h 401"/>
                    <a:gd name="T10" fmla="*/ 59 w 252"/>
                    <a:gd name="T11" fmla="*/ 393 h 401"/>
                    <a:gd name="T12" fmla="*/ 45 w 252"/>
                    <a:gd name="T13" fmla="*/ 401 h 401"/>
                    <a:gd name="T14" fmla="*/ 79 w 252"/>
                    <a:gd name="T15" fmla="*/ 392 h 401"/>
                    <a:gd name="T16" fmla="*/ 86 w 252"/>
                    <a:gd name="T17" fmla="*/ 381 h 401"/>
                    <a:gd name="T18" fmla="*/ 82 w 252"/>
                    <a:gd name="T19" fmla="*/ 374 h 401"/>
                    <a:gd name="T20" fmla="*/ 84 w 252"/>
                    <a:gd name="T21" fmla="*/ 364 h 401"/>
                    <a:gd name="T22" fmla="*/ 68 w 252"/>
                    <a:gd name="T23" fmla="*/ 349 h 401"/>
                    <a:gd name="T24" fmla="*/ 68 w 252"/>
                    <a:gd name="T25" fmla="*/ 336 h 401"/>
                    <a:gd name="T26" fmla="*/ 252 w 252"/>
                    <a:gd name="T27" fmla="*/ 320 h 401"/>
                    <a:gd name="T28" fmla="*/ 237 w 252"/>
                    <a:gd name="T29" fmla="*/ 257 h 401"/>
                    <a:gd name="T30" fmla="*/ 247 w 252"/>
                    <a:gd name="T31" fmla="*/ 219 h 401"/>
                    <a:gd name="T32" fmla="*/ 224 w 252"/>
                    <a:gd name="T33" fmla="*/ 169 h 401"/>
                    <a:gd name="T34" fmla="*/ 175 w 252"/>
                    <a:gd name="T35" fmla="*/ 0 h 401"/>
                    <a:gd name="T36" fmla="*/ 0 w 252"/>
                    <a:gd name="T37" fmla="*/ 15 h 401"/>
                    <a:gd name="T38" fmla="*/ 7 w 252"/>
                    <a:gd name="T39" fmla="*/ 22 h 401"/>
                    <a:gd name="T40" fmla="*/ 7 w 252"/>
                    <a:gd name="T41" fmla="*/ 22 h 4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2"/>
                    <a:gd name="T64" fmla="*/ 0 h 401"/>
                    <a:gd name="T65" fmla="*/ 252 w 252"/>
                    <a:gd name="T66" fmla="*/ 401 h 4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2" h="401">
                      <a:moveTo>
                        <a:pt x="7" y="22"/>
                      </a:moveTo>
                      <a:lnTo>
                        <a:pt x="0" y="269"/>
                      </a:lnTo>
                      <a:lnTo>
                        <a:pt x="16" y="388"/>
                      </a:lnTo>
                      <a:lnTo>
                        <a:pt x="33" y="393"/>
                      </a:lnTo>
                      <a:lnTo>
                        <a:pt x="49" y="384"/>
                      </a:lnTo>
                      <a:lnTo>
                        <a:pt x="59" y="393"/>
                      </a:lnTo>
                      <a:lnTo>
                        <a:pt x="45" y="401"/>
                      </a:lnTo>
                      <a:lnTo>
                        <a:pt x="79" y="392"/>
                      </a:lnTo>
                      <a:lnTo>
                        <a:pt x="86" y="381"/>
                      </a:lnTo>
                      <a:lnTo>
                        <a:pt x="82" y="374"/>
                      </a:lnTo>
                      <a:lnTo>
                        <a:pt x="84" y="364"/>
                      </a:lnTo>
                      <a:lnTo>
                        <a:pt x="68" y="349"/>
                      </a:lnTo>
                      <a:lnTo>
                        <a:pt x="68" y="336"/>
                      </a:lnTo>
                      <a:lnTo>
                        <a:pt x="252" y="320"/>
                      </a:lnTo>
                      <a:lnTo>
                        <a:pt x="237" y="257"/>
                      </a:lnTo>
                      <a:lnTo>
                        <a:pt x="247" y="219"/>
                      </a:lnTo>
                      <a:lnTo>
                        <a:pt x="224" y="169"/>
                      </a:lnTo>
                      <a:lnTo>
                        <a:pt x="175" y="0"/>
                      </a:lnTo>
                      <a:lnTo>
                        <a:pt x="0" y="15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5" name="Freeform 234"/>
                <p:cNvSpPr>
                  <a:spLocks/>
                </p:cNvSpPr>
                <p:nvPr/>
              </p:nvSpPr>
              <p:spPr bwMode="auto">
                <a:xfrm>
                  <a:off x="5596090" y="3129295"/>
                  <a:ext cx="528257" cy="535536"/>
                </a:xfrm>
                <a:custGeom>
                  <a:avLst/>
                  <a:gdLst>
                    <a:gd name="T0" fmla="*/ 49 w 357"/>
                    <a:gd name="T1" fmla="*/ 189 h 365"/>
                    <a:gd name="T2" fmla="*/ 72 w 357"/>
                    <a:gd name="T3" fmla="*/ 239 h 365"/>
                    <a:gd name="T4" fmla="*/ 62 w 357"/>
                    <a:gd name="T5" fmla="*/ 277 h 365"/>
                    <a:gd name="T6" fmla="*/ 77 w 357"/>
                    <a:gd name="T7" fmla="*/ 340 h 365"/>
                    <a:gd name="T8" fmla="*/ 91 w 357"/>
                    <a:gd name="T9" fmla="*/ 361 h 365"/>
                    <a:gd name="T10" fmla="*/ 282 w 357"/>
                    <a:gd name="T11" fmla="*/ 350 h 365"/>
                    <a:gd name="T12" fmla="*/ 284 w 357"/>
                    <a:gd name="T13" fmla="*/ 363 h 365"/>
                    <a:gd name="T14" fmla="*/ 295 w 357"/>
                    <a:gd name="T15" fmla="*/ 365 h 365"/>
                    <a:gd name="T16" fmla="*/ 291 w 357"/>
                    <a:gd name="T17" fmla="*/ 334 h 365"/>
                    <a:gd name="T18" fmla="*/ 299 w 357"/>
                    <a:gd name="T19" fmla="*/ 326 h 365"/>
                    <a:gd name="T20" fmla="*/ 327 w 357"/>
                    <a:gd name="T21" fmla="*/ 332 h 365"/>
                    <a:gd name="T22" fmla="*/ 331 w 357"/>
                    <a:gd name="T23" fmla="*/ 310 h 365"/>
                    <a:gd name="T24" fmla="*/ 328 w 357"/>
                    <a:gd name="T25" fmla="*/ 281 h 365"/>
                    <a:gd name="T26" fmla="*/ 339 w 357"/>
                    <a:gd name="T27" fmla="*/ 273 h 365"/>
                    <a:gd name="T28" fmla="*/ 357 w 357"/>
                    <a:gd name="T29" fmla="*/ 218 h 365"/>
                    <a:gd name="T30" fmla="*/ 345 w 357"/>
                    <a:gd name="T31" fmla="*/ 215 h 365"/>
                    <a:gd name="T32" fmla="*/ 299 w 357"/>
                    <a:gd name="T33" fmla="*/ 144 h 365"/>
                    <a:gd name="T34" fmla="*/ 199 w 357"/>
                    <a:gd name="T35" fmla="*/ 54 h 365"/>
                    <a:gd name="T36" fmla="*/ 155 w 357"/>
                    <a:gd name="T37" fmla="*/ 26 h 365"/>
                    <a:gd name="T38" fmla="*/ 170 w 357"/>
                    <a:gd name="T39" fmla="*/ 0 h 365"/>
                    <a:gd name="T40" fmla="*/ 88 w 357"/>
                    <a:gd name="T41" fmla="*/ 10 h 365"/>
                    <a:gd name="T42" fmla="*/ 0 w 357"/>
                    <a:gd name="T43" fmla="*/ 20 h 365"/>
                    <a:gd name="T44" fmla="*/ 49 w 357"/>
                    <a:gd name="T45" fmla="*/ 189 h 365"/>
                    <a:gd name="T46" fmla="*/ 49 w 357"/>
                    <a:gd name="T47" fmla="*/ 189 h 3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7"/>
                    <a:gd name="T73" fmla="*/ 0 h 365"/>
                    <a:gd name="T74" fmla="*/ 357 w 357"/>
                    <a:gd name="T75" fmla="*/ 365 h 3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7" h="365">
                      <a:moveTo>
                        <a:pt x="49" y="189"/>
                      </a:moveTo>
                      <a:lnTo>
                        <a:pt x="72" y="239"/>
                      </a:lnTo>
                      <a:lnTo>
                        <a:pt x="62" y="277"/>
                      </a:lnTo>
                      <a:lnTo>
                        <a:pt x="77" y="340"/>
                      </a:lnTo>
                      <a:lnTo>
                        <a:pt x="91" y="361"/>
                      </a:lnTo>
                      <a:lnTo>
                        <a:pt x="282" y="350"/>
                      </a:lnTo>
                      <a:lnTo>
                        <a:pt x="284" y="363"/>
                      </a:lnTo>
                      <a:lnTo>
                        <a:pt x="295" y="365"/>
                      </a:lnTo>
                      <a:lnTo>
                        <a:pt x="291" y="334"/>
                      </a:lnTo>
                      <a:lnTo>
                        <a:pt x="299" y="326"/>
                      </a:lnTo>
                      <a:lnTo>
                        <a:pt x="327" y="332"/>
                      </a:lnTo>
                      <a:lnTo>
                        <a:pt x="331" y="310"/>
                      </a:lnTo>
                      <a:lnTo>
                        <a:pt x="328" y="281"/>
                      </a:lnTo>
                      <a:lnTo>
                        <a:pt x="339" y="273"/>
                      </a:lnTo>
                      <a:lnTo>
                        <a:pt x="357" y="218"/>
                      </a:lnTo>
                      <a:lnTo>
                        <a:pt x="345" y="215"/>
                      </a:lnTo>
                      <a:lnTo>
                        <a:pt x="299" y="144"/>
                      </a:lnTo>
                      <a:lnTo>
                        <a:pt x="199" y="54"/>
                      </a:lnTo>
                      <a:lnTo>
                        <a:pt x="155" y="26"/>
                      </a:lnTo>
                      <a:lnTo>
                        <a:pt x="170" y="0"/>
                      </a:lnTo>
                      <a:lnTo>
                        <a:pt x="88" y="10"/>
                      </a:lnTo>
                      <a:lnTo>
                        <a:pt x="0" y="20"/>
                      </a:lnTo>
                      <a:lnTo>
                        <a:pt x="49" y="18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6" name="Freeform 235"/>
                <p:cNvSpPr>
                  <a:spLocks/>
                </p:cNvSpPr>
                <p:nvPr/>
              </p:nvSpPr>
              <p:spPr bwMode="auto">
                <a:xfrm>
                  <a:off x="5437760" y="3607610"/>
                  <a:ext cx="889304" cy="651446"/>
                </a:xfrm>
                <a:custGeom>
                  <a:avLst/>
                  <a:gdLst>
                    <a:gd name="T0" fmla="*/ 0 w 601"/>
                    <a:gd name="T1" fmla="*/ 43 h 444"/>
                    <a:gd name="T2" fmla="*/ 16 w 601"/>
                    <a:gd name="T3" fmla="*/ 58 h 444"/>
                    <a:gd name="T4" fmla="*/ 14 w 601"/>
                    <a:gd name="T5" fmla="*/ 68 h 444"/>
                    <a:gd name="T6" fmla="*/ 18 w 601"/>
                    <a:gd name="T7" fmla="*/ 75 h 444"/>
                    <a:gd name="T8" fmla="*/ 11 w 601"/>
                    <a:gd name="T9" fmla="*/ 86 h 444"/>
                    <a:gd name="T10" fmla="*/ 82 w 601"/>
                    <a:gd name="T11" fmla="*/ 61 h 444"/>
                    <a:gd name="T12" fmla="*/ 172 w 601"/>
                    <a:gd name="T13" fmla="*/ 118 h 444"/>
                    <a:gd name="T14" fmla="*/ 246 w 601"/>
                    <a:gd name="T15" fmla="*/ 79 h 444"/>
                    <a:gd name="T16" fmla="*/ 288 w 601"/>
                    <a:gd name="T17" fmla="*/ 88 h 444"/>
                    <a:gd name="T18" fmla="*/ 342 w 601"/>
                    <a:gd name="T19" fmla="*/ 141 h 444"/>
                    <a:gd name="T20" fmla="*/ 362 w 601"/>
                    <a:gd name="T21" fmla="*/ 141 h 444"/>
                    <a:gd name="T22" fmla="*/ 379 w 601"/>
                    <a:gd name="T23" fmla="*/ 178 h 444"/>
                    <a:gd name="T24" fmla="*/ 375 w 601"/>
                    <a:gd name="T25" fmla="*/ 248 h 444"/>
                    <a:gd name="T26" fmla="*/ 387 w 601"/>
                    <a:gd name="T27" fmla="*/ 256 h 444"/>
                    <a:gd name="T28" fmla="*/ 390 w 601"/>
                    <a:gd name="T29" fmla="*/ 244 h 444"/>
                    <a:gd name="T30" fmla="*/ 407 w 601"/>
                    <a:gd name="T31" fmla="*/ 244 h 444"/>
                    <a:gd name="T32" fmla="*/ 390 w 601"/>
                    <a:gd name="T33" fmla="*/ 277 h 444"/>
                    <a:gd name="T34" fmla="*/ 436 w 601"/>
                    <a:gd name="T35" fmla="*/ 323 h 444"/>
                    <a:gd name="T36" fmla="*/ 443 w 601"/>
                    <a:gd name="T37" fmla="*/ 311 h 444"/>
                    <a:gd name="T38" fmla="*/ 446 w 601"/>
                    <a:gd name="T39" fmla="*/ 343 h 444"/>
                    <a:gd name="T40" fmla="*/ 461 w 601"/>
                    <a:gd name="T41" fmla="*/ 350 h 444"/>
                    <a:gd name="T42" fmla="*/ 477 w 601"/>
                    <a:gd name="T43" fmla="*/ 389 h 444"/>
                    <a:gd name="T44" fmla="*/ 494 w 601"/>
                    <a:gd name="T45" fmla="*/ 389 h 444"/>
                    <a:gd name="T46" fmla="*/ 528 w 601"/>
                    <a:gd name="T47" fmla="*/ 426 h 444"/>
                    <a:gd name="T48" fmla="*/ 548 w 601"/>
                    <a:gd name="T49" fmla="*/ 428 h 444"/>
                    <a:gd name="T50" fmla="*/ 548 w 601"/>
                    <a:gd name="T51" fmla="*/ 434 h 444"/>
                    <a:gd name="T52" fmla="*/ 534 w 601"/>
                    <a:gd name="T53" fmla="*/ 444 h 444"/>
                    <a:gd name="T54" fmla="*/ 565 w 601"/>
                    <a:gd name="T55" fmla="*/ 440 h 444"/>
                    <a:gd name="T56" fmla="*/ 585 w 601"/>
                    <a:gd name="T57" fmla="*/ 432 h 444"/>
                    <a:gd name="T58" fmla="*/ 595 w 601"/>
                    <a:gd name="T59" fmla="*/ 380 h 444"/>
                    <a:gd name="T60" fmla="*/ 601 w 601"/>
                    <a:gd name="T61" fmla="*/ 382 h 444"/>
                    <a:gd name="T62" fmla="*/ 596 w 601"/>
                    <a:gd name="T63" fmla="*/ 311 h 444"/>
                    <a:gd name="T64" fmla="*/ 588 w 601"/>
                    <a:gd name="T65" fmla="*/ 290 h 444"/>
                    <a:gd name="T66" fmla="*/ 524 w 601"/>
                    <a:gd name="T67" fmla="*/ 186 h 444"/>
                    <a:gd name="T68" fmla="*/ 473 w 601"/>
                    <a:gd name="T69" fmla="*/ 88 h 444"/>
                    <a:gd name="T70" fmla="*/ 442 w 601"/>
                    <a:gd name="T71" fmla="*/ 7 h 444"/>
                    <a:gd name="T72" fmla="*/ 434 w 601"/>
                    <a:gd name="T73" fmla="*/ 6 h 444"/>
                    <a:gd name="T74" fmla="*/ 406 w 601"/>
                    <a:gd name="T75" fmla="*/ 0 h 444"/>
                    <a:gd name="T76" fmla="*/ 398 w 601"/>
                    <a:gd name="T77" fmla="*/ 8 h 444"/>
                    <a:gd name="T78" fmla="*/ 402 w 601"/>
                    <a:gd name="T79" fmla="*/ 39 h 444"/>
                    <a:gd name="T80" fmla="*/ 391 w 601"/>
                    <a:gd name="T81" fmla="*/ 37 h 444"/>
                    <a:gd name="T82" fmla="*/ 389 w 601"/>
                    <a:gd name="T83" fmla="*/ 24 h 444"/>
                    <a:gd name="T84" fmla="*/ 198 w 601"/>
                    <a:gd name="T85" fmla="*/ 35 h 444"/>
                    <a:gd name="T86" fmla="*/ 184 w 601"/>
                    <a:gd name="T87" fmla="*/ 14 h 444"/>
                    <a:gd name="T88" fmla="*/ 0 w 601"/>
                    <a:gd name="T89" fmla="*/ 30 h 444"/>
                    <a:gd name="T90" fmla="*/ 0 w 601"/>
                    <a:gd name="T91" fmla="*/ 43 h 444"/>
                    <a:gd name="T92" fmla="*/ 0 w 601"/>
                    <a:gd name="T93" fmla="*/ 43 h 4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1"/>
                    <a:gd name="T142" fmla="*/ 0 h 444"/>
                    <a:gd name="T143" fmla="*/ 601 w 601"/>
                    <a:gd name="T144" fmla="*/ 444 h 4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1" h="444">
                      <a:moveTo>
                        <a:pt x="0" y="43"/>
                      </a:moveTo>
                      <a:lnTo>
                        <a:pt x="16" y="58"/>
                      </a:lnTo>
                      <a:lnTo>
                        <a:pt x="14" y="68"/>
                      </a:lnTo>
                      <a:lnTo>
                        <a:pt x="18" y="75"/>
                      </a:lnTo>
                      <a:lnTo>
                        <a:pt x="11" y="86"/>
                      </a:lnTo>
                      <a:lnTo>
                        <a:pt x="82" y="61"/>
                      </a:lnTo>
                      <a:lnTo>
                        <a:pt x="172" y="118"/>
                      </a:lnTo>
                      <a:lnTo>
                        <a:pt x="246" y="79"/>
                      </a:lnTo>
                      <a:lnTo>
                        <a:pt x="288" y="88"/>
                      </a:lnTo>
                      <a:lnTo>
                        <a:pt x="342" y="141"/>
                      </a:lnTo>
                      <a:lnTo>
                        <a:pt x="362" y="141"/>
                      </a:lnTo>
                      <a:lnTo>
                        <a:pt x="379" y="178"/>
                      </a:lnTo>
                      <a:lnTo>
                        <a:pt x="375" y="248"/>
                      </a:lnTo>
                      <a:lnTo>
                        <a:pt x="387" y="256"/>
                      </a:lnTo>
                      <a:lnTo>
                        <a:pt x="390" y="244"/>
                      </a:lnTo>
                      <a:lnTo>
                        <a:pt x="407" y="244"/>
                      </a:lnTo>
                      <a:lnTo>
                        <a:pt x="390" y="277"/>
                      </a:lnTo>
                      <a:lnTo>
                        <a:pt x="436" y="323"/>
                      </a:lnTo>
                      <a:lnTo>
                        <a:pt x="443" y="311"/>
                      </a:lnTo>
                      <a:lnTo>
                        <a:pt x="446" y="343"/>
                      </a:lnTo>
                      <a:lnTo>
                        <a:pt x="461" y="350"/>
                      </a:lnTo>
                      <a:lnTo>
                        <a:pt x="477" y="389"/>
                      </a:lnTo>
                      <a:lnTo>
                        <a:pt x="494" y="389"/>
                      </a:lnTo>
                      <a:lnTo>
                        <a:pt x="528" y="426"/>
                      </a:lnTo>
                      <a:lnTo>
                        <a:pt x="548" y="428"/>
                      </a:lnTo>
                      <a:lnTo>
                        <a:pt x="548" y="434"/>
                      </a:lnTo>
                      <a:lnTo>
                        <a:pt x="534" y="444"/>
                      </a:lnTo>
                      <a:lnTo>
                        <a:pt x="565" y="440"/>
                      </a:lnTo>
                      <a:lnTo>
                        <a:pt x="585" y="432"/>
                      </a:lnTo>
                      <a:lnTo>
                        <a:pt x="595" y="380"/>
                      </a:lnTo>
                      <a:lnTo>
                        <a:pt x="601" y="382"/>
                      </a:lnTo>
                      <a:lnTo>
                        <a:pt x="596" y="311"/>
                      </a:lnTo>
                      <a:lnTo>
                        <a:pt x="588" y="290"/>
                      </a:lnTo>
                      <a:lnTo>
                        <a:pt x="524" y="186"/>
                      </a:lnTo>
                      <a:lnTo>
                        <a:pt x="473" y="88"/>
                      </a:lnTo>
                      <a:lnTo>
                        <a:pt x="442" y="7"/>
                      </a:lnTo>
                      <a:lnTo>
                        <a:pt x="434" y="6"/>
                      </a:lnTo>
                      <a:lnTo>
                        <a:pt x="406" y="0"/>
                      </a:lnTo>
                      <a:lnTo>
                        <a:pt x="398" y="8"/>
                      </a:lnTo>
                      <a:lnTo>
                        <a:pt x="402" y="39"/>
                      </a:lnTo>
                      <a:lnTo>
                        <a:pt x="391" y="37"/>
                      </a:lnTo>
                      <a:lnTo>
                        <a:pt x="389" y="24"/>
                      </a:lnTo>
                      <a:lnTo>
                        <a:pt x="198" y="35"/>
                      </a:lnTo>
                      <a:lnTo>
                        <a:pt x="184" y="14"/>
                      </a:lnTo>
                      <a:lnTo>
                        <a:pt x="0" y="3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7" name="Freeform 236"/>
                <p:cNvSpPr>
                  <a:spLocks/>
                </p:cNvSpPr>
                <p:nvPr/>
              </p:nvSpPr>
              <p:spPr bwMode="auto">
                <a:xfrm>
                  <a:off x="6170218" y="4311876"/>
                  <a:ext cx="47351" cy="27877"/>
                </a:xfrm>
                <a:custGeom>
                  <a:avLst/>
                  <a:gdLst>
                    <a:gd name="T0" fmla="*/ 0 w 32"/>
                    <a:gd name="T1" fmla="*/ 17 h 19"/>
                    <a:gd name="T2" fmla="*/ 2 w 32"/>
                    <a:gd name="T3" fmla="*/ 9 h 19"/>
                    <a:gd name="T4" fmla="*/ 12 w 32"/>
                    <a:gd name="T5" fmla="*/ 7 h 19"/>
                    <a:gd name="T6" fmla="*/ 27 w 32"/>
                    <a:gd name="T7" fmla="*/ 0 h 19"/>
                    <a:gd name="T8" fmla="*/ 32 w 32"/>
                    <a:gd name="T9" fmla="*/ 6 h 19"/>
                    <a:gd name="T10" fmla="*/ 15 w 32"/>
                    <a:gd name="T11" fmla="*/ 11 h 19"/>
                    <a:gd name="T12" fmla="*/ 10 w 32"/>
                    <a:gd name="T13" fmla="*/ 11 h 19"/>
                    <a:gd name="T14" fmla="*/ 10 w 32"/>
                    <a:gd name="T15" fmla="*/ 19 h 19"/>
                    <a:gd name="T16" fmla="*/ 0 w 32"/>
                    <a:gd name="T17" fmla="*/ 17 h 19"/>
                    <a:gd name="T18" fmla="*/ 0 w 32"/>
                    <a:gd name="T19" fmla="*/ 1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19"/>
                    <a:gd name="T32" fmla="*/ 32 w 32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19">
                      <a:moveTo>
                        <a:pt x="0" y="17"/>
                      </a:moveTo>
                      <a:lnTo>
                        <a:pt x="2" y="9"/>
                      </a:lnTo>
                      <a:lnTo>
                        <a:pt x="12" y="7"/>
                      </a:lnTo>
                      <a:lnTo>
                        <a:pt x="27" y="0"/>
                      </a:lnTo>
                      <a:lnTo>
                        <a:pt x="32" y="6"/>
                      </a:lnTo>
                      <a:lnTo>
                        <a:pt x="15" y="11"/>
                      </a:lnTo>
                      <a:lnTo>
                        <a:pt x="10" y="11"/>
                      </a:lnTo>
                      <a:lnTo>
                        <a:pt x="10" y="1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8" name="Freeform 237"/>
                <p:cNvSpPr>
                  <a:spLocks/>
                </p:cNvSpPr>
                <p:nvPr/>
              </p:nvSpPr>
              <p:spPr bwMode="auto">
                <a:xfrm>
                  <a:off x="6227926" y="4276662"/>
                  <a:ext cx="60669" cy="41082"/>
                </a:xfrm>
                <a:custGeom>
                  <a:avLst/>
                  <a:gdLst>
                    <a:gd name="T0" fmla="*/ 3 w 41"/>
                    <a:gd name="T1" fmla="*/ 28 h 28"/>
                    <a:gd name="T2" fmla="*/ 41 w 41"/>
                    <a:gd name="T3" fmla="*/ 0 h 28"/>
                    <a:gd name="T4" fmla="*/ 0 w 41"/>
                    <a:gd name="T5" fmla="*/ 24 h 28"/>
                    <a:gd name="T6" fmla="*/ 3 w 41"/>
                    <a:gd name="T7" fmla="*/ 28 h 28"/>
                    <a:gd name="T8" fmla="*/ 3 w 41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28"/>
                    <a:gd name="T17" fmla="*/ 41 w 41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28">
                      <a:moveTo>
                        <a:pt x="3" y="28"/>
                      </a:moveTo>
                      <a:lnTo>
                        <a:pt x="41" y="0"/>
                      </a:lnTo>
                      <a:lnTo>
                        <a:pt x="0" y="24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39" name="Freeform 238"/>
                <p:cNvSpPr>
                  <a:spLocks/>
                </p:cNvSpPr>
                <p:nvPr/>
              </p:nvSpPr>
              <p:spPr bwMode="auto">
                <a:xfrm>
                  <a:off x="5582773" y="2265104"/>
                  <a:ext cx="411359" cy="448969"/>
                </a:xfrm>
                <a:custGeom>
                  <a:avLst/>
                  <a:gdLst>
                    <a:gd name="T0" fmla="*/ 0 w 278"/>
                    <a:gd name="T1" fmla="*/ 56 h 306"/>
                    <a:gd name="T2" fmla="*/ 23 w 278"/>
                    <a:gd name="T3" fmla="*/ 268 h 306"/>
                    <a:gd name="T4" fmla="*/ 58 w 278"/>
                    <a:gd name="T5" fmla="*/ 271 h 306"/>
                    <a:gd name="T6" fmla="*/ 99 w 278"/>
                    <a:gd name="T7" fmla="*/ 296 h 306"/>
                    <a:gd name="T8" fmla="*/ 129 w 278"/>
                    <a:gd name="T9" fmla="*/ 295 h 306"/>
                    <a:gd name="T10" fmla="*/ 143 w 278"/>
                    <a:gd name="T11" fmla="*/ 285 h 306"/>
                    <a:gd name="T12" fmla="*/ 176 w 278"/>
                    <a:gd name="T13" fmla="*/ 306 h 306"/>
                    <a:gd name="T14" fmla="*/ 196 w 278"/>
                    <a:gd name="T15" fmla="*/ 289 h 306"/>
                    <a:gd name="T16" fmla="*/ 201 w 278"/>
                    <a:gd name="T17" fmla="*/ 255 h 306"/>
                    <a:gd name="T18" fmla="*/ 213 w 278"/>
                    <a:gd name="T19" fmla="*/ 262 h 306"/>
                    <a:gd name="T20" fmla="*/ 220 w 278"/>
                    <a:gd name="T21" fmla="*/ 235 h 306"/>
                    <a:gd name="T22" fmla="*/ 266 w 278"/>
                    <a:gd name="T23" fmla="*/ 194 h 306"/>
                    <a:gd name="T24" fmla="*/ 274 w 278"/>
                    <a:gd name="T25" fmla="*/ 128 h 306"/>
                    <a:gd name="T26" fmla="*/ 269 w 278"/>
                    <a:gd name="T27" fmla="*/ 115 h 306"/>
                    <a:gd name="T28" fmla="*/ 278 w 278"/>
                    <a:gd name="T29" fmla="*/ 108 h 306"/>
                    <a:gd name="T30" fmla="*/ 261 w 278"/>
                    <a:gd name="T31" fmla="*/ 0 h 306"/>
                    <a:gd name="T32" fmla="*/ 213 w 278"/>
                    <a:gd name="T33" fmla="*/ 25 h 306"/>
                    <a:gd name="T34" fmla="*/ 189 w 278"/>
                    <a:gd name="T35" fmla="*/ 50 h 306"/>
                    <a:gd name="T36" fmla="*/ 172 w 278"/>
                    <a:gd name="T37" fmla="*/ 51 h 306"/>
                    <a:gd name="T38" fmla="*/ 145 w 278"/>
                    <a:gd name="T39" fmla="*/ 65 h 306"/>
                    <a:gd name="T40" fmla="*/ 84 w 278"/>
                    <a:gd name="T41" fmla="*/ 44 h 306"/>
                    <a:gd name="T42" fmla="*/ 0 w 278"/>
                    <a:gd name="T43" fmla="*/ 56 h 306"/>
                    <a:gd name="T44" fmla="*/ 0 w 278"/>
                    <a:gd name="T45" fmla="*/ 56 h 30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8"/>
                    <a:gd name="T70" fmla="*/ 0 h 306"/>
                    <a:gd name="T71" fmla="*/ 278 w 278"/>
                    <a:gd name="T72" fmla="*/ 306 h 30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8" h="306">
                      <a:moveTo>
                        <a:pt x="0" y="56"/>
                      </a:moveTo>
                      <a:lnTo>
                        <a:pt x="23" y="268"/>
                      </a:lnTo>
                      <a:lnTo>
                        <a:pt x="58" y="271"/>
                      </a:lnTo>
                      <a:lnTo>
                        <a:pt x="99" y="296"/>
                      </a:lnTo>
                      <a:lnTo>
                        <a:pt x="129" y="295"/>
                      </a:lnTo>
                      <a:lnTo>
                        <a:pt x="143" y="285"/>
                      </a:lnTo>
                      <a:lnTo>
                        <a:pt x="176" y="306"/>
                      </a:lnTo>
                      <a:lnTo>
                        <a:pt x="196" y="289"/>
                      </a:lnTo>
                      <a:lnTo>
                        <a:pt x="201" y="255"/>
                      </a:lnTo>
                      <a:lnTo>
                        <a:pt x="213" y="262"/>
                      </a:lnTo>
                      <a:lnTo>
                        <a:pt x="220" y="235"/>
                      </a:lnTo>
                      <a:lnTo>
                        <a:pt x="266" y="194"/>
                      </a:lnTo>
                      <a:lnTo>
                        <a:pt x="274" y="128"/>
                      </a:lnTo>
                      <a:lnTo>
                        <a:pt x="269" y="115"/>
                      </a:lnTo>
                      <a:lnTo>
                        <a:pt x="278" y="108"/>
                      </a:lnTo>
                      <a:lnTo>
                        <a:pt x="261" y="0"/>
                      </a:lnTo>
                      <a:lnTo>
                        <a:pt x="213" y="25"/>
                      </a:lnTo>
                      <a:lnTo>
                        <a:pt x="189" y="50"/>
                      </a:lnTo>
                      <a:lnTo>
                        <a:pt x="172" y="51"/>
                      </a:lnTo>
                      <a:lnTo>
                        <a:pt x="145" y="65"/>
                      </a:lnTo>
                      <a:lnTo>
                        <a:pt x="84" y="44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0" name="Freeform 239"/>
                <p:cNvSpPr>
                  <a:spLocks/>
                </p:cNvSpPr>
                <p:nvPr/>
              </p:nvSpPr>
              <p:spPr bwMode="auto">
                <a:xfrm>
                  <a:off x="5843201" y="2423563"/>
                  <a:ext cx="439473" cy="421091"/>
                </a:xfrm>
                <a:custGeom>
                  <a:avLst/>
                  <a:gdLst>
                    <a:gd name="T0" fmla="*/ 0 w 297"/>
                    <a:gd name="T1" fmla="*/ 198 h 287"/>
                    <a:gd name="T2" fmla="*/ 11 w 297"/>
                    <a:gd name="T3" fmla="*/ 237 h 287"/>
                    <a:gd name="T4" fmla="*/ 49 w 297"/>
                    <a:gd name="T5" fmla="*/ 265 h 287"/>
                    <a:gd name="T6" fmla="*/ 67 w 297"/>
                    <a:gd name="T7" fmla="*/ 287 h 287"/>
                    <a:gd name="T8" fmla="*/ 124 w 297"/>
                    <a:gd name="T9" fmla="*/ 264 h 287"/>
                    <a:gd name="T10" fmla="*/ 149 w 297"/>
                    <a:gd name="T11" fmla="*/ 260 h 287"/>
                    <a:gd name="T12" fmla="*/ 163 w 297"/>
                    <a:gd name="T13" fmla="*/ 243 h 287"/>
                    <a:gd name="T14" fmla="*/ 185 w 297"/>
                    <a:gd name="T15" fmla="*/ 157 h 287"/>
                    <a:gd name="T16" fmla="*/ 209 w 297"/>
                    <a:gd name="T17" fmla="*/ 167 h 287"/>
                    <a:gd name="T18" fmla="*/ 255 w 297"/>
                    <a:gd name="T19" fmla="*/ 73 h 287"/>
                    <a:gd name="T20" fmla="*/ 291 w 297"/>
                    <a:gd name="T21" fmla="*/ 93 h 287"/>
                    <a:gd name="T22" fmla="*/ 297 w 297"/>
                    <a:gd name="T23" fmla="*/ 77 h 287"/>
                    <a:gd name="T24" fmla="*/ 272 w 297"/>
                    <a:gd name="T25" fmla="*/ 56 h 287"/>
                    <a:gd name="T26" fmla="*/ 252 w 297"/>
                    <a:gd name="T27" fmla="*/ 58 h 287"/>
                    <a:gd name="T28" fmla="*/ 245 w 297"/>
                    <a:gd name="T29" fmla="*/ 69 h 287"/>
                    <a:gd name="T30" fmla="*/ 209 w 297"/>
                    <a:gd name="T31" fmla="*/ 79 h 287"/>
                    <a:gd name="T32" fmla="*/ 186 w 297"/>
                    <a:gd name="T33" fmla="*/ 105 h 287"/>
                    <a:gd name="T34" fmla="*/ 179 w 297"/>
                    <a:gd name="T35" fmla="*/ 64 h 287"/>
                    <a:gd name="T36" fmla="*/ 115 w 297"/>
                    <a:gd name="T37" fmla="*/ 75 h 287"/>
                    <a:gd name="T38" fmla="*/ 102 w 297"/>
                    <a:gd name="T39" fmla="*/ 0 h 287"/>
                    <a:gd name="T40" fmla="*/ 93 w 297"/>
                    <a:gd name="T41" fmla="*/ 7 h 287"/>
                    <a:gd name="T42" fmla="*/ 98 w 297"/>
                    <a:gd name="T43" fmla="*/ 20 h 287"/>
                    <a:gd name="T44" fmla="*/ 90 w 297"/>
                    <a:gd name="T45" fmla="*/ 86 h 287"/>
                    <a:gd name="T46" fmla="*/ 44 w 297"/>
                    <a:gd name="T47" fmla="*/ 127 h 287"/>
                    <a:gd name="T48" fmla="*/ 37 w 297"/>
                    <a:gd name="T49" fmla="*/ 154 h 287"/>
                    <a:gd name="T50" fmla="*/ 25 w 297"/>
                    <a:gd name="T51" fmla="*/ 147 h 287"/>
                    <a:gd name="T52" fmla="*/ 20 w 297"/>
                    <a:gd name="T53" fmla="*/ 181 h 287"/>
                    <a:gd name="T54" fmla="*/ 0 w 297"/>
                    <a:gd name="T55" fmla="*/ 198 h 287"/>
                    <a:gd name="T56" fmla="*/ 0 w 297"/>
                    <a:gd name="T57" fmla="*/ 198 h 287"/>
                    <a:gd name="T58" fmla="*/ 0 w 297"/>
                    <a:gd name="T59" fmla="*/ 198 h 28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7"/>
                    <a:gd name="T91" fmla="*/ 0 h 287"/>
                    <a:gd name="T92" fmla="*/ 297 w 297"/>
                    <a:gd name="T93" fmla="*/ 287 h 28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7" h="287">
                      <a:moveTo>
                        <a:pt x="0" y="198"/>
                      </a:moveTo>
                      <a:lnTo>
                        <a:pt x="11" y="237"/>
                      </a:lnTo>
                      <a:lnTo>
                        <a:pt x="49" y="265"/>
                      </a:lnTo>
                      <a:lnTo>
                        <a:pt x="67" y="287"/>
                      </a:lnTo>
                      <a:lnTo>
                        <a:pt x="124" y="264"/>
                      </a:lnTo>
                      <a:lnTo>
                        <a:pt x="149" y="260"/>
                      </a:lnTo>
                      <a:lnTo>
                        <a:pt x="163" y="243"/>
                      </a:lnTo>
                      <a:lnTo>
                        <a:pt x="185" y="157"/>
                      </a:lnTo>
                      <a:lnTo>
                        <a:pt x="209" y="167"/>
                      </a:lnTo>
                      <a:lnTo>
                        <a:pt x="255" y="73"/>
                      </a:lnTo>
                      <a:lnTo>
                        <a:pt x="291" y="93"/>
                      </a:lnTo>
                      <a:lnTo>
                        <a:pt x="297" y="77"/>
                      </a:lnTo>
                      <a:lnTo>
                        <a:pt x="272" y="56"/>
                      </a:lnTo>
                      <a:lnTo>
                        <a:pt x="252" y="58"/>
                      </a:lnTo>
                      <a:lnTo>
                        <a:pt x="245" y="69"/>
                      </a:lnTo>
                      <a:lnTo>
                        <a:pt x="209" y="79"/>
                      </a:lnTo>
                      <a:lnTo>
                        <a:pt x="186" y="105"/>
                      </a:lnTo>
                      <a:lnTo>
                        <a:pt x="179" y="64"/>
                      </a:lnTo>
                      <a:lnTo>
                        <a:pt x="115" y="75"/>
                      </a:lnTo>
                      <a:lnTo>
                        <a:pt x="102" y="0"/>
                      </a:lnTo>
                      <a:lnTo>
                        <a:pt x="93" y="7"/>
                      </a:lnTo>
                      <a:lnTo>
                        <a:pt x="98" y="20"/>
                      </a:lnTo>
                      <a:lnTo>
                        <a:pt x="90" y="86"/>
                      </a:lnTo>
                      <a:lnTo>
                        <a:pt x="44" y="127"/>
                      </a:lnTo>
                      <a:lnTo>
                        <a:pt x="37" y="154"/>
                      </a:lnTo>
                      <a:lnTo>
                        <a:pt x="25" y="147"/>
                      </a:lnTo>
                      <a:lnTo>
                        <a:pt x="20" y="181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6108069" y="2451441"/>
                  <a:ext cx="445393" cy="214215"/>
                </a:xfrm>
                <a:custGeom>
                  <a:avLst/>
                  <a:gdLst>
                    <a:gd name="T0" fmla="*/ 0 w 301"/>
                    <a:gd name="T1" fmla="*/ 44 h 146"/>
                    <a:gd name="T2" fmla="*/ 7 w 301"/>
                    <a:gd name="T3" fmla="*/ 85 h 146"/>
                    <a:gd name="T4" fmla="*/ 30 w 301"/>
                    <a:gd name="T5" fmla="*/ 59 h 146"/>
                    <a:gd name="T6" fmla="*/ 66 w 301"/>
                    <a:gd name="T7" fmla="*/ 49 h 146"/>
                    <a:gd name="T8" fmla="*/ 73 w 301"/>
                    <a:gd name="T9" fmla="*/ 38 h 146"/>
                    <a:gd name="T10" fmla="*/ 93 w 301"/>
                    <a:gd name="T11" fmla="*/ 36 h 146"/>
                    <a:gd name="T12" fmla="*/ 118 w 301"/>
                    <a:gd name="T13" fmla="*/ 57 h 146"/>
                    <a:gd name="T14" fmla="*/ 135 w 301"/>
                    <a:gd name="T15" fmla="*/ 62 h 146"/>
                    <a:gd name="T16" fmla="*/ 167 w 301"/>
                    <a:gd name="T17" fmla="*/ 90 h 146"/>
                    <a:gd name="T18" fmla="*/ 156 w 301"/>
                    <a:gd name="T19" fmla="*/ 118 h 146"/>
                    <a:gd name="T20" fmla="*/ 161 w 301"/>
                    <a:gd name="T21" fmla="*/ 131 h 146"/>
                    <a:gd name="T22" fmla="*/ 174 w 301"/>
                    <a:gd name="T23" fmla="*/ 125 h 146"/>
                    <a:gd name="T24" fmla="*/ 187 w 301"/>
                    <a:gd name="T25" fmla="*/ 125 h 146"/>
                    <a:gd name="T26" fmla="*/ 194 w 301"/>
                    <a:gd name="T27" fmla="*/ 134 h 146"/>
                    <a:gd name="T28" fmla="*/ 209 w 301"/>
                    <a:gd name="T29" fmla="*/ 134 h 146"/>
                    <a:gd name="T30" fmla="*/ 215 w 301"/>
                    <a:gd name="T31" fmla="*/ 131 h 146"/>
                    <a:gd name="T32" fmla="*/ 206 w 301"/>
                    <a:gd name="T33" fmla="*/ 105 h 146"/>
                    <a:gd name="T34" fmla="*/ 203 w 301"/>
                    <a:gd name="T35" fmla="*/ 59 h 146"/>
                    <a:gd name="T36" fmla="*/ 192 w 301"/>
                    <a:gd name="T37" fmla="*/ 52 h 146"/>
                    <a:gd name="T38" fmla="*/ 215 w 301"/>
                    <a:gd name="T39" fmla="*/ 32 h 146"/>
                    <a:gd name="T40" fmla="*/ 216 w 301"/>
                    <a:gd name="T41" fmla="*/ 18 h 146"/>
                    <a:gd name="T42" fmla="*/ 231 w 301"/>
                    <a:gd name="T43" fmla="*/ 19 h 146"/>
                    <a:gd name="T44" fmla="*/ 212 w 301"/>
                    <a:gd name="T45" fmla="*/ 48 h 146"/>
                    <a:gd name="T46" fmla="*/ 223 w 301"/>
                    <a:gd name="T47" fmla="*/ 82 h 146"/>
                    <a:gd name="T48" fmla="*/ 227 w 301"/>
                    <a:gd name="T49" fmla="*/ 92 h 146"/>
                    <a:gd name="T50" fmla="*/ 234 w 301"/>
                    <a:gd name="T51" fmla="*/ 96 h 146"/>
                    <a:gd name="T52" fmla="*/ 221 w 301"/>
                    <a:gd name="T53" fmla="*/ 95 h 146"/>
                    <a:gd name="T54" fmla="*/ 225 w 301"/>
                    <a:gd name="T55" fmla="*/ 117 h 146"/>
                    <a:gd name="T56" fmla="*/ 249 w 301"/>
                    <a:gd name="T57" fmla="*/ 131 h 146"/>
                    <a:gd name="T58" fmla="*/ 255 w 301"/>
                    <a:gd name="T59" fmla="*/ 134 h 146"/>
                    <a:gd name="T60" fmla="*/ 262 w 301"/>
                    <a:gd name="T61" fmla="*/ 134 h 146"/>
                    <a:gd name="T62" fmla="*/ 259 w 301"/>
                    <a:gd name="T63" fmla="*/ 146 h 146"/>
                    <a:gd name="T64" fmla="*/ 289 w 301"/>
                    <a:gd name="T65" fmla="*/ 131 h 146"/>
                    <a:gd name="T66" fmla="*/ 294 w 301"/>
                    <a:gd name="T67" fmla="*/ 112 h 146"/>
                    <a:gd name="T68" fmla="*/ 301 w 301"/>
                    <a:gd name="T69" fmla="*/ 93 h 146"/>
                    <a:gd name="T70" fmla="*/ 259 w 301"/>
                    <a:gd name="T71" fmla="*/ 102 h 146"/>
                    <a:gd name="T72" fmla="*/ 231 w 301"/>
                    <a:gd name="T73" fmla="*/ 0 h 146"/>
                    <a:gd name="T74" fmla="*/ 0 w 301"/>
                    <a:gd name="T75" fmla="*/ 44 h 146"/>
                    <a:gd name="T76" fmla="*/ 0 w 301"/>
                    <a:gd name="T77" fmla="*/ 44 h 146"/>
                    <a:gd name="T78" fmla="*/ 0 w 301"/>
                    <a:gd name="T79" fmla="*/ 44 h 1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1"/>
                    <a:gd name="T121" fmla="*/ 0 h 146"/>
                    <a:gd name="T122" fmla="*/ 301 w 301"/>
                    <a:gd name="T123" fmla="*/ 146 h 1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1" h="146">
                      <a:moveTo>
                        <a:pt x="0" y="44"/>
                      </a:moveTo>
                      <a:lnTo>
                        <a:pt x="7" y="85"/>
                      </a:lnTo>
                      <a:lnTo>
                        <a:pt x="30" y="59"/>
                      </a:lnTo>
                      <a:lnTo>
                        <a:pt x="66" y="49"/>
                      </a:lnTo>
                      <a:lnTo>
                        <a:pt x="73" y="38"/>
                      </a:lnTo>
                      <a:lnTo>
                        <a:pt x="93" y="36"/>
                      </a:lnTo>
                      <a:lnTo>
                        <a:pt x="118" y="57"/>
                      </a:lnTo>
                      <a:lnTo>
                        <a:pt x="135" y="62"/>
                      </a:lnTo>
                      <a:lnTo>
                        <a:pt x="167" y="90"/>
                      </a:lnTo>
                      <a:lnTo>
                        <a:pt x="156" y="118"/>
                      </a:lnTo>
                      <a:lnTo>
                        <a:pt x="161" y="131"/>
                      </a:lnTo>
                      <a:lnTo>
                        <a:pt x="174" y="125"/>
                      </a:lnTo>
                      <a:lnTo>
                        <a:pt x="187" y="125"/>
                      </a:lnTo>
                      <a:lnTo>
                        <a:pt x="194" y="134"/>
                      </a:lnTo>
                      <a:lnTo>
                        <a:pt x="209" y="134"/>
                      </a:lnTo>
                      <a:lnTo>
                        <a:pt x="215" y="131"/>
                      </a:lnTo>
                      <a:lnTo>
                        <a:pt x="206" y="105"/>
                      </a:lnTo>
                      <a:lnTo>
                        <a:pt x="203" y="59"/>
                      </a:lnTo>
                      <a:lnTo>
                        <a:pt x="192" y="52"/>
                      </a:lnTo>
                      <a:lnTo>
                        <a:pt x="215" y="32"/>
                      </a:lnTo>
                      <a:lnTo>
                        <a:pt x="216" y="18"/>
                      </a:lnTo>
                      <a:lnTo>
                        <a:pt x="231" y="19"/>
                      </a:lnTo>
                      <a:lnTo>
                        <a:pt x="212" y="48"/>
                      </a:lnTo>
                      <a:lnTo>
                        <a:pt x="223" y="82"/>
                      </a:lnTo>
                      <a:lnTo>
                        <a:pt x="227" y="92"/>
                      </a:lnTo>
                      <a:lnTo>
                        <a:pt x="234" y="96"/>
                      </a:lnTo>
                      <a:lnTo>
                        <a:pt x="221" y="95"/>
                      </a:lnTo>
                      <a:lnTo>
                        <a:pt x="225" y="117"/>
                      </a:lnTo>
                      <a:lnTo>
                        <a:pt x="249" y="131"/>
                      </a:lnTo>
                      <a:lnTo>
                        <a:pt x="255" y="134"/>
                      </a:lnTo>
                      <a:lnTo>
                        <a:pt x="262" y="134"/>
                      </a:lnTo>
                      <a:lnTo>
                        <a:pt x="259" y="146"/>
                      </a:lnTo>
                      <a:lnTo>
                        <a:pt x="289" y="131"/>
                      </a:lnTo>
                      <a:lnTo>
                        <a:pt x="294" y="112"/>
                      </a:lnTo>
                      <a:lnTo>
                        <a:pt x="301" y="93"/>
                      </a:lnTo>
                      <a:lnTo>
                        <a:pt x="259" y="102"/>
                      </a:lnTo>
                      <a:lnTo>
                        <a:pt x="231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5769216" y="2530671"/>
                  <a:ext cx="757611" cy="413754"/>
                </a:xfrm>
                <a:custGeom>
                  <a:avLst/>
                  <a:gdLst>
                    <a:gd name="T0" fmla="*/ 47 w 512"/>
                    <a:gd name="T1" fmla="*/ 252 h 282"/>
                    <a:gd name="T2" fmla="*/ 48 w 512"/>
                    <a:gd name="T3" fmla="*/ 245 h 282"/>
                    <a:gd name="T4" fmla="*/ 80 w 512"/>
                    <a:gd name="T5" fmla="*/ 214 h 282"/>
                    <a:gd name="T6" fmla="*/ 99 w 512"/>
                    <a:gd name="T7" fmla="*/ 192 h 282"/>
                    <a:gd name="T8" fmla="*/ 117 w 512"/>
                    <a:gd name="T9" fmla="*/ 214 h 282"/>
                    <a:gd name="T10" fmla="*/ 174 w 512"/>
                    <a:gd name="T11" fmla="*/ 191 h 282"/>
                    <a:gd name="T12" fmla="*/ 199 w 512"/>
                    <a:gd name="T13" fmla="*/ 187 h 282"/>
                    <a:gd name="T14" fmla="*/ 213 w 512"/>
                    <a:gd name="T15" fmla="*/ 170 h 282"/>
                    <a:gd name="T16" fmla="*/ 235 w 512"/>
                    <a:gd name="T17" fmla="*/ 84 h 282"/>
                    <a:gd name="T18" fmla="*/ 259 w 512"/>
                    <a:gd name="T19" fmla="*/ 94 h 282"/>
                    <a:gd name="T20" fmla="*/ 305 w 512"/>
                    <a:gd name="T21" fmla="*/ 0 h 282"/>
                    <a:gd name="T22" fmla="*/ 341 w 512"/>
                    <a:gd name="T23" fmla="*/ 20 h 282"/>
                    <a:gd name="T24" fmla="*/ 347 w 512"/>
                    <a:gd name="T25" fmla="*/ 4 h 282"/>
                    <a:gd name="T26" fmla="*/ 364 w 512"/>
                    <a:gd name="T27" fmla="*/ 9 h 282"/>
                    <a:gd name="T28" fmla="*/ 396 w 512"/>
                    <a:gd name="T29" fmla="*/ 37 h 282"/>
                    <a:gd name="T30" fmla="*/ 385 w 512"/>
                    <a:gd name="T31" fmla="*/ 65 h 282"/>
                    <a:gd name="T32" fmla="*/ 390 w 512"/>
                    <a:gd name="T33" fmla="*/ 78 h 282"/>
                    <a:gd name="T34" fmla="*/ 403 w 512"/>
                    <a:gd name="T35" fmla="*/ 72 h 282"/>
                    <a:gd name="T36" fmla="*/ 414 w 512"/>
                    <a:gd name="T37" fmla="*/ 85 h 282"/>
                    <a:gd name="T38" fmla="*/ 463 w 512"/>
                    <a:gd name="T39" fmla="*/ 101 h 282"/>
                    <a:gd name="T40" fmla="*/ 417 w 512"/>
                    <a:gd name="T41" fmla="*/ 99 h 282"/>
                    <a:gd name="T42" fmla="*/ 466 w 512"/>
                    <a:gd name="T43" fmla="*/ 141 h 282"/>
                    <a:gd name="T44" fmla="*/ 436 w 512"/>
                    <a:gd name="T45" fmla="*/ 137 h 282"/>
                    <a:gd name="T46" fmla="*/ 497 w 512"/>
                    <a:gd name="T47" fmla="*/ 176 h 282"/>
                    <a:gd name="T48" fmla="*/ 512 w 512"/>
                    <a:gd name="T49" fmla="*/ 202 h 282"/>
                    <a:gd name="T50" fmla="*/ 501 w 512"/>
                    <a:gd name="T51" fmla="*/ 199 h 282"/>
                    <a:gd name="T52" fmla="*/ 499 w 512"/>
                    <a:gd name="T53" fmla="*/ 206 h 282"/>
                    <a:gd name="T54" fmla="*/ 298 w 512"/>
                    <a:gd name="T55" fmla="*/ 244 h 282"/>
                    <a:gd name="T56" fmla="*/ 131 w 512"/>
                    <a:gd name="T57" fmla="*/ 265 h 282"/>
                    <a:gd name="T58" fmla="*/ 0 w 512"/>
                    <a:gd name="T59" fmla="*/ 282 h 282"/>
                    <a:gd name="T60" fmla="*/ 47 w 512"/>
                    <a:gd name="T61" fmla="*/ 252 h 282"/>
                    <a:gd name="T62" fmla="*/ 47 w 512"/>
                    <a:gd name="T63" fmla="*/ 252 h 2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2"/>
                    <a:gd name="T97" fmla="*/ 0 h 282"/>
                    <a:gd name="T98" fmla="*/ 512 w 512"/>
                    <a:gd name="T99" fmla="*/ 282 h 2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2" h="282">
                      <a:moveTo>
                        <a:pt x="47" y="252"/>
                      </a:moveTo>
                      <a:lnTo>
                        <a:pt x="48" y="245"/>
                      </a:lnTo>
                      <a:lnTo>
                        <a:pt x="80" y="214"/>
                      </a:lnTo>
                      <a:lnTo>
                        <a:pt x="99" y="192"/>
                      </a:lnTo>
                      <a:lnTo>
                        <a:pt x="117" y="214"/>
                      </a:lnTo>
                      <a:lnTo>
                        <a:pt x="174" y="191"/>
                      </a:lnTo>
                      <a:lnTo>
                        <a:pt x="199" y="187"/>
                      </a:lnTo>
                      <a:lnTo>
                        <a:pt x="213" y="170"/>
                      </a:lnTo>
                      <a:lnTo>
                        <a:pt x="235" y="84"/>
                      </a:lnTo>
                      <a:lnTo>
                        <a:pt x="259" y="94"/>
                      </a:lnTo>
                      <a:lnTo>
                        <a:pt x="305" y="0"/>
                      </a:lnTo>
                      <a:lnTo>
                        <a:pt x="341" y="20"/>
                      </a:lnTo>
                      <a:lnTo>
                        <a:pt x="347" y="4"/>
                      </a:lnTo>
                      <a:lnTo>
                        <a:pt x="364" y="9"/>
                      </a:lnTo>
                      <a:lnTo>
                        <a:pt x="396" y="37"/>
                      </a:lnTo>
                      <a:lnTo>
                        <a:pt x="385" y="65"/>
                      </a:lnTo>
                      <a:lnTo>
                        <a:pt x="390" y="78"/>
                      </a:lnTo>
                      <a:lnTo>
                        <a:pt x="403" y="72"/>
                      </a:lnTo>
                      <a:lnTo>
                        <a:pt x="414" y="85"/>
                      </a:lnTo>
                      <a:lnTo>
                        <a:pt x="463" y="101"/>
                      </a:lnTo>
                      <a:lnTo>
                        <a:pt x="417" y="99"/>
                      </a:lnTo>
                      <a:lnTo>
                        <a:pt x="466" y="141"/>
                      </a:lnTo>
                      <a:lnTo>
                        <a:pt x="436" y="137"/>
                      </a:lnTo>
                      <a:lnTo>
                        <a:pt x="497" y="176"/>
                      </a:lnTo>
                      <a:lnTo>
                        <a:pt x="512" y="202"/>
                      </a:lnTo>
                      <a:lnTo>
                        <a:pt x="501" y="199"/>
                      </a:lnTo>
                      <a:lnTo>
                        <a:pt x="499" y="206"/>
                      </a:lnTo>
                      <a:lnTo>
                        <a:pt x="298" y="244"/>
                      </a:lnTo>
                      <a:lnTo>
                        <a:pt x="131" y="265"/>
                      </a:lnTo>
                      <a:lnTo>
                        <a:pt x="0" y="282"/>
                      </a:lnTo>
                      <a:lnTo>
                        <a:pt x="47" y="2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>
                  <a:off x="6494273" y="2645113"/>
                  <a:ext cx="41432" cy="102706"/>
                </a:xfrm>
                <a:custGeom>
                  <a:avLst/>
                  <a:gdLst>
                    <a:gd name="T0" fmla="*/ 0 w 28"/>
                    <a:gd name="T1" fmla="*/ 70 h 70"/>
                    <a:gd name="T2" fmla="*/ 9 w 28"/>
                    <a:gd name="T3" fmla="*/ 51 h 70"/>
                    <a:gd name="T4" fmla="*/ 20 w 28"/>
                    <a:gd name="T5" fmla="*/ 39 h 70"/>
                    <a:gd name="T6" fmla="*/ 28 w 28"/>
                    <a:gd name="T7" fmla="*/ 0 h 70"/>
                    <a:gd name="T8" fmla="*/ 11 w 28"/>
                    <a:gd name="T9" fmla="*/ 9 h 70"/>
                    <a:gd name="T10" fmla="*/ 0 w 28"/>
                    <a:gd name="T11" fmla="*/ 46 h 70"/>
                    <a:gd name="T12" fmla="*/ 0 w 28"/>
                    <a:gd name="T13" fmla="*/ 70 h 70"/>
                    <a:gd name="T14" fmla="*/ 0 w 28"/>
                    <a:gd name="T15" fmla="*/ 70 h 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70"/>
                    <a:gd name="T26" fmla="*/ 28 w 28"/>
                    <a:gd name="T27" fmla="*/ 70 h 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70">
                      <a:moveTo>
                        <a:pt x="0" y="70"/>
                      </a:moveTo>
                      <a:lnTo>
                        <a:pt x="9" y="51"/>
                      </a:lnTo>
                      <a:lnTo>
                        <a:pt x="20" y="39"/>
                      </a:lnTo>
                      <a:lnTo>
                        <a:pt x="28" y="0"/>
                      </a:lnTo>
                      <a:lnTo>
                        <a:pt x="11" y="9"/>
                      </a:lnTo>
                      <a:lnTo>
                        <a:pt x="0" y="46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>
                  <a:off x="5726304" y="2832917"/>
                  <a:ext cx="836036" cy="362404"/>
                </a:xfrm>
                <a:custGeom>
                  <a:avLst/>
                  <a:gdLst>
                    <a:gd name="T0" fmla="*/ 0 w 565"/>
                    <a:gd name="T1" fmla="*/ 212 h 247"/>
                    <a:gd name="T2" fmla="*/ 82 w 565"/>
                    <a:gd name="T3" fmla="*/ 202 h 247"/>
                    <a:gd name="T4" fmla="*/ 129 w 565"/>
                    <a:gd name="T5" fmla="*/ 179 h 247"/>
                    <a:gd name="T6" fmla="*/ 219 w 565"/>
                    <a:gd name="T7" fmla="*/ 169 h 247"/>
                    <a:gd name="T8" fmla="*/ 256 w 565"/>
                    <a:gd name="T9" fmla="*/ 192 h 247"/>
                    <a:gd name="T10" fmla="*/ 315 w 565"/>
                    <a:gd name="T11" fmla="*/ 184 h 247"/>
                    <a:gd name="T12" fmla="*/ 404 w 565"/>
                    <a:gd name="T13" fmla="*/ 247 h 247"/>
                    <a:gd name="T14" fmla="*/ 438 w 565"/>
                    <a:gd name="T15" fmla="*/ 239 h 247"/>
                    <a:gd name="T16" fmla="*/ 488 w 565"/>
                    <a:gd name="T17" fmla="*/ 167 h 247"/>
                    <a:gd name="T18" fmla="*/ 528 w 565"/>
                    <a:gd name="T19" fmla="*/ 152 h 247"/>
                    <a:gd name="T20" fmla="*/ 541 w 565"/>
                    <a:gd name="T21" fmla="*/ 131 h 247"/>
                    <a:gd name="T22" fmla="*/ 497 w 565"/>
                    <a:gd name="T23" fmla="*/ 139 h 247"/>
                    <a:gd name="T24" fmla="*/ 485 w 565"/>
                    <a:gd name="T25" fmla="*/ 124 h 247"/>
                    <a:gd name="T26" fmla="*/ 512 w 565"/>
                    <a:gd name="T27" fmla="*/ 117 h 247"/>
                    <a:gd name="T28" fmla="*/ 512 w 565"/>
                    <a:gd name="T29" fmla="*/ 108 h 247"/>
                    <a:gd name="T30" fmla="*/ 482 w 565"/>
                    <a:gd name="T31" fmla="*/ 98 h 247"/>
                    <a:gd name="T32" fmla="*/ 520 w 565"/>
                    <a:gd name="T33" fmla="*/ 84 h 247"/>
                    <a:gd name="T34" fmla="*/ 518 w 565"/>
                    <a:gd name="T35" fmla="*/ 99 h 247"/>
                    <a:gd name="T36" fmla="*/ 542 w 565"/>
                    <a:gd name="T37" fmla="*/ 99 h 247"/>
                    <a:gd name="T38" fmla="*/ 556 w 565"/>
                    <a:gd name="T39" fmla="*/ 74 h 247"/>
                    <a:gd name="T40" fmla="*/ 565 w 565"/>
                    <a:gd name="T41" fmla="*/ 72 h 247"/>
                    <a:gd name="T42" fmla="*/ 559 w 565"/>
                    <a:gd name="T43" fmla="*/ 49 h 247"/>
                    <a:gd name="T44" fmla="*/ 542 w 565"/>
                    <a:gd name="T45" fmla="*/ 72 h 247"/>
                    <a:gd name="T46" fmla="*/ 525 w 565"/>
                    <a:gd name="T47" fmla="*/ 22 h 247"/>
                    <a:gd name="T48" fmla="*/ 536 w 565"/>
                    <a:gd name="T49" fmla="*/ 19 h 247"/>
                    <a:gd name="T50" fmla="*/ 552 w 565"/>
                    <a:gd name="T51" fmla="*/ 33 h 247"/>
                    <a:gd name="T52" fmla="*/ 541 w 565"/>
                    <a:gd name="T53" fmla="*/ 10 h 247"/>
                    <a:gd name="T54" fmla="*/ 528 w 565"/>
                    <a:gd name="T55" fmla="*/ 0 h 247"/>
                    <a:gd name="T56" fmla="*/ 327 w 565"/>
                    <a:gd name="T57" fmla="*/ 38 h 247"/>
                    <a:gd name="T58" fmla="*/ 160 w 565"/>
                    <a:gd name="T59" fmla="*/ 59 h 247"/>
                    <a:gd name="T60" fmla="*/ 137 w 565"/>
                    <a:gd name="T61" fmla="*/ 104 h 247"/>
                    <a:gd name="T62" fmla="*/ 101 w 565"/>
                    <a:gd name="T63" fmla="*/ 112 h 247"/>
                    <a:gd name="T64" fmla="*/ 84 w 565"/>
                    <a:gd name="T65" fmla="*/ 135 h 247"/>
                    <a:gd name="T66" fmla="*/ 19 w 565"/>
                    <a:gd name="T67" fmla="*/ 172 h 247"/>
                    <a:gd name="T68" fmla="*/ 16 w 565"/>
                    <a:gd name="T69" fmla="*/ 186 h 247"/>
                    <a:gd name="T70" fmla="*/ 0 w 565"/>
                    <a:gd name="T71" fmla="*/ 194 h 247"/>
                    <a:gd name="T72" fmla="*/ 0 w 565"/>
                    <a:gd name="T73" fmla="*/ 212 h 247"/>
                    <a:gd name="T74" fmla="*/ 0 w 565"/>
                    <a:gd name="T75" fmla="*/ 212 h 24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65"/>
                    <a:gd name="T115" fmla="*/ 0 h 247"/>
                    <a:gd name="T116" fmla="*/ 565 w 565"/>
                    <a:gd name="T117" fmla="*/ 247 h 24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65" h="247">
                      <a:moveTo>
                        <a:pt x="0" y="212"/>
                      </a:moveTo>
                      <a:lnTo>
                        <a:pt x="82" y="202"/>
                      </a:lnTo>
                      <a:lnTo>
                        <a:pt x="129" y="179"/>
                      </a:lnTo>
                      <a:lnTo>
                        <a:pt x="219" y="169"/>
                      </a:lnTo>
                      <a:lnTo>
                        <a:pt x="256" y="192"/>
                      </a:lnTo>
                      <a:lnTo>
                        <a:pt x="315" y="184"/>
                      </a:lnTo>
                      <a:lnTo>
                        <a:pt x="404" y="247"/>
                      </a:lnTo>
                      <a:lnTo>
                        <a:pt x="438" y="239"/>
                      </a:lnTo>
                      <a:lnTo>
                        <a:pt x="488" y="167"/>
                      </a:lnTo>
                      <a:lnTo>
                        <a:pt x="528" y="152"/>
                      </a:lnTo>
                      <a:lnTo>
                        <a:pt x="541" y="131"/>
                      </a:lnTo>
                      <a:lnTo>
                        <a:pt x="497" y="139"/>
                      </a:lnTo>
                      <a:lnTo>
                        <a:pt x="485" y="124"/>
                      </a:lnTo>
                      <a:lnTo>
                        <a:pt x="512" y="117"/>
                      </a:lnTo>
                      <a:lnTo>
                        <a:pt x="512" y="108"/>
                      </a:lnTo>
                      <a:lnTo>
                        <a:pt x="482" y="98"/>
                      </a:lnTo>
                      <a:lnTo>
                        <a:pt x="520" y="84"/>
                      </a:lnTo>
                      <a:lnTo>
                        <a:pt x="518" y="99"/>
                      </a:lnTo>
                      <a:lnTo>
                        <a:pt x="542" y="99"/>
                      </a:lnTo>
                      <a:lnTo>
                        <a:pt x="556" y="74"/>
                      </a:lnTo>
                      <a:lnTo>
                        <a:pt x="565" y="72"/>
                      </a:lnTo>
                      <a:lnTo>
                        <a:pt x="559" y="49"/>
                      </a:lnTo>
                      <a:lnTo>
                        <a:pt x="542" y="72"/>
                      </a:lnTo>
                      <a:lnTo>
                        <a:pt x="525" y="22"/>
                      </a:lnTo>
                      <a:lnTo>
                        <a:pt x="536" y="19"/>
                      </a:lnTo>
                      <a:lnTo>
                        <a:pt x="552" y="33"/>
                      </a:lnTo>
                      <a:lnTo>
                        <a:pt x="541" y="10"/>
                      </a:lnTo>
                      <a:lnTo>
                        <a:pt x="528" y="0"/>
                      </a:lnTo>
                      <a:lnTo>
                        <a:pt x="327" y="38"/>
                      </a:lnTo>
                      <a:lnTo>
                        <a:pt x="160" y="59"/>
                      </a:lnTo>
                      <a:lnTo>
                        <a:pt x="137" y="104"/>
                      </a:lnTo>
                      <a:lnTo>
                        <a:pt x="101" y="112"/>
                      </a:lnTo>
                      <a:lnTo>
                        <a:pt x="84" y="135"/>
                      </a:lnTo>
                      <a:lnTo>
                        <a:pt x="19" y="172"/>
                      </a:lnTo>
                      <a:lnTo>
                        <a:pt x="16" y="186"/>
                      </a:lnTo>
                      <a:lnTo>
                        <a:pt x="0" y="194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6" name="Freeform 245"/>
                <p:cNvSpPr>
                  <a:spLocks/>
                </p:cNvSpPr>
                <p:nvPr/>
              </p:nvSpPr>
              <p:spPr bwMode="auto">
                <a:xfrm>
                  <a:off x="5825444" y="3080878"/>
                  <a:ext cx="498663" cy="368273"/>
                </a:xfrm>
                <a:custGeom>
                  <a:avLst/>
                  <a:gdLst>
                    <a:gd name="T0" fmla="*/ 15 w 337"/>
                    <a:gd name="T1" fmla="*/ 33 h 251"/>
                    <a:gd name="T2" fmla="*/ 62 w 337"/>
                    <a:gd name="T3" fmla="*/ 10 h 251"/>
                    <a:gd name="T4" fmla="*/ 152 w 337"/>
                    <a:gd name="T5" fmla="*/ 0 h 251"/>
                    <a:gd name="T6" fmla="*/ 189 w 337"/>
                    <a:gd name="T7" fmla="*/ 23 h 251"/>
                    <a:gd name="T8" fmla="*/ 248 w 337"/>
                    <a:gd name="T9" fmla="*/ 15 h 251"/>
                    <a:gd name="T10" fmla="*/ 337 w 337"/>
                    <a:gd name="T11" fmla="*/ 78 h 251"/>
                    <a:gd name="T12" fmla="*/ 297 w 337"/>
                    <a:gd name="T13" fmla="*/ 125 h 251"/>
                    <a:gd name="T14" fmla="*/ 300 w 337"/>
                    <a:gd name="T15" fmla="*/ 146 h 251"/>
                    <a:gd name="T16" fmla="*/ 233 w 337"/>
                    <a:gd name="T17" fmla="*/ 207 h 251"/>
                    <a:gd name="T18" fmla="*/ 221 w 337"/>
                    <a:gd name="T19" fmla="*/ 209 h 251"/>
                    <a:gd name="T20" fmla="*/ 217 w 337"/>
                    <a:gd name="T21" fmla="*/ 228 h 251"/>
                    <a:gd name="T22" fmla="*/ 202 w 337"/>
                    <a:gd name="T23" fmla="*/ 217 h 251"/>
                    <a:gd name="T24" fmla="*/ 214 w 337"/>
                    <a:gd name="T25" fmla="*/ 235 h 251"/>
                    <a:gd name="T26" fmla="*/ 202 w 337"/>
                    <a:gd name="T27" fmla="*/ 251 h 251"/>
                    <a:gd name="T28" fmla="*/ 190 w 337"/>
                    <a:gd name="T29" fmla="*/ 248 h 251"/>
                    <a:gd name="T30" fmla="*/ 144 w 337"/>
                    <a:gd name="T31" fmla="*/ 177 h 251"/>
                    <a:gd name="T32" fmla="*/ 44 w 337"/>
                    <a:gd name="T33" fmla="*/ 87 h 251"/>
                    <a:gd name="T34" fmla="*/ 0 w 337"/>
                    <a:gd name="T35" fmla="*/ 59 h 251"/>
                    <a:gd name="T36" fmla="*/ 15 w 337"/>
                    <a:gd name="T37" fmla="*/ 33 h 251"/>
                    <a:gd name="T38" fmla="*/ 15 w 337"/>
                    <a:gd name="T39" fmla="*/ 33 h 2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7"/>
                    <a:gd name="T61" fmla="*/ 0 h 251"/>
                    <a:gd name="T62" fmla="*/ 337 w 337"/>
                    <a:gd name="T63" fmla="*/ 251 h 25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7" h="251">
                      <a:moveTo>
                        <a:pt x="15" y="33"/>
                      </a:moveTo>
                      <a:lnTo>
                        <a:pt x="62" y="10"/>
                      </a:lnTo>
                      <a:lnTo>
                        <a:pt x="152" y="0"/>
                      </a:lnTo>
                      <a:lnTo>
                        <a:pt x="189" y="23"/>
                      </a:lnTo>
                      <a:lnTo>
                        <a:pt x="248" y="15"/>
                      </a:lnTo>
                      <a:lnTo>
                        <a:pt x="337" y="78"/>
                      </a:lnTo>
                      <a:lnTo>
                        <a:pt x="297" y="125"/>
                      </a:lnTo>
                      <a:lnTo>
                        <a:pt x="300" y="146"/>
                      </a:lnTo>
                      <a:lnTo>
                        <a:pt x="233" y="207"/>
                      </a:lnTo>
                      <a:lnTo>
                        <a:pt x="221" y="209"/>
                      </a:lnTo>
                      <a:lnTo>
                        <a:pt x="217" y="228"/>
                      </a:lnTo>
                      <a:lnTo>
                        <a:pt x="202" y="217"/>
                      </a:lnTo>
                      <a:lnTo>
                        <a:pt x="214" y="235"/>
                      </a:lnTo>
                      <a:lnTo>
                        <a:pt x="202" y="251"/>
                      </a:lnTo>
                      <a:lnTo>
                        <a:pt x="190" y="248"/>
                      </a:lnTo>
                      <a:lnTo>
                        <a:pt x="144" y="177"/>
                      </a:lnTo>
                      <a:lnTo>
                        <a:pt x="44" y="87"/>
                      </a:lnTo>
                      <a:lnTo>
                        <a:pt x="0" y="59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7" name="Freeform 246"/>
                <p:cNvSpPr>
                  <a:spLocks/>
                </p:cNvSpPr>
                <p:nvPr/>
              </p:nvSpPr>
              <p:spPr bwMode="auto">
                <a:xfrm>
                  <a:off x="6449882" y="2438236"/>
                  <a:ext cx="103579" cy="164329"/>
                </a:xfrm>
                <a:custGeom>
                  <a:avLst/>
                  <a:gdLst>
                    <a:gd name="T0" fmla="*/ 0 w 70"/>
                    <a:gd name="T1" fmla="*/ 10 h 112"/>
                    <a:gd name="T2" fmla="*/ 10 w 70"/>
                    <a:gd name="T3" fmla="*/ 0 h 112"/>
                    <a:gd name="T4" fmla="*/ 23 w 70"/>
                    <a:gd name="T5" fmla="*/ 0 h 112"/>
                    <a:gd name="T6" fmla="*/ 18 w 70"/>
                    <a:gd name="T7" fmla="*/ 12 h 112"/>
                    <a:gd name="T8" fmla="*/ 15 w 70"/>
                    <a:gd name="T9" fmla="*/ 15 h 112"/>
                    <a:gd name="T10" fmla="*/ 18 w 70"/>
                    <a:gd name="T11" fmla="*/ 28 h 112"/>
                    <a:gd name="T12" fmla="*/ 35 w 70"/>
                    <a:gd name="T13" fmla="*/ 45 h 112"/>
                    <a:gd name="T14" fmla="*/ 38 w 70"/>
                    <a:gd name="T15" fmla="*/ 59 h 112"/>
                    <a:gd name="T16" fmla="*/ 52 w 70"/>
                    <a:gd name="T17" fmla="*/ 74 h 112"/>
                    <a:gd name="T18" fmla="*/ 62 w 70"/>
                    <a:gd name="T19" fmla="*/ 77 h 112"/>
                    <a:gd name="T20" fmla="*/ 67 w 70"/>
                    <a:gd name="T21" fmla="*/ 88 h 112"/>
                    <a:gd name="T22" fmla="*/ 58 w 70"/>
                    <a:gd name="T23" fmla="*/ 96 h 112"/>
                    <a:gd name="T24" fmla="*/ 68 w 70"/>
                    <a:gd name="T25" fmla="*/ 95 h 112"/>
                    <a:gd name="T26" fmla="*/ 70 w 70"/>
                    <a:gd name="T27" fmla="*/ 103 h 112"/>
                    <a:gd name="T28" fmla="*/ 28 w 70"/>
                    <a:gd name="T29" fmla="*/ 112 h 112"/>
                    <a:gd name="T30" fmla="*/ 0 w 70"/>
                    <a:gd name="T31" fmla="*/ 10 h 112"/>
                    <a:gd name="T32" fmla="*/ 0 w 70"/>
                    <a:gd name="T33" fmla="*/ 10 h 1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"/>
                    <a:gd name="T52" fmla="*/ 0 h 112"/>
                    <a:gd name="T53" fmla="*/ 70 w 70"/>
                    <a:gd name="T54" fmla="*/ 112 h 1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" h="112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3" y="0"/>
                      </a:lnTo>
                      <a:lnTo>
                        <a:pt x="18" y="12"/>
                      </a:lnTo>
                      <a:lnTo>
                        <a:pt x="15" y="15"/>
                      </a:lnTo>
                      <a:lnTo>
                        <a:pt x="18" y="28"/>
                      </a:lnTo>
                      <a:lnTo>
                        <a:pt x="35" y="45"/>
                      </a:lnTo>
                      <a:lnTo>
                        <a:pt x="38" y="59"/>
                      </a:lnTo>
                      <a:lnTo>
                        <a:pt x="52" y="74"/>
                      </a:lnTo>
                      <a:lnTo>
                        <a:pt x="62" y="77"/>
                      </a:lnTo>
                      <a:lnTo>
                        <a:pt x="67" y="88"/>
                      </a:lnTo>
                      <a:lnTo>
                        <a:pt x="58" y="96"/>
                      </a:lnTo>
                      <a:lnTo>
                        <a:pt x="68" y="95"/>
                      </a:lnTo>
                      <a:lnTo>
                        <a:pt x="70" y="103"/>
                      </a:lnTo>
                      <a:lnTo>
                        <a:pt x="28" y="1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8" name="Freeform 247"/>
                <p:cNvSpPr>
                  <a:spLocks/>
                </p:cNvSpPr>
                <p:nvPr/>
              </p:nvSpPr>
              <p:spPr bwMode="auto">
                <a:xfrm>
                  <a:off x="5968976" y="2178538"/>
                  <a:ext cx="569688" cy="355067"/>
                </a:xfrm>
                <a:custGeom>
                  <a:avLst/>
                  <a:gdLst>
                    <a:gd name="T0" fmla="*/ 30 w 385"/>
                    <a:gd name="T1" fmla="*/ 242 h 242"/>
                    <a:gd name="T2" fmla="*/ 94 w 385"/>
                    <a:gd name="T3" fmla="*/ 231 h 242"/>
                    <a:gd name="T4" fmla="*/ 325 w 385"/>
                    <a:gd name="T5" fmla="*/ 187 h 242"/>
                    <a:gd name="T6" fmla="*/ 335 w 385"/>
                    <a:gd name="T7" fmla="*/ 177 h 242"/>
                    <a:gd name="T8" fmla="*/ 348 w 385"/>
                    <a:gd name="T9" fmla="*/ 177 h 242"/>
                    <a:gd name="T10" fmla="*/ 363 w 385"/>
                    <a:gd name="T11" fmla="*/ 167 h 242"/>
                    <a:gd name="T12" fmla="*/ 385 w 385"/>
                    <a:gd name="T13" fmla="*/ 139 h 242"/>
                    <a:gd name="T14" fmla="*/ 347 w 385"/>
                    <a:gd name="T15" fmla="*/ 109 h 242"/>
                    <a:gd name="T16" fmla="*/ 346 w 385"/>
                    <a:gd name="T17" fmla="*/ 81 h 242"/>
                    <a:gd name="T18" fmla="*/ 363 w 385"/>
                    <a:gd name="T19" fmla="*/ 42 h 242"/>
                    <a:gd name="T20" fmla="*/ 338 w 385"/>
                    <a:gd name="T21" fmla="*/ 29 h 242"/>
                    <a:gd name="T22" fmla="*/ 310 w 385"/>
                    <a:gd name="T23" fmla="*/ 0 h 242"/>
                    <a:gd name="T24" fmla="*/ 54 w 385"/>
                    <a:gd name="T25" fmla="*/ 48 h 242"/>
                    <a:gd name="T26" fmla="*/ 41 w 385"/>
                    <a:gd name="T27" fmla="*/ 29 h 242"/>
                    <a:gd name="T28" fmla="*/ 0 w 385"/>
                    <a:gd name="T29" fmla="*/ 59 h 242"/>
                    <a:gd name="T30" fmla="*/ 30 w 385"/>
                    <a:gd name="T31" fmla="*/ 242 h 242"/>
                    <a:gd name="T32" fmla="*/ 30 w 385"/>
                    <a:gd name="T33" fmla="*/ 242 h 2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5"/>
                    <a:gd name="T52" fmla="*/ 0 h 242"/>
                    <a:gd name="T53" fmla="*/ 385 w 385"/>
                    <a:gd name="T54" fmla="*/ 242 h 2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5" h="242">
                      <a:moveTo>
                        <a:pt x="30" y="242"/>
                      </a:moveTo>
                      <a:lnTo>
                        <a:pt x="94" y="231"/>
                      </a:lnTo>
                      <a:lnTo>
                        <a:pt x="325" y="187"/>
                      </a:lnTo>
                      <a:lnTo>
                        <a:pt x="335" y="177"/>
                      </a:lnTo>
                      <a:lnTo>
                        <a:pt x="348" y="177"/>
                      </a:lnTo>
                      <a:lnTo>
                        <a:pt x="363" y="167"/>
                      </a:lnTo>
                      <a:lnTo>
                        <a:pt x="385" y="139"/>
                      </a:lnTo>
                      <a:lnTo>
                        <a:pt x="347" y="109"/>
                      </a:lnTo>
                      <a:lnTo>
                        <a:pt x="346" y="81"/>
                      </a:lnTo>
                      <a:lnTo>
                        <a:pt x="363" y="42"/>
                      </a:lnTo>
                      <a:lnTo>
                        <a:pt x="338" y="29"/>
                      </a:lnTo>
                      <a:lnTo>
                        <a:pt x="310" y="0"/>
                      </a:lnTo>
                      <a:lnTo>
                        <a:pt x="54" y="48"/>
                      </a:lnTo>
                      <a:lnTo>
                        <a:pt x="41" y="29"/>
                      </a:lnTo>
                      <a:lnTo>
                        <a:pt x="0" y="59"/>
                      </a:lnTo>
                      <a:lnTo>
                        <a:pt x="30" y="24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49" name="Freeform 248"/>
                <p:cNvSpPr>
                  <a:spLocks/>
                </p:cNvSpPr>
                <p:nvPr/>
              </p:nvSpPr>
              <p:spPr bwMode="auto">
                <a:xfrm>
                  <a:off x="6476516" y="2240161"/>
                  <a:ext cx="122816" cy="289042"/>
                </a:xfrm>
                <a:custGeom>
                  <a:avLst/>
                  <a:gdLst>
                    <a:gd name="T0" fmla="*/ 5 w 83"/>
                    <a:gd name="T1" fmla="*/ 135 h 197"/>
                    <a:gd name="T2" fmla="*/ 20 w 83"/>
                    <a:gd name="T3" fmla="*/ 125 h 197"/>
                    <a:gd name="T4" fmla="*/ 42 w 83"/>
                    <a:gd name="T5" fmla="*/ 97 h 197"/>
                    <a:gd name="T6" fmla="*/ 4 w 83"/>
                    <a:gd name="T7" fmla="*/ 67 h 197"/>
                    <a:gd name="T8" fmla="*/ 3 w 83"/>
                    <a:gd name="T9" fmla="*/ 39 h 197"/>
                    <a:gd name="T10" fmla="*/ 20 w 83"/>
                    <a:gd name="T11" fmla="*/ 0 h 197"/>
                    <a:gd name="T12" fmla="*/ 77 w 83"/>
                    <a:gd name="T13" fmla="*/ 20 h 197"/>
                    <a:gd name="T14" fmla="*/ 78 w 83"/>
                    <a:gd name="T15" fmla="*/ 27 h 197"/>
                    <a:gd name="T16" fmla="*/ 71 w 83"/>
                    <a:gd name="T17" fmla="*/ 48 h 197"/>
                    <a:gd name="T18" fmla="*/ 65 w 83"/>
                    <a:gd name="T19" fmla="*/ 53 h 197"/>
                    <a:gd name="T20" fmla="*/ 64 w 83"/>
                    <a:gd name="T21" fmla="*/ 65 h 197"/>
                    <a:gd name="T22" fmla="*/ 70 w 83"/>
                    <a:gd name="T23" fmla="*/ 68 h 197"/>
                    <a:gd name="T24" fmla="*/ 83 w 83"/>
                    <a:gd name="T25" fmla="*/ 65 h 197"/>
                    <a:gd name="T26" fmla="*/ 83 w 83"/>
                    <a:gd name="T27" fmla="*/ 98 h 197"/>
                    <a:gd name="T28" fmla="*/ 83 w 83"/>
                    <a:gd name="T29" fmla="*/ 119 h 197"/>
                    <a:gd name="T30" fmla="*/ 83 w 83"/>
                    <a:gd name="T31" fmla="*/ 130 h 197"/>
                    <a:gd name="T32" fmla="*/ 79 w 83"/>
                    <a:gd name="T33" fmla="*/ 141 h 197"/>
                    <a:gd name="T34" fmla="*/ 73 w 83"/>
                    <a:gd name="T35" fmla="*/ 142 h 197"/>
                    <a:gd name="T36" fmla="*/ 75 w 83"/>
                    <a:gd name="T37" fmla="*/ 151 h 197"/>
                    <a:gd name="T38" fmla="*/ 55 w 83"/>
                    <a:gd name="T39" fmla="*/ 197 h 197"/>
                    <a:gd name="T40" fmla="*/ 50 w 83"/>
                    <a:gd name="T41" fmla="*/ 197 h 197"/>
                    <a:gd name="T42" fmla="*/ 48 w 83"/>
                    <a:gd name="T43" fmla="*/ 180 h 197"/>
                    <a:gd name="T44" fmla="*/ 34 w 83"/>
                    <a:gd name="T45" fmla="*/ 180 h 197"/>
                    <a:gd name="T46" fmla="*/ 5 w 83"/>
                    <a:gd name="T47" fmla="*/ 162 h 197"/>
                    <a:gd name="T48" fmla="*/ 0 w 83"/>
                    <a:gd name="T49" fmla="*/ 147 h 197"/>
                    <a:gd name="T50" fmla="*/ 5 w 83"/>
                    <a:gd name="T51" fmla="*/ 135 h 197"/>
                    <a:gd name="T52" fmla="*/ 5 w 83"/>
                    <a:gd name="T53" fmla="*/ 135 h 19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3"/>
                    <a:gd name="T82" fmla="*/ 0 h 197"/>
                    <a:gd name="T83" fmla="*/ 83 w 83"/>
                    <a:gd name="T84" fmla="*/ 197 h 19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3" h="197">
                      <a:moveTo>
                        <a:pt x="5" y="135"/>
                      </a:moveTo>
                      <a:lnTo>
                        <a:pt x="20" y="125"/>
                      </a:lnTo>
                      <a:lnTo>
                        <a:pt x="42" y="97"/>
                      </a:lnTo>
                      <a:lnTo>
                        <a:pt x="4" y="67"/>
                      </a:lnTo>
                      <a:lnTo>
                        <a:pt x="3" y="39"/>
                      </a:lnTo>
                      <a:lnTo>
                        <a:pt x="20" y="0"/>
                      </a:lnTo>
                      <a:lnTo>
                        <a:pt x="77" y="20"/>
                      </a:lnTo>
                      <a:lnTo>
                        <a:pt x="78" y="27"/>
                      </a:lnTo>
                      <a:lnTo>
                        <a:pt x="71" y="48"/>
                      </a:lnTo>
                      <a:lnTo>
                        <a:pt x="65" y="53"/>
                      </a:lnTo>
                      <a:lnTo>
                        <a:pt x="64" y="65"/>
                      </a:lnTo>
                      <a:lnTo>
                        <a:pt x="70" y="68"/>
                      </a:lnTo>
                      <a:lnTo>
                        <a:pt x="83" y="65"/>
                      </a:lnTo>
                      <a:lnTo>
                        <a:pt x="83" y="98"/>
                      </a:lnTo>
                      <a:lnTo>
                        <a:pt x="83" y="119"/>
                      </a:lnTo>
                      <a:lnTo>
                        <a:pt x="83" y="130"/>
                      </a:lnTo>
                      <a:lnTo>
                        <a:pt x="79" y="141"/>
                      </a:lnTo>
                      <a:lnTo>
                        <a:pt x="73" y="142"/>
                      </a:lnTo>
                      <a:lnTo>
                        <a:pt x="75" y="151"/>
                      </a:lnTo>
                      <a:lnTo>
                        <a:pt x="55" y="197"/>
                      </a:lnTo>
                      <a:lnTo>
                        <a:pt x="50" y="197"/>
                      </a:lnTo>
                      <a:lnTo>
                        <a:pt x="48" y="180"/>
                      </a:lnTo>
                      <a:lnTo>
                        <a:pt x="34" y="180"/>
                      </a:lnTo>
                      <a:lnTo>
                        <a:pt x="5" y="162"/>
                      </a:lnTo>
                      <a:lnTo>
                        <a:pt x="0" y="147"/>
                      </a:lnTo>
                      <a:lnTo>
                        <a:pt x="5" y="1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6029644" y="1788257"/>
                  <a:ext cx="583005" cy="503257"/>
                </a:xfrm>
                <a:custGeom>
                  <a:avLst/>
                  <a:gdLst>
                    <a:gd name="T0" fmla="*/ 13 w 394"/>
                    <a:gd name="T1" fmla="*/ 314 h 343"/>
                    <a:gd name="T2" fmla="*/ 269 w 394"/>
                    <a:gd name="T3" fmla="*/ 266 h 343"/>
                    <a:gd name="T4" fmla="*/ 297 w 394"/>
                    <a:gd name="T5" fmla="*/ 295 h 343"/>
                    <a:gd name="T6" fmla="*/ 322 w 394"/>
                    <a:gd name="T7" fmla="*/ 308 h 343"/>
                    <a:gd name="T8" fmla="*/ 379 w 394"/>
                    <a:gd name="T9" fmla="*/ 328 h 343"/>
                    <a:gd name="T10" fmla="*/ 383 w 394"/>
                    <a:gd name="T11" fmla="*/ 343 h 343"/>
                    <a:gd name="T12" fmla="*/ 392 w 394"/>
                    <a:gd name="T13" fmla="*/ 322 h 343"/>
                    <a:gd name="T14" fmla="*/ 394 w 394"/>
                    <a:gd name="T15" fmla="*/ 293 h 343"/>
                    <a:gd name="T16" fmla="*/ 383 w 394"/>
                    <a:gd name="T17" fmla="*/ 238 h 343"/>
                    <a:gd name="T18" fmla="*/ 383 w 394"/>
                    <a:gd name="T19" fmla="*/ 180 h 343"/>
                    <a:gd name="T20" fmla="*/ 355 w 394"/>
                    <a:gd name="T21" fmla="*/ 96 h 343"/>
                    <a:gd name="T22" fmla="*/ 351 w 394"/>
                    <a:gd name="T23" fmla="*/ 59 h 343"/>
                    <a:gd name="T24" fmla="*/ 334 w 394"/>
                    <a:gd name="T25" fmla="*/ 0 h 343"/>
                    <a:gd name="T26" fmla="*/ 250 w 394"/>
                    <a:gd name="T27" fmla="*/ 20 h 343"/>
                    <a:gd name="T28" fmla="*/ 204 w 394"/>
                    <a:gd name="T29" fmla="*/ 68 h 343"/>
                    <a:gd name="T30" fmla="*/ 202 w 394"/>
                    <a:gd name="T31" fmla="*/ 81 h 343"/>
                    <a:gd name="T32" fmla="*/ 175 w 394"/>
                    <a:gd name="T33" fmla="*/ 110 h 343"/>
                    <a:gd name="T34" fmla="*/ 182 w 394"/>
                    <a:gd name="T35" fmla="*/ 120 h 343"/>
                    <a:gd name="T36" fmla="*/ 188 w 394"/>
                    <a:gd name="T37" fmla="*/ 128 h 343"/>
                    <a:gd name="T38" fmla="*/ 184 w 394"/>
                    <a:gd name="T39" fmla="*/ 130 h 343"/>
                    <a:gd name="T40" fmla="*/ 192 w 394"/>
                    <a:gd name="T41" fmla="*/ 142 h 343"/>
                    <a:gd name="T42" fmla="*/ 193 w 394"/>
                    <a:gd name="T43" fmla="*/ 152 h 343"/>
                    <a:gd name="T44" fmla="*/ 167 w 394"/>
                    <a:gd name="T45" fmla="*/ 176 h 343"/>
                    <a:gd name="T46" fmla="*/ 129 w 394"/>
                    <a:gd name="T47" fmla="*/ 187 h 343"/>
                    <a:gd name="T48" fmla="*/ 120 w 394"/>
                    <a:gd name="T49" fmla="*/ 194 h 343"/>
                    <a:gd name="T50" fmla="*/ 106 w 394"/>
                    <a:gd name="T51" fmla="*/ 188 h 343"/>
                    <a:gd name="T52" fmla="*/ 64 w 394"/>
                    <a:gd name="T53" fmla="*/ 193 h 343"/>
                    <a:gd name="T54" fmla="*/ 32 w 394"/>
                    <a:gd name="T55" fmla="*/ 205 h 343"/>
                    <a:gd name="T56" fmla="*/ 32 w 394"/>
                    <a:gd name="T57" fmla="*/ 221 h 343"/>
                    <a:gd name="T58" fmla="*/ 38 w 394"/>
                    <a:gd name="T59" fmla="*/ 232 h 343"/>
                    <a:gd name="T60" fmla="*/ 43 w 394"/>
                    <a:gd name="T61" fmla="*/ 232 h 343"/>
                    <a:gd name="T62" fmla="*/ 47 w 394"/>
                    <a:gd name="T63" fmla="*/ 245 h 343"/>
                    <a:gd name="T64" fmla="*/ 39 w 394"/>
                    <a:gd name="T65" fmla="*/ 251 h 343"/>
                    <a:gd name="T66" fmla="*/ 36 w 394"/>
                    <a:gd name="T67" fmla="*/ 263 h 343"/>
                    <a:gd name="T68" fmla="*/ 0 w 394"/>
                    <a:gd name="T69" fmla="*/ 295 h 343"/>
                    <a:gd name="T70" fmla="*/ 13 w 394"/>
                    <a:gd name="T71" fmla="*/ 314 h 343"/>
                    <a:gd name="T72" fmla="*/ 13 w 394"/>
                    <a:gd name="T73" fmla="*/ 314 h 3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4"/>
                    <a:gd name="T112" fmla="*/ 0 h 343"/>
                    <a:gd name="T113" fmla="*/ 394 w 394"/>
                    <a:gd name="T114" fmla="*/ 343 h 3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4" h="343">
                      <a:moveTo>
                        <a:pt x="13" y="314"/>
                      </a:moveTo>
                      <a:lnTo>
                        <a:pt x="269" y="266"/>
                      </a:lnTo>
                      <a:lnTo>
                        <a:pt x="297" y="295"/>
                      </a:lnTo>
                      <a:lnTo>
                        <a:pt x="322" y="308"/>
                      </a:lnTo>
                      <a:lnTo>
                        <a:pt x="379" y="328"/>
                      </a:lnTo>
                      <a:lnTo>
                        <a:pt x="383" y="343"/>
                      </a:lnTo>
                      <a:lnTo>
                        <a:pt x="392" y="322"/>
                      </a:lnTo>
                      <a:lnTo>
                        <a:pt x="394" y="293"/>
                      </a:lnTo>
                      <a:lnTo>
                        <a:pt x="383" y="238"/>
                      </a:lnTo>
                      <a:lnTo>
                        <a:pt x="383" y="180"/>
                      </a:lnTo>
                      <a:lnTo>
                        <a:pt x="355" y="96"/>
                      </a:lnTo>
                      <a:lnTo>
                        <a:pt x="351" y="59"/>
                      </a:lnTo>
                      <a:lnTo>
                        <a:pt x="334" y="0"/>
                      </a:lnTo>
                      <a:lnTo>
                        <a:pt x="250" y="20"/>
                      </a:lnTo>
                      <a:lnTo>
                        <a:pt x="204" y="68"/>
                      </a:lnTo>
                      <a:lnTo>
                        <a:pt x="202" y="81"/>
                      </a:lnTo>
                      <a:lnTo>
                        <a:pt x="175" y="110"/>
                      </a:lnTo>
                      <a:lnTo>
                        <a:pt x="182" y="120"/>
                      </a:lnTo>
                      <a:lnTo>
                        <a:pt x="188" y="128"/>
                      </a:lnTo>
                      <a:lnTo>
                        <a:pt x="184" y="130"/>
                      </a:lnTo>
                      <a:lnTo>
                        <a:pt x="192" y="142"/>
                      </a:lnTo>
                      <a:lnTo>
                        <a:pt x="193" y="152"/>
                      </a:lnTo>
                      <a:lnTo>
                        <a:pt x="167" y="176"/>
                      </a:lnTo>
                      <a:lnTo>
                        <a:pt x="129" y="187"/>
                      </a:lnTo>
                      <a:lnTo>
                        <a:pt x="120" y="194"/>
                      </a:lnTo>
                      <a:lnTo>
                        <a:pt x="106" y="188"/>
                      </a:lnTo>
                      <a:lnTo>
                        <a:pt x="64" y="193"/>
                      </a:lnTo>
                      <a:lnTo>
                        <a:pt x="32" y="205"/>
                      </a:lnTo>
                      <a:lnTo>
                        <a:pt x="32" y="221"/>
                      </a:lnTo>
                      <a:lnTo>
                        <a:pt x="38" y="232"/>
                      </a:lnTo>
                      <a:lnTo>
                        <a:pt x="43" y="232"/>
                      </a:lnTo>
                      <a:lnTo>
                        <a:pt x="47" y="245"/>
                      </a:lnTo>
                      <a:lnTo>
                        <a:pt x="39" y="251"/>
                      </a:lnTo>
                      <a:lnTo>
                        <a:pt x="36" y="263"/>
                      </a:lnTo>
                      <a:lnTo>
                        <a:pt x="0" y="295"/>
                      </a:lnTo>
                      <a:lnTo>
                        <a:pt x="13" y="31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>
                  <a:off x="6587496" y="2216686"/>
                  <a:ext cx="182004" cy="102706"/>
                </a:xfrm>
                <a:custGeom>
                  <a:avLst/>
                  <a:gdLst>
                    <a:gd name="T0" fmla="*/ 10 w 123"/>
                    <a:gd name="T1" fmla="*/ 70 h 70"/>
                    <a:gd name="T2" fmla="*/ 52 w 123"/>
                    <a:gd name="T3" fmla="*/ 46 h 70"/>
                    <a:gd name="T4" fmla="*/ 82 w 123"/>
                    <a:gd name="T5" fmla="*/ 32 h 70"/>
                    <a:gd name="T6" fmla="*/ 51 w 123"/>
                    <a:gd name="T7" fmla="*/ 54 h 70"/>
                    <a:gd name="T8" fmla="*/ 53 w 123"/>
                    <a:gd name="T9" fmla="*/ 55 h 70"/>
                    <a:gd name="T10" fmla="*/ 100 w 123"/>
                    <a:gd name="T11" fmla="*/ 24 h 70"/>
                    <a:gd name="T12" fmla="*/ 123 w 123"/>
                    <a:gd name="T13" fmla="*/ 3 h 70"/>
                    <a:gd name="T14" fmla="*/ 120 w 123"/>
                    <a:gd name="T15" fmla="*/ 0 h 70"/>
                    <a:gd name="T16" fmla="*/ 100 w 123"/>
                    <a:gd name="T17" fmla="*/ 11 h 70"/>
                    <a:gd name="T18" fmla="*/ 97 w 123"/>
                    <a:gd name="T19" fmla="*/ 10 h 70"/>
                    <a:gd name="T20" fmla="*/ 87 w 123"/>
                    <a:gd name="T21" fmla="*/ 24 h 70"/>
                    <a:gd name="T22" fmla="*/ 81 w 123"/>
                    <a:gd name="T23" fmla="*/ 24 h 70"/>
                    <a:gd name="T24" fmla="*/ 96 w 123"/>
                    <a:gd name="T25" fmla="*/ 0 h 70"/>
                    <a:gd name="T26" fmla="*/ 80 w 123"/>
                    <a:gd name="T27" fmla="*/ 18 h 70"/>
                    <a:gd name="T28" fmla="*/ 25 w 123"/>
                    <a:gd name="T29" fmla="*/ 37 h 70"/>
                    <a:gd name="T30" fmla="*/ 14 w 123"/>
                    <a:gd name="T31" fmla="*/ 51 h 70"/>
                    <a:gd name="T32" fmla="*/ 6 w 123"/>
                    <a:gd name="T33" fmla="*/ 53 h 70"/>
                    <a:gd name="T34" fmla="*/ 0 w 123"/>
                    <a:gd name="T35" fmla="*/ 63 h 70"/>
                    <a:gd name="T36" fmla="*/ 10 w 123"/>
                    <a:gd name="T37" fmla="*/ 70 h 70"/>
                    <a:gd name="T38" fmla="*/ 10 w 123"/>
                    <a:gd name="T39" fmla="*/ 70 h 7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3"/>
                    <a:gd name="T61" fmla="*/ 0 h 70"/>
                    <a:gd name="T62" fmla="*/ 123 w 123"/>
                    <a:gd name="T63" fmla="*/ 70 h 7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3" h="70">
                      <a:moveTo>
                        <a:pt x="10" y="70"/>
                      </a:moveTo>
                      <a:lnTo>
                        <a:pt x="52" y="46"/>
                      </a:lnTo>
                      <a:lnTo>
                        <a:pt x="82" y="32"/>
                      </a:lnTo>
                      <a:lnTo>
                        <a:pt x="51" y="54"/>
                      </a:lnTo>
                      <a:lnTo>
                        <a:pt x="53" y="55"/>
                      </a:lnTo>
                      <a:lnTo>
                        <a:pt x="100" y="24"/>
                      </a:lnTo>
                      <a:lnTo>
                        <a:pt x="123" y="3"/>
                      </a:lnTo>
                      <a:lnTo>
                        <a:pt x="120" y="0"/>
                      </a:lnTo>
                      <a:lnTo>
                        <a:pt x="100" y="11"/>
                      </a:lnTo>
                      <a:lnTo>
                        <a:pt x="97" y="10"/>
                      </a:lnTo>
                      <a:lnTo>
                        <a:pt x="87" y="24"/>
                      </a:lnTo>
                      <a:lnTo>
                        <a:pt x="81" y="24"/>
                      </a:lnTo>
                      <a:lnTo>
                        <a:pt x="96" y="0"/>
                      </a:lnTo>
                      <a:lnTo>
                        <a:pt x="80" y="18"/>
                      </a:lnTo>
                      <a:lnTo>
                        <a:pt x="25" y="37"/>
                      </a:lnTo>
                      <a:lnTo>
                        <a:pt x="14" y="51"/>
                      </a:lnTo>
                      <a:lnTo>
                        <a:pt x="6" y="53"/>
                      </a:lnTo>
                      <a:lnTo>
                        <a:pt x="0" y="63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6596373" y="2105176"/>
                  <a:ext cx="168687" cy="155525"/>
                </a:xfrm>
                <a:custGeom>
                  <a:avLst/>
                  <a:gdLst>
                    <a:gd name="T0" fmla="*/ 11 w 114"/>
                    <a:gd name="T1" fmla="*/ 77 h 106"/>
                    <a:gd name="T2" fmla="*/ 9 w 114"/>
                    <a:gd name="T3" fmla="*/ 106 h 106"/>
                    <a:gd name="T4" fmla="*/ 19 w 114"/>
                    <a:gd name="T5" fmla="*/ 104 h 106"/>
                    <a:gd name="T6" fmla="*/ 41 w 114"/>
                    <a:gd name="T7" fmla="*/ 87 h 106"/>
                    <a:gd name="T8" fmla="*/ 47 w 114"/>
                    <a:gd name="T9" fmla="*/ 74 h 106"/>
                    <a:gd name="T10" fmla="*/ 52 w 114"/>
                    <a:gd name="T11" fmla="*/ 77 h 106"/>
                    <a:gd name="T12" fmla="*/ 82 w 114"/>
                    <a:gd name="T13" fmla="*/ 69 h 106"/>
                    <a:gd name="T14" fmla="*/ 83 w 114"/>
                    <a:gd name="T15" fmla="*/ 63 h 106"/>
                    <a:gd name="T16" fmla="*/ 88 w 114"/>
                    <a:gd name="T17" fmla="*/ 65 h 106"/>
                    <a:gd name="T18" fmla="*/ 94 w 114"/>
                    <a:gd name="T19" fmla="*/ 61 h 106"/>
                    <a:gd name="T20" fmla="*/ 103 w 114"/>
                    <a:gd name="T21" fmla="*/ 60 h 106"/>
                    <a:gd name="T22" fmla="*/ 114 w 114"/>
                    <a:gd name="T23" fmla="*/ 54 h 106"/>
                    <a:gd name="T24" fmla="*/ 103 w 114"/>
                    <a:gd name="T25" fmla="*/ 0 h 106"/>
                    <a:gd name="T26" fmla="*/ 0 w 114"/>
                    <a:gd name="T27" fmla="*/ 22 h 106"/>
                    <a:gd name="T28" fmla="*/ 11 w 114"/>
                    <a:gd name="T29" fmla="*/ 77 h 106"/>
                    <a:gd name="T30" fmla="*/ 11 w 114"/>
                    <a:gd name="T31" fmla="*/ 77 h 1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4"/>
                    <a:gd name="T49" fmla="*/ 0 h 106"/>
                    <a:gd name="T50" fmla="*/ 114 w 114"/>
                    <a:gd name="T51" fmla="*/ 106 h 1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4" h="106">
                      <a:moveTo>
                        <a:pt x="11" y="77"/>
                      </a:moveTo>
                      <a:lnTo>
                        <a:pt x="9" y="106"/>
                      </a:lnTo>
                      <a:lnTo>
                        <a:pt x="19" y="104"/>
                      </a:lnTo>
                      <a:lnTo>
                        <a:pt x="41" y="87"/>
                      </a:lnTo>
                      <a:lnTo>
                        <a:pt x="47" y="74"/>
                      </a:lnTo>
                      <a:lnTo>
                        <a:pt x="52" y="77"/>
                      </a:lnTo>
                      <a:lnTo>
                        <a:pt x="82" y="69"/>
                      </a:lnTo>
                      <a:lnTo>
                        <a:pt x="83" y="63"/>
                      </a:lnTo>
                      <a:lnTo>
                        <a:pt x="88" y="65"/>
                      </a:lnTo>
                      <a:lnTo>
                        <a:pt x="94" y="61"/>
                      </a:lnTo>
                      <a:lnTo>
                        <a:pt x="103" y="60"/>
                      </a:lnTo>
                      <a:lnTo>
                        <a:pt x="114" y="54"/>
                      </a:lnTo>
                      <a:lnTo>
                        <a:pt x="103" y="0"/>
                      </a:lnTo>
                      <a:lnTo>
                        <a:pt x="0" y="22"/>
                      </a:lnTo>
                      <a:lnTo>
                        <a:pt x="11" y="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6748784" y="2096373"/>
                  <a:ext cx="76945" cy="88032"/>
                </a:xfrm>
                <a:custGeom>
                  <a:avLst/>
                  <a:gdLst>
                    <a:gd name="T0" fmla="*/ 11 w 52"/>
                    <a:gd name="T1" fmla="*/ 60 h 60"/>
                    <a:gd name="T2" fmla="*/ 33 w 52"/>
                    <a:gd name="T3" fmla="*/ 52 h 60"/>
                    <a:gd name="T4" fmla="*/ 33 w 52"/>
                    <a:gd name="T5" fmla="*/ 28 h 60"/>
                    <a:gd name="T6" fmla="*/ 39 w 52"/>
                    <a:gd name="T7" fmla="*/ 33 h 60"/>
                    <a:gd name="T8" fmla="*/ 40 w 52"/>
                    <a:gd name="T9" fmla="*/ 45 h 60"/>
                    <a:gd name="T10" fmla="*/ 45 w 52"/>
                    <a:gd name="T11" fmla="*/ 45 h 60"/>
                    <a:gd name="T12" fmla="*/ 52 w 52"/>
                    <a:gd name="T13" fmla="*/ 33 h 60"/>
                    <a:gd name="T14" fmla="*/ 45 w 52"/>
                    <a:gd name="T15" fmla="*/ 21 h 60"/>
                    <a:gd name="T16" fmla="*/ 33 w 52"/>
                    <a:gd name="T17" fmla="*/ 18 h 60"/>
                    <a:gd name="T18" fmla="*/ 25 w 52"/>
                    <a:gd name="T19" fmla="*/ 2 h 60"/>
                    <a:gd name="T20" fmla="*/ 18 w 52"/>
                    <a:gd name="T21" fmla="*/ 0 h 60"/>
                    <a:gd name="T22" fmla="*/ 0 w 52"/>
                    <a:gd name="T23" fmla="*/ 6 h 60"/>
                    <a:gd name="T24" fmla="*/ 11 w 52"/>
                    <a:gd name="T25" fmla="*/ 60 h 60"/>
                    <a:gd name="T26" fmla="*/ 11 w 52"/>
                    <a:gd name="T27" fmla="*/ 60 h 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60"/>
                    <a:gd name="T44" fmla="*/ 52 w 52"/>
                    <a:gd name="T45" fmla="*/ 60 h 6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60">
                      <a:moveTo>
                        <a:pt x="11" y="60"/>
                      </a:moveTo>
                      <a:lnTo>
                        <a:pt x="33" y="52"/>
                      </a:lnTo>
                      <a:lnTo>
                        <a:pt x="33" y="28"/>
                      </a:lnTo>
                      <a:lnTo>
                        <a:pt x="39" y="33"/>
                      </a:lnTo>
                      <a:lnTo>
                        <a:pt x="40" y="45"/>
                      </a:lnTo>
                      <a:lnTo>
                        <a:pt x="45" y="45"/>
                      </a:lnTo>
                      <a:lnTo>
                        <a:pt x="52" y="33"/>
                      </a:lnTo>
                      <a:lnTo>
                        <a:pt x="45" y="21"/>
                      </a:lnTo>
                      <a:lnTo>
                        <a:pt x="33" y="18"/>
                      </a:lnTo>
                      <a:lnTo>
                        <a:pt x="25" y="2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11" y="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5" name="Freeform 254"/>
                <p:cNvSpPr>
                  <a:spLocks/>
                </p:cNvSpPr>
                <p:nvPr/>
              </p:nvSpPr>
              <p:spPr bwMode="auto">
                <a:xfrm>
                  <a:off x="6596372" y="1986333"/>
                  <a:ext cx="328495" cy="161394"/>
                </a:xfrm>
                <a:custGeom>
                  <a:avLst/>
                  <a:gdLst>
                    <a:gd name="T0" fmla="*/ 0 w 222"/>
                    <a:gd name="T1" fmla="*/ 103 h 110"/>
                    <a:gd name="T2" fmla="*/ 103 w 222"/>
                    <a:gd name="T3" fmla="*/ 81 h 110"/>
                    <a:gd name="T4" fmla="*/ 121 w 222"/>
                    <a:gd name="T5" fmla="*/ 75 h 110"/>
                    <a:gd name="T6" fmla="*/ 128 w 222"/>
                    <a:gd name="T7" fmla="*/ 77 h 110"/>
                    <a:gd name="T8" fmla="*/ 136 w 222"/>
                    <a:gd name="T9" fmla="*/ 93 h 110"/>
                    <a:gd name="T10" fmla="*/ 148 w 222"/>
                    <a:gd name="T11" fmla="*/ 96 h 110"/>
                    <a:gd name="T12" fmla="*/ 155 w 222"/>
                    <a:gd name="T13" fmla="*/ 108 h 110"/>
                    <a:gd name="T14" fmla="*/ 162 w 222"/>
                    <a:gd name="T15" fmla="*/ 110 h 110"/>
                    <a:gd name="T16" fmla="*/ 170 w 222"/>
                    <a:gd name="T17" fmla="*/ 97 h 110"/>
                    <a:gd name="T18" fmla="*/ 173 w 222"/>
                    <a:gd name="T19" fmla="*/ 86 h 110"/>
                    <a:gd name="T20" fmla="*/ 181 w 222"/>
                    <a:gd name="T21" fmla="*/ 100 h 110"/>
                    <a:gd name="T22" fmla="*/ 222 w 222"/>
                    <a:gd name="T23" fmla="*/ 88 h 110"/>
                    <a:gd name="T24" fmla="*/ 219 w 222"/>
                    <a:gd name="T25" fmla="*/ 73 h 110"/>
                    <a:gd name="T26" fmla="*/ 208 w 222"/>
                    <a:gd name="T27" fmla="*/ 53 h 110"/>
                    <a:gd name="T28" fmla="*/ 202 w 222"/>
                    <a:gd name="T29" fmla="*/ 51 h 110"/>
                    <a:gd name="T30" fmla="*/ 195 w 222"/>
                    <a:gd name="T31" fmla="*/ 52 h 110"/>
                    <a:gd name="T32" fmla="*/ 196 w 222"/>
                    <a:gd name="T33" fmla="*/ 55 h 110"/>
                    <a:gd name="T34" fmla="*/ 206 w 222"/>
                    <a:gd name="T35" fmla="*/ 56 h 110"/>
                    <a:gd name="T36" fmla="*/ 209 w 222"/>
                    <a:gd name="T37" fmla="*/ 75 h 110"/>
                    <a:gd name="T38" fmla="*/ 193 w 222"/>
                    <a:gd name="T39" fmla="*/ 82 h 110"/>
                    <a:gd name="T40" fmla="*/ 170 w 222"/>
                    <a:gd name="T41" fmla="*/ 67 h 110"/>
                    <a:gd name="T42" fmla="*/ 162 w 222"/>
                    <a:gd name="T43" fmla="*/ 51 h 110"/>
                    <a:gd name="T44" fmla="*/ 151 w 222"/>
                    <a:gd name="T45" fmla="*/ 46 h 110"/>
                    <a:gd name="T46" fmla="*/ 151 w 222"/>
                    <a:gd name="T47" fmla="*/ 51 h 110"/>
                    <a:gd name="T48" fmla="*/ 141 w 222"/>
                    <a:gd name="T49" fmla="*/ 41 h 110"/>
                    <a:gd name="T50" fmla="*/ 149 w 222"/>
                    <a:gd name="T51" fmla="*/ 30 h 110"/>
                    <a:gd name="T52" fmla="*/ 156 w 222"/>
                    <a:gd name="T53" fmla="*/ 20 h 110"/>
                    <a:gd name="T54" fmla="*/ 143 w 222"/>
                    <a:gd name="T55" fmla="*/ 0 h 110"/>
                    <a:gd name="T56" fmla="*/ 121 w 222"/>
                    <a:gd name="T57" fmla="*/ 16 h 110"/>
                    <a:gd name="T58" fmla="*/ 47 w 222"/>
                    <a:gd name="T59" fmla="*/ 35 h 110"/>
                    <a:gd name="T60" fmla="*/ 0 w 222"/>
                    <a:gd name="T61" fmla="*/ 45 h 110"/>
                    <a:gd name="T62" fmla="*/ 0 w 222"/>
                    <a:gd name="T63" fmla="*/ 103 h 110"/>
                    <a:gd name="T64" fmla="*/ 0 w 222"/>
                    <a:gd name="T65" fmla="*/ 103 h 1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2"/>
                    <a:gd name="T100" fmla="*/ 0 h 110"/>
                    <a:gd name="T101" fmla="*/ 222 w 222"/>
                    <a:gd name="T102" fmla="*/ 110 h 1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2" h="110">
                      <a:moveTo>
                        <a:pt x="0" y="103"/>
                      </a:moveTo>
                      <a:lnTo>
                        <a:pt x="103" y="81"/>
                      </a:lnTo>
                      <a:lnTo>
                        <a:pt x="121" y="75"/>
                      </a:lnTo>
                      <a:lnTo>
                        <a:pt x="128" y="77"/>
                      </a:lnTo>
                      <a:lnTo>
                        <a:pt x="136" y="93"/>
                      </a:lnTo>
                      <a:lnTo>
                        <a:pt x="148" y="96"/>
                      </a:lnTo>
                      <a:lnTo>
                        <a:pt x="155" y="108"/>
                      </a:lnTo>
                      <a:lnTo>
                        <a:pt x="162" y="110"/>
                      </a:lnTo>
                      <a:lnTo>
                        <a:pt x="170" y="97"/>
                      </a:lnTo>
                      <a:lnTo>
                        <a:pt x="173" y="86"/>
                      </a:lnTo>
                      <a:lnTo>
                        <a:pt x="181" y="100"/>
                      </a:lnTo>
                      <a:lnTo>
                        <a:pt x="222" y="88"/>
                      </a:lnTo>
                      <a:lnTo>
                        <a:pt x="219" y="73"/>
                      </a:lnTo>
                      <a:lnTo>
                        <a:pt x="208" y="53"/>
                      </a:lnTo>
                      <a:lnTo>
                        <a:pt x="202" y="51"/>
                      </a:lnTo>
                      <a:lnTo>
                        <a:pt x="195" y="52"/>
                      </a:lnTo>
                      <a:lnTo>
                        <a:pt x="196" y="55"/>
                      </a:lnTo>
                      <a:lnTo>
                        <a:pt x="206" y="56"/>
                      </a:lnTo>
                      <a:lnTo>
                        <a:pt x="209" y="75"/>
                      </a:lnTo>
                      <a:lnTo>
                        <a:pt x="193" y="82"/>
                      </a:lnTo>
                      <a:lnTo>
                        <a:pt x="170" y="67"/>
                      </a:lnTo>
                      <a:lnTo>
                        <a:pt x="162" y="51"/>
                      </a:lnTo>
                      <a:lnTo>
                        <a:pt x="151" y="46"/>
                      </a:lnTo>
                      <a:lnTo>
                        <a:pt x="151" y="51"/>
                      </a:lnTo>
                      <a:lnTo>
                        <a:pt x="141" y="41"/>
                      </a:lnTo>
                      <a:lnTo>
                        <a:pt x="149" y="30"/>
                      </a:lnTo>
                      <a:lnTo>
                        <a:pt x="156" y="20"/>
                      </a:lnTo>
                      <a:lnTo>
                        <a:pt x="143" y="0"/>
                      </a:lnTo>
                      <a:lnTo>
                        <a:pt x="121" y="16"/>
                      </a:lnTo>
                      <a:lnTo>
                        <a:pt x="47" y="35"/>
                      </a:lnTo>
                      <a:lnTo>
                        <a:pt x="0" y="45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6" name="Freeform 255"/>
                <p:cNvSpPr>
                  <a:spLocks/>
                </p:cNvSpPr>
                <p:nvPr/>
              </p:nvSpPr>
              <p:spPr bwMode="auto">
                <a:xfrm>
                  <a:off x="6858282" y="2141857"/>
                  <a:ext cx="29594" cy="23475"/>
                </a:xfrm>
                <a:custGeom>
                  <a:avLst/>
                  <a:gdLst>
                    <a:gd name="T0" fmla="*/ 0 w 20"/>
                    <a:gd name="T1" fmla="*/ 16 h 16"/>
                    <a:gd name="T2" fmla="*/ 9 w 20"/>
                    <a:gd name="T3" fmla="*/ 0 h 16"/>
                    <a:gd name="T4" fmla="*/ 20 w 20"/>
                    <a:gd name="T5" fmla="*/ 7 h 16"/>
                    <a:gd name="T6" fmla="*/ 0 w 20"/>
                    <a:gd name="T7" fmla="*/ 16 h 16"/>
                    <a:gd name="T8" fmla="*/ 0 w 20"/>
                    <a:gd name="T9" fmla="*/ 16 h 16"/>
                    <a:gd name="T10" fmla="*/ 0 w 20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6"/>
                    <a:gd name="T20" fmla="*/ 20 w 20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6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20" y="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7" name="Freeform 256"/>
                <p:cNvSpPr>
                  <a:spLocks/>
                </p:cNvSpPr>
                <p:nvPr/>
              </p:nvSpPr>
              <p:spPr bwMode="auto">
                <a:xfrm>
                  <a:off x="6913032" y="2138921"/>
                  <a:ext cx="23675" cy="16139"/>
                </a:xfrm>
                <a:custGeom>
                  <a:avLst/>
                  <a:gdLst>
                    <a:gd name="T0" fmla="*/ 0 w 16"/>
                    <a:gd name="T1" fmla="*/ 11 h 11"/>
                    <a:gd name="T2" fmla="*/ 9 w 16"/>
                    <a:gd name="T3" fmla="*/ 0 h 11"/>
                    <a:gd name="T4" fmla="*/ 16 w 16"/>
                    <a:gd name="T5" fmla="*/ 8 h 11"/>
                    <a:gd name="T6" fmla="*/ 0 w 16"/>
                    <a:gd name="T7" fmla="*/ 11 h 11"/>
                    <a:gd name="T8" fmla="*/ 0 w 16"/>
                    <a:gd name="T9" fmla="*/ 11 h 11"/>
                    <a:gd name="T10" fmla="*/ 0 w 16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1"/>
                    <a:gd name="T20" fmla="*/ 16 w 16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1">
                      <a:moveTo>
                        <a:pt x="0" y="11"/>
                      </a:moveTo>
                      <a:lnTo>
                        <a:pt x="9" y="0"/>
                      </a:lnTo>
                      <a:lnTo>
                        <a:pt x="16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8" name="Freeform 257"/>
                <p:cNvSpPr>
                  <a:spLocks/>
                </p:cNvSpPr>
                <p:nvPr/>
              </p:nvSpPr>
              <p:spPr bwMode="auto">
                <a:xfrm>
                  <a:off x="6523868" y="1751578"/>
                  <a:ext cx="158329" cy="300780"/>
                </a:xfrm>
                <a:custGeom>
                  <a:avLst/>
                  <a:gdLst>
                    <a:gd name="T0" fmla="*/ 17 w 107"/>
                    <a:gd name="T1" fmla="*/ 84 h 205"/>
                    <a:gd name="T2" fmla="*/ 21 w 107"/>
                    <a:gd name="T3" fmla="*/ 121 h 205"/>
                    <a:gd name="T4" fmla="*/ 49 w 107"/>
                    <a:gd name="T5" fmla="*/ 205 h 205"/>
                    <a:gd name="T6" fmla="*/ 96 w 107"/>
                    <a:gd name="T7" fmla="*/ 195 h 205"/>
                    <a:gd name="T8" fmla="*/ 93 w 107"/>
                    <a:gd name="T9" fmla="*/ 75 h 205"/>
                    <a:gd name="T10" fmla="*/ 106 w 107"/>
                    <a:gd name="T11" fmla="*/ 51 h 205"/>
                    <a:gd name="T12" fmla="*/ 107 w 107"/>
                    <a:gd name="T13" fmla="*/ 0 h 205"/>
                    <a:gd name="T14" fmla="*/ 0 w 107"/>
                    <a:gd name="T15" fmla="*/ 25 h 205"/>
                    <a:gd name="T16" fmla="*/ 17 w 107"/>
                    <a:gd name="T17" fmla="*/ 84 h 205"/>
                    <a:gd name="T18" fmla="*/ 17 w 107"/>
                    <a:gd name="T19" fmla="*/ 84 h 2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7"/>
                    <a:gd name="T31" fmla="*/ 0 h 205"/>
                    <a:gd name="T32" fmla="*/ 107 w 107"/>
                    <a:gd name="T33" fmla="*/ 205 h 2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7" h="205">
                      <a:moveTo>
                        <a:pt x="17" y="84"/>
                      </a:moveTo>
                      <a:lnTo>
                        <a:pt x="21" y="121"/>
                      </a:lnTo>
                      <a:lnTo>
                        <a:pt x="49" y="205"/>
                      </a:lnTo>
                      <a:lnTo>
                        <a:pt x="96" y="195"/>
                      </a:lnTo>
                      <a:lnTo>
                        <a:pt x="93" y="75"/>
                      </a:lnTo>
                      <a:lnTo>
                        <a:pt x="106" y="51"/>
                      </a:lnTo>
                      <a:lnTo>
                        <a:pt x="107" y="0"/>
                      </a:lnTo>
                      <a:lnTo>
                        <a:pt x="0" y="25"/>
                      </a:lnTo>
                      <a:lnTo>
                        <a:pt x="17" y="8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6661481" y="1707559"/>
                  <a:ext cx="146491" cy="330124"/>
                </a:xfrm>
                <a:custGeom>
                  <a:avLst/>
                  <a:gdLst>
                    <a:gd name="T0" fmla="*/ 0 w 99"/>
                    <a:gd name="T1" fmla="*/ 105 h 225"/>
                    <a:gd name="T2" fmla="*/ 13 w 99"/>
                    <a:gd name="T3" fmla="*/ 81 h 225"/>
                    <a:gd name="T4" fmla="*/ 14 w 99"/>
                    <a:gd name="T5" fmla="*/ 30 h 225"/>
                    <a:gd name="T6" fmla="*/ 13 w 99"/>
                    <a:gd name="T7" fmla="*/ 10 h 225"/>
                    <a:gd name="T8" fmla="*/ 32 w 99"/>
                    <a:gd name="T9" fmla="*/ 0 h 225"/>
                    <a:gd name="T10" fmla="*/ 77 w 99"/>
                    <a:gd name="T11" fmla="*/ 140 h 225"/>
                    <a:gd name="T12" fmla="*/ 99 w 99"/>
                    <a:gd name="T13" fmla="*/ 170 h 225"/>
                    <a:gd name="T14" fmla="*/ 99 w 99"/>
                    <a:gd name="T15" fmla="*/ 190 h 225"/>
                    <a:gd name="T16" fmla="*/ 77 w 99"/>
                    <a:gd name="T17" fmla="*/ 206 h 225"/>
                    <a:gd name="T18" fmla="*/ 3 w 99"/>
                    <a:gd name="T19" fmla="*/ 225 h 225"/>
                    <a:gd name="T20" fmla="*/ 0 w 99"/>
                    <a:gd name="T21" fmla="*/ 105 h 225"/>
                    <a:gd name="T22" fmla="*/ 0 w 99"/>
                    <a:gd name="T23" fmla="*/ 105 h 2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9"/>
                    <a:gd name="T37" fmla="*/ 0 h 225"/>
                    <a:gd name="T38" fmla="*/ 99 w 99"/>
                    <a:gd name="T39" fmla="*/ 225 h 2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9" h="225">
                      <a:moveTo>
                        <a:pt x="0" y="105"/>
                      </a:moveTo>
                      <a:lnTo>
                        <a:pt x="13" y="81"/>
                      </a:lnTo>
                      <a:lnTo>
                        <a:pt x="14" y="30"/>
                      </a:lnTo>
                      <a:lnTo>
                        <a:pt x="13" y="10"/>
                      </a:lnTo>
                      <a:lnTo>
                        <a:pt x="32" y="0"/>
                      </a:lnTo>
                      <a:lnTo>
                        <a:pt x="77" y="140"/>
                      </a:lnTo>
                      <a:lnTo>
                        <a:pt x="99" y="170"/>
                      </a:lnTo>
                      <a:lnTo>
                        <a:pt x="99" y="190"/>
                      </a:lnTo>
                      <a:lnTo>
                        <a:pt x="77" y="206"/>
                      </a:lnTo>
                      <a:lnTo>
                        <a:pt x="3" y="22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>
                  <a:off x="6708831" y="1414115"/>
                  <a:ext cx="359570" cy="542872"/>
                </a:xfrm>
                <a:custGeom>
                  <a:avLst/>
                  <a:gdLst>
                    <a:gd name="T0" fmla="*/ 0 w 243"/>
                    <a:gd name="T1" fmla="*/ 200 h 370"/>
                    <a:gd name="T2" fmla="*/ 14 w 243"/>
                    <a:gd name="T3" fmla="*/ 201 h 370"/>
                    <a:gd name="T4" fmla="*/ 15 w 243"/>
                    <a:gd name="T5" fmla="*/ 177 h 370"/>
                    <a:gd name="T6" fmla="*/ 33 w 243"/>
                    <a:gd name="T7" fmla="*/ 143 h 370"/>
                    <a:gd name="T8" fmla="*/ 25 w 243"/>
                    <a:gd name="T9" fmla="*/ 119 h 370"/>
                    <a:gd name="T10" fmla="*/ 59 w 243"/>
                    <a:gd name="T11" fmla="*/ 2 h 370"/>
                    <a:gd name="T12" fmla="*/ 67 w 243"/>
                    <a:gd name="T13" fmla="*/ 2 h 370"/>
                    <a:gd name="T14" fmla="*/ 70 w 243"/>
                    <a:gd name="T15" fmla="*/ 17 h 370"/>
                    <a:gd name="T16" fmla="*/ 104 w 243"/>
                    <a:gd name="T17" fmla="*/ 5 h 370"/>
                    <a:gd name="T18" fmla="*/ 105 w 243"/>
                    <a:gd name="T19" fmla="*/ 0 h 370"/>
                    <a:gd name="T20" fmla="*/ 133 w 243"/>
                    <a:gd name="T21" fmla="*/ 6 h 370"/>
                    <a:gd name="T22" fmla="*/ 178 w 243"/>
                    <a:gd name="T23" fmla="*/ 120 h 370"/>
                    <a:gd name="T24" fmla="*/ 199 w 243"/>
                    <a:gd name="T25" fmla="*/ 121 h 370"/>
                    <a:gd name="T26" fmla="*/ 237 w 243"/>
                    <a:gd name="T27" fmla="*/ 164 h 370"/>
                    <a:gd name="T28" fmla="*/ 231 w 243"/>
                    <a:gd name="T29" fmla="*/ 172 h 370"/>
                    <a:gd name="T30" fmla="*/ 243 w 243"/>
                    <a:gd name="T31" fmla="*/ 172 h 370"/>
                    <a:gd name="T32" fmla="*/ 235 w 243"/>
                    <a:gd name="T33" fmla="*/ 193 h 370"/>
                    <a:gd name="T34" fmla="*/ 216 w 243"/>
                    <a:gd name="T35" fmla="*/ 207 h 370"/>
                    <a:gd name="T36" fmla="*/ 195 w 243"/>
                    <a:gd name="T37" fmla="*/ 217 h 370"/>
                    <a:gd name="T38" fmla="*/ 193 w 243"/>
                    <a:gd name="T39" fmla="*/ 231 h 370"/>
                    <a:gd name="T40" fmla="*/ 181 w 243"/>
                    <a:gd name="T41" fmla="*/ 218 h 370"/>
                    <a:gd name="T42" fmla="*/ 163 w 243"/>
                    <a:gd name="T43" fmla="*/ 233 h 370"/>
                    <a:gd name="T44" fmla="*/ 154 w 243"/>
                    <a:gd name="T45" fmla="*/ 233 h 370"/>
                    <a:gd name="T46" fmla="*/ 146 w 243"/>
                    <a:gd name="T47" fmla="*/ 224 h 370"/>
                    <a:gd name="T48" fmla="*/ 141 w 243"/>
                    <a:gd name="T49" fmla="*/ 269 h 370"/>
                    <a:gd name="T50" fmla="*/ 124 w 243"/>
                    <a:gd name="T51" fmla="*/ 276 h 370"/>
                    <a:gd name="T52" fmla="*/ 116 w 243"/>
                    <a:gd name="T53" fmla="*/ 293 h 370"/>
                    <a:gd name="T54" fmla="*/ 105 w 243"/>
                    <a:gd name="T55" fmla="*/ 293 h 370"/>
                    <a:gd name="T56" fmla="*/ 81 w 243"/>
                    <a:gd name="T57" fmla="*/ 320 h 370"/>
                    <a:gd name="T58" fmla="*/ 80 w 243"/>
                    <a:gd name="T59" fmla="*/ 340 h 370"/>
                    <a:gd name="T60" fmla="*/ 74 w 243"/>
                    <a:gd name="T61" fmla="*/ 348 h 370"/>
                    <a:gd name="T62" fmla="*/ 67 w 243"/>
                    <a:gd name="T63" fmla="*/ 370 h 370"/>
                    <a:gd name="T64" fmla="*/ 45 w 243"/>
                    <a:gd name="T65" fmla="*/ 340 h 370"/>
                    <a:gd name="T66" fmla="*/ 0 w 243"/>
                    <a:gd name="T67" fmla="*/ 200 h 370"/>
                    <a:gd name="T68" fmla="*/ 0 w 243"/>
                    <a:gd name="T69" fmla="*/ 200 h 3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3"/>
                    <a:gd name="T106" fmla="*/ 0 h 370"/>
                    <a:gd name="T107" fmla="*/ 243 w 243"/>
                    <a:gd name="T108" fmla="*/ 370 h 37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3" h="370">
                      <a:moveTo>
                        <a:pt x="0" y="200"/>
                      </a:moveTo>
                      <a:lnTo>
                        <a:pt x="14" y="201"/>
                      </a:lnTo>
                      <a:lnTo>
                        <a:pt x="15" y="177"/>
                      </a:lnTo>
                      <a:lnTo>
                        <a:pt x="33" y="143"/>
                      </a:lnTo>
                      <a:lnTo>
                        <a:pt x="25" y="119"/>
                      </a:lnTo>
                      <a:lnTo>
                        <a:pt x="59" y="2"/>
                      </a:lnTo>
                      <a:lnTo>
                        <a:pt x="67" y="2"/>
                      </a:lnTo>
                      <a:lnTo>
                        <a:pt x="70" y="17"/>
                      </a:lnTo>
                      <a:lnTo>
                        <a:pt x="104" y="5"/>
                      </a:lnTo>
                      <a:lnTo>
                        <a:pt x="105" y="0"/>
                      </a:lnTo>
                      <a:lnTo>
                        <a:pt x="133" y="6"/>
                      </a:lnTo>
                      <a:lnTo>
                        <a:pt x="178" y="120"/>
                      </a:lnTo>
                      <a:lnTo>
                        <a:pt x="199" y="121"/>
                      </a:lnTo>
                      <a:lnTo>
                        <a:pt x="237" y="164"/>
                      </a:lnTo>
                      <a:lnTo>
                        <a:pt x="231" y="172"/>
                      </a:lnTo>
                      <a:lnTo>
                        <a:pt x="243" y="172"/>
                      </a:lnTo>
                      <a:lnTo>
                        <a:pt x="235" y="193"/>
                      </a:lnTo>
                      <a:lnTo>
                        <a:pt x="216" y="207"/>
                      </a:lnTo>
                      <a:lnTo>
                        <a:pt x="195" y="217"/>
                      </a:lnTo>
                      <a:lnTo>
                        <a:pt x="193" y="231"/>
                      </a:lnTo>
                      <a:lnTo>
                        <a:pt x="181" y="218"/>
                      </a:lnTo>
                      <a:lnTo>
                        <a:pt x="163" y="233"/>
                      </a:lnTo>
                      <a:lnTo>
                        <a:pt x="154" y="233"/>
                      </a:lnTo>
                      <a:lnTo>
                        <a:pt x="146" y="224"/>
                      </a:lnTo>
                      <a:lnTo>
                        <a:pt x="141" y="269"/>
                      </a:lnTo>
                      <a:lnTo>
                        <a:pt x="124" y="276"/>
                      </a:lnTo>
                      <a:lnTo>
                        <a:pt x="116" y="293"/>
                      </a:lnTo>
                      <a:lnTo>
                        <a:pt x="105" y="293"/>
                      </a:lnTo>
                      <a:lnTo>
                        <a:pt x="81" y="320"/>
                      </a:lnTo>
                      <a:lnTo>
                        <a:pt x="80" y="340"/>
                      </a:lnTo>
                      <a:lnTo>
                        <a:pt x="74" y="348"/>
                      </a:lnTo>
                      <a:lnTo>
                        <a:pt x="67" y="370"/>
                      </a:lnTo>
                      <a:lnTo>
                        <a:pt x="45" y="3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61" name="Freeform 260"/>
                <p:cNvSpPr>
                  <a:spLocks/>
                </p:cNvSpPr>
                <p:nvPr/>
              </p:nvSpPr>
              <p:spPr bwMode="auto">
                <a:xfrm>
                  <a:off x="3961012" y="2584957"/>
                  <a:ext cx="728016" cy="380010"/>
                </a:xfrm>
                <a:custGeom>
                  <a:avLst/>
                  <a:gdLst>
                    <a:gd name="T0" fmla="*/ 17 w 492"/>
                    <a:gd name="T1" fmla="*/ 0 h 259"/>
                    <a:gd name="T2" fmla="*/ 201 w 492"/>
                    <a:gd name="T3" fmla="*/ 11 h 259"/>
                    <a:gd name="T4" fmla="*/ 444 w 492"/>
                    <a:gd name="T5" fmla="*/ 13 h 259"/>
                    <a:gd name="T6" fmla="*/ 458 w 492"/>
                    <a:gd name="T7" fmla="*/ 25 h 259"/>
                    <a:gd name="T8" fmla="*/ 465 w 492"/>
                    <a:gd name="T9" fmla="*/ 22 h 259"/>
                    <a:gd name="T10" fmla="*/ 474 w 492"/>
                    <a:gd name="T11" fmla="*/ 35 h 259"/>
                    <a:gd name="T12" fmla="*/ 466 w 492"/>
                    <a:gd name="T13" fmla="*/ 35 h 259"/>
                    <a:gd name="T14" fmla="*/ 458 w 492"/>
                    <a:gd name="T15" fmla="*/ 52 h 259"/>
                    <a:gd name="T16" fmla="*/ 477 w 492"/>
                    <a:gd name="T17" fmla="*/ 80 h 259"/>
                    <a:gd name="T18" fmla="*/ 492 w 492"/>
                    <a:gd name="T19" fmla="*/ 83 h 259"/>
                    <a:gd name="T20" fmla="*/ 490 w 492"/>
                    <a:gd name="T21" fmla="*/ 258 h 259"/>
                    <a:gd name="T22" fmla="*/ 281 w 492"/>
                    <a:gd name="T23" fmla="*/ 259 h 259"/>
                    <a:gd name="T24" fmla="*/ 0 w 492"/>
                    <a:gd name="T25" fmla="*/ 246 h 259"/>
                    <a:gd name="T26" fmla="*/ 17 w 492"/>
                    <a:gd name="T27" fmla="*/ 0 h 259"/>
                    <a:gd name="T28" fmla="*/ 17 w 492"/>
                    <a:gd name="T29" fmla="*/ 0 h 2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92"/>
                    <a:gd name="T46" fmla="*/ 0 h 259"/>
                    <a:gd name="T47" fmla="*/ 492 w 492"/>
                    <a:gd name="T48" fmla="*/ 259 h 2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92" h="259">
                      <a:moveTo>
                        <a:pt x="17" y="0"/>
                      </a:moveTo>
                      <a:lnTo>
                        <a:pt x="201" y="11"/>
                      </a:lnTo>
                      <a:lnTo>
                        <a:pt x="444" y="13"/>
                      </a:lnTo>
                      <a:lnTo>
                        <a:pt x="458" y="25"/>
                      </a:lnTo>
                      <a:lnTo>
                        <a:pt x="465" y="22"/>
                      </a:lnTo>
                      <a:lnTo>
                        <a:pt x="474" y="35"/>
                      </a:lnTo>
                      <a:lnTo>
                        <a:pt x="466" y="35"/>
                      </a:lnTo>
                      <a:lnTo>
                        <a:pt x="458" y="52"/>
                      </a:lnTo>
                      <a:lnTo>
                        <a:pt x="477" y="80"/>
                      </a:lnTo>
                      <a:lnTo>
                        <a:pt x="492" y="83"/>
                      </a:lnTo>
                      <a:lnTo>
                        <a:pt x="490" y="258"/>
                      </a:lnTo>
                      <a:lnTo>
                        <a:pt x="281" y="259"/>
                      </a:lnTo>
                      <a:lnTo>
                        <a:pt x="0" y="24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>
                  <a:off x="5127023" y="2918775"/>
                  <a:ext cx="836036" cy="274370"/>
                </a:xfrm>
                <a:custGeom>
                  <a:avLst/>
                  <a:gdLst>
                    <a:gd name="T0" fmla="*/ 10 w 565"/>
                    <a:gd name="T1" fmla="*/ 153 h 187"/>
                    <a:gd name="T2" fmla="*/ 7 w 565"/>
                    <a:gd name="T3" fmla="*/ 151 h 187"/>
                    <a:gd name="T4" fmla="*/ 23 w 565"/>
                    <a:gd name="T5" fmla="*/ 138 h 187"/>
                    <a:gd name="T6" fmla="*/ 39 w 565"/>
                    <a:gd name="T7" fmla="*/ 109 h 187"/>
                    <a:gd name="T8" fmla="*/ 33 w 565"/>
                    <a:gd name="T9" fmla="*/ 102 h 187"/>
                    <a:gd name="T10" fmla="*/ 41 w 565"/>
                    <a:gd name="T11" fmla="*/ 88 h 187"/>
                    <a:gd name="T12" fmla="*/ 41 w 565"/>
                    <a:gd name="T13" fmla="*/ 72 h 187"/>
                    <a:gd name="T14" fmla="*/ 53 w 565"/>
                    <a:gd name="T15" fmla="*/ 61 h 187"/>
                    <a:gd name="T16" fmla="*/ 141 w 565"/>
                    <a:gd name="T17" fmla="*/ 54 h 187"/>
                    <a:gd name="T18" fmla="*/ 139 w 565"/>
                    <a:gd name="T19" fmla="*/ 40 h 187"/>
                    <a:gd name="T20" fmla="*/ 168 w 565"/>
                    <a:gd name="T21" fmla="*/ 42 h 187"/>
                    <a:gd name="T22" fmla="*/ 434 w 565"/>
                    <a:gd name="T23" fmla="*/ 17 h 187"/>
                    <a:gd name="T24" fmla="*/ 565 w 565"/>
                    <a:gd name="T25" fmla="*/ 0 h 187"/>
                    <a:gd name="T26" fmla="*/ 542 w 565"/>
                    <a:gd name="T27" fmla="*/ 45 h 187"/>
                    <a:gd name="T28" fmla="*/ 506 w 565"/>
                    <a:gd name="T29" fmla="*/ 53 h 187"/>
                    <a:gd name="T30" fmla="*/ 489 w 565"/>
                    <a:gd name="T31" fmla="*/ 76 h 187"/>
                    <a:gd name="T32" fmla="*/ 424 w 565"/>
                    <a:gd name="T33" fmla="*/ 113 h 187"/>
                    <a:gd name="T34" fmla="*/ 421 w 565"/>
                    <a:gd name="T35" fmla="*/ 127 h 187"/>
                    <a:gd name="T36" fmla="*/ 405 w 565"/>
                    <a:gd name="T37" fmla="*/ 135 h 187"/>
                    <a:gd name="T38" fmla="*/ 405 w 565"/>
                    <a:gd name="T39" fmla="*/ 153 h 187"/>
                    <a:gd name="T40" fmla="*/ 317 w 565"/>
                    <a:gd name="T41" fmla="*/ 163 h 187"/>
                    <a:gd name="T42" fmla="*/ 142 w 565"/>
                    <a:gd name="T43" fmla="*/ 178 h 187"/>
                    <a:gd name="T44" fmla="*/ 0 w 565"/>
                    <a:gd name="T45" fmla="*/ 187 h 187"/>
                    <a:gd name="T46" fmla="*/ 10 w 565"/>
                    <a:gd name="T47" fmla="*/ 153 h 187"/>
                    <a:gd name="T48" fmla="*/ 10 w 565"/>
                    <a:gd name="T49" fmla="*/ 153 h 1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65"/>
                    <a:gd name="T76" fmla="*/ 0 h 187"/>
                    <a:gd name="T77" fmla="*/ 565 w 565"/>
                    <a:gd name="T78" fmla="*/ 187 h 1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65" h="187">
                      <a:moveTo>
                        <a:pt x="10" y="153"/>
                      </a:moveTo>
                      <a:lnTo>
                        <a:pt x="7" y="151"/>
                      </a:lnTo>
                      <a:lnTo>
                        <a:pt x="23" y="138"/>
                      </a:lnTo>
                      <a:lnTo>
                        <a:pt x="39" y="109"/>
                      </a:lnTo>
                      <a:lnTo>
                        <a:pt x="33" y="102"/>
                      </a:lnTo>
                      <a:lnTo>
                        <a:pt x="41" y="88"/>
                      </a:lnTo>
                      <a:lnTo>
                        <a:pt x="41" y="72"/>
                      </a:lnTo>
                      <a:lnTo>
                        <a:pt x="53" y="61"/>
                      </a:lnTo>
                      <a:lnTo>
                        <a:pt x="141" y="54"/>
                      </a:lnTo>
                      <a:lnTo>
                        <a:pt x="139" y="40"/>
                      </a:lnTo>
                      <a:lnTo>
                        <a:pt x="168" y="42"/>
                      </a:lnTo>
                      <a:lnTo>
                        <a:pt x="434" y="17"/>
                      </a:lnTo>
                      <a:lnTo>
                        <a:pt x="565" y="0"/>
                      </a:lnTo>
                      <a:lnTo>
                        <a:pt x="542" y="45"/>
                      </a:lnTo>
                      <a:lnTo>
                        <a:pt x="506" y="53"/>
                      </a:lnTo>
                      <a:lnTo>
                        <a:pt x="489" y="76"/>
                      </a:lnTo>
                      <a:lnTo>
                        <a:pt x="424" y="113"/>
                      </a:lnTo>
                      <a:lnTo>
                        <a:pt x="421" y="127"/>
                      </a:lnTo>
                      <a:lnTo>
                        <a:pt x="405" y="135"/>
                      </a:lnTo>
                      <a:lnTo>
                        <a:pt x="405" y="153"/>
                      </a:lnTo>
                      <a:lnTo>
                        <a:pt x="317" y="163"/>
                      </a:lnTo>
                      <a:lnTo>
                        <a:pt x="142" y="178"/>
                      </a:lnTo>
                      <a:lnTo>
                        <a:pt x="0" y="187"/>
                      </a:lnTo>
                      <a:lnTo>
                        <a:pt x="10" y="15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solidFill>
                    <a:schemeClr val="accent6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3C464A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6056971" y="2379395"/>
                <a:ext cx="507048" cy="1421741"/>
                <a:chOff x="6056971" y="2379395"/>
                <a:chExt cx="507048" cy="1421741"/>
              </a:xfrm>
            </p:grpSpPr>
            <p:sp>
              <p:nvSpPr>
                <p:cNvPr id="132" name="Oval 131"/>
                <p:cNvSpPr>
                  <a:spLocks noChangeAspect="1"/>
                </p:cNvSpPr>
                <p:nvPr/>
              </p:nvSpPr>
              <p:spPr>
                <a:xfrm>
                  <a:off x="6383356" y="2502142"/>
                  <a:ext cx="120199" cy="118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3C464A"/>
                    </a:solidFill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>
                <a:xfrm>
                  <a:off x="6443820" y="2379395"/>
                  <a:ext cx="120199" cy="118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3C464A"/>
                    </a:solidFill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>
                <a:xfrm>
                  <a:off x="6056971" y="3682721"/>
                  <a:ext cx="120199" cy="11841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3C464A"/>
                    </a:solidFill>
                  </a:endParaRPr>
                </a:p>
              </p:txBody>
            </p:sp>
          </p:grpSp>
        </p:grpSp>
        <p:sp>
          <p:nvSpPr>
            <p:cNvPr id="178" name="TextBox 123"/>
            <p:cNvSpPr txBox="1"/>
            <p:nvPr/>
          </p:nvSpPr>
          <p:spPr>
            <a:xfrm>
              <a:off x="6544921" y="1080956"/>
              <a:ext cx="1398554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Rhode Island</a:t>
              </a:r>
            </a:p>
          </p:txBody>
        </p:sp>
        <p:sp>
          <p:nvSpPr>
            <p:cNvPr id="179" name="TextBox 123"/>
            <p:cNvSpPr txBox="1"/>
            <p:nvPr/>
          </p:nvSpPr>
          <p:spPr>
            <a:xfrm>
              <a:off x="6544921" y="1491869"/>
              <a:ext cx="1286807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Bridgeport</a:t>
              </a:r>
            </a:p>
          </p:txBody>
        </p:sp>
        <p:sp>
          <p:nvSpPr>
            <p:cNvPr id="185" name="TextBox 123"/>
            <p:cNvSpPr txBox="1"/>
            <p:nvPr/>
          </p:nvSpPr>
          <p:spPr>
            <a:xfrm>
              <a:off x="6544921" y="1787043"/>
              <a:ext cx="933838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Norwalk</a:t>
              </a:r>
            </a:p>
          </p:txBody>
        </p:sp>
        <p:sp>
          <p:nvSpPr>
            <p:cNvPr id="187" name="TextBox 123"/>
            <p:cNvSpPr txBox="1"/>
            <p:nvPr/>
          </p:nvSpPr>
          <p:spPr>
            <a:xfrm>
              <a:off x="6544921" y="2232873"/>
              <a:ext cx="1648326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New York City</a:t>
              </a:r>
            </a:p>
          </p:txBody>
        </p:sp>
        <p:sp>
          <p:nvSpPr>
            <p:cNvPr id="188" name="TextBox 123"/>
            <p:cNvSpPr txBox="1"/>
            <p:nvPr/>
          </p:nvSpPr>
          <p:spPr>
            <a:xfrm>
              <a:off x="6544921" y="2522855"/>
              <a:ext cx="1166204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Jersey City</a:t>
              </a:r>
            </a:p>
          </p:txBody>
        </p:sp>
        <p:sp>
          <p:nvSpPr>
            <p:cNvPr id="189" name="TextBox 123"/>
            <p:cNvSpPr txBox="1"/>
            <p:nvPr/>
          </p:nvSpPr>
          <p:spPr>
            <a:xfrm>
              <a:off x="6544921" y="2812836"/>
              <a:ext cx="1083193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Newark</a:t>
              </a:r>
            </a:p>
          </p:txBody>
        </p:sp>
        <p:sp>
          <p:nvSpPr>
            <p:cNvPr id="203" name="TextBox 123"/>
            <p:cNvSpPr txBox="1"/>
            <p:nvPr/>
          </p:nvSpPr>
          <p:spPr>
            <a:xfrm>
              <a:off x="604038" y="2632121"/>
              <a:ext cx="67170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Fresno</a:t>
              </a:r>
            </a:p>
          </p:txBody>
        </p:sp>
        <p:sp>
          <p:nvSpPr>
            <p:cNvPr id="204" name="TextBox 124"/>
            <p:cNvSpPr txBox="1"/>
            <p:nvPr/>
          </p:nvSpPr>
          <p:spPr>
            <a:xfrm>
              <a:off x="604037" y="2282113"/>
              <a:ext cx="13434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Central Valley</a:t>
              </a:r>
            </a:p>
          </p:txBody>
        </p:sp>
        <p:sp>
          <p:nvSpPr>
            <p:cNvPr id="205" name="TextBox 125"/>
            <p:cNvSpPr txBox="1"/>
            <p:nvPr/>
          </p:nvSpPr>
          <p:spPr>
            <a:xfrm>
              <a:off x="604037" y="2992177"/>
              <a:ext cx="92934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Pasadena</a:t>
              </a:r>
            </a:p>
          </p:txBody>
        </p:sp>
        <p:sp>
          <p:nvSpPr>
            <p:cNvPr id="206" name="TextBox 131"/>
            <p:cNvSpPr txBox="1"/>
            <p:nvPr/>
          </p:nvSpPr>
          <p:spPr>
            <a:xfrm>
              <a:off x="604037" y="1901960"/>
              <a:ext cx="92934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Bay Area</a:t>
              </a:r>
            </a:p>
          </p:txBody>
        </p:sp>
        <p:sp>
          <p:nvSpPr>
            <p:cNvPr id="207" name="TextBox 123"/>
            <p:cNvSpPr txBox="1"/>
            <p:nvPr/>
          </p:nvSpPr>
          <p:spPr>
            <a:xfrm>
              <a:off x="604037" y="3352234"/>
              <a:ext cx="11787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Los Angeles</a:t>
              </a:r>
            </a:p>
          </p:txBody>
        </p:sp>
        <p:sp>
          <p:nvSpPr>
            <p:cNvPr id="208" name="TextBox 123"/>
            <p:cNvSpPr txBox="1"/>
            <p:nvPr/>
          </p:nvSpPr>
          <p:spPr>
            <a:xfrm>
              <a:off x="4353434" y="1080956"/>
              <a:ext cx="13499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Minneapolis</a:t>
              </a:r>
            </a:p>
          </p:txBody>
        </p:sp>
        <p:sp>
          <p:nvSpPr>
            <p:cNvPr id="209" name="TextBox 123"/>
            <p:cNvSpPr txBox="1"/>
            <p:nvPr/>
          </p:nvSpPr>
          <p:spPr>
            <a:xfrm>
              <a:off x="4731942" y="1368647"/>
              <a:ext cx="91308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Chicago</a:t>
              </a:r>
            </a:p>
          </p:txBody>
        </p:sp>
        <p:sp>
          <p:nvSpPr>
            <p:cNvPr id="210" name="TextBox 123"/>
            <p:cNvSpPr txBox="1"/>
            <p:nvPr/>
          </p:nvSpPr>
          <p:spPr>
            <a:xfrm>
              <a:off x="4656698" y="3673015"/>
              <a:ext cx="9474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Memphis</a:t>
              </a:r>
            </a:p>
          </p:txBody>
        </p:sp>
        <p:sp>
          <p:nvSpPr>
            <p:cNvPr id="211" name="TextBox 123"/>
            <p:cNvSpPr txBox="1"/>
            <p:nvPr/>
          </p:nvSpPr>
          <p:spPr>
            <a:xfrm>
              <a:off x="6544921" y="3964633"/>
              <a:ext cx="14048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Duval County</a:t>
              </a:r>
            </a:p>
          </p:txBody>
        </p:sp>
        <p:sp>
          <p:nvSpPr>
            <p:cNvPr id="212" name="TextBox 123"/>
            <p:cNvSpPr txBox="1"/>
            <p:nvPr/>
          </p:nvSpPr>
          <p:spPr>
            <a:xfrm>
              <a:off x="2345921" y="3362014"/>
              <a:ext cx="94470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Arlington</a:t>
              </a:r>
            </a:p>
          </p:txBody>
        </p:sp>
        <p:sp>
          <p:nvSpPr>
            <p:cNvPr id="213" name="TextBox 123"/>
            <p:cNvSpPr txBox="1"/>
            <p:nvPr/>
          </p:nvSpPr>
          <p:spPr>
            <a:xfrm>
              <a:off x="4043877" y="3990155"/>
              <a:ext cx="9466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Dallas</a:t>
              </a:r>
            </a:p>
          </p:txBody>
        </p:sp>
        <p:sp>
          <p:nvSpPr>
            <p:cNvPr id="214" name="TextBox 123"/>
            <p:cNvSpPr txBox="1"/>
            <p:nvPr/>
          </p:nvSpPr>
          <p:spPr>
            <a:xfrm>
              <a:off x="2190868" y="3673015"/>
              <a:ext cx="12594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San Antonio</a:t>
              </a:r>
            </a:p>
          </p:txBody>
        </p:sp>
        <p:sp>
          <p:nvSpPr>
            <p:cNvPr id="215" name="TextBox 123"/>
            <p:cNvSpPr txBox="1"/>
            <p:nvPr/>
          </p:nvSpPr>
          <p:spPr>
            <a:xfrm>
              <a:off x="1989837" y="3990155"/>
              <a:ext cx="15062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Hidalgo County</a:t>
              </a:r>
            </a:p>
          </p:txBody>
        </p:sp>
        <p:sp>
          <p:nvSpPr>
            <p:cNvPr id="216" name="TextBox 123"/>
            <p:cNvSpPr txBox="1"/>
            <p:nvPr/>
          </p:nvSpPr>
          <p:spPr>
            <a:xfrm>
              <a:off x="6544921" y="3540173"/>
              <a:ext cx="1723260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Washington, DC</a:t>
              </a:r>
            </a:p>
          </p:txBody>
        </p:sp>
        <p:sp>
          <p:nvSpPr>
            <p:cNvPr id="217" name="TextBox 123"/>
            <p:cNvSpPr txBox="1"/>
            <p:nvPr/>
          </p:nvSpPr>
          <p:spPr>
            <a:xfrm>
              <a:off x="6544921" y="3252437"/>
              <a:ext cx="1056006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dirty="0">
                  <a:solidFill>
                    <a:srgbClr val="3C464A"/>
                  </a:solidFill>
                  <a:latin typeface="+mn-lt"/>
                  <a:cs typeface="Segoe UI" panose="020B0502040204020203" pitchFamily="34" charset="0"/>
                </a:rPr>
                <a:t> Baltimore</a:t>
              </a:r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5708538" y="2145242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5758384" y="2150539"/>
              <a:ext cx="108672" cy="10705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5788537" y="2036946"/>
              <a:ext cx="83594" cy="823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5836845" y="2024417"/>
              <a:ext cx="108672" cy="107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5887691" y="2011468"/>
              <a:ext cx="108667" cy="107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5733917" y="2084657"/>
              <a:ext cx="108672" cy="10705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3933063" y="3104703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3978733" y="3121379"/>
              <a:ext cx="101567" cy="10005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3851644" y="3279661"/>
              <a:ext cx="83553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4595576" y="2834495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4697642" y="2194284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4311309" y="1912008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3848649" y="3627707"/>
              <a:ext cx="83553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2089489" y="2300585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2205537" y="2380209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2228810" y="2470302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>
              <a:off x="2240833" y="2692440"/>
              <a:ext cx="83594" cy="8235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2278321" y="2720086"/>
              <a:ext cx="105329" cy="1037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  <p:cxnSp>
          <p:nvCxnSpPr>
            <p:cNvPr id="315" name="Straight Connector 314"/>
            <p:cNvCxnSpPr>
              <a:stCxn id="213" idx="1"/>
              <a:endCxn id="295" idx="4"/>
            </p:cNvCxnSpPr>
            <p:nvPr/>
          </p:nvCxnSpPr>
          <p:spPr>
            <a:xfrm flipH="1" flipV="1">
              <a:off x="4029517" y="3221438"/>
              <a:ext cx="14360" cy="907217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11" idx="1"/>
              <a:endCxn id="144" idx="5"/>
            </p:cNvCxnSpPr>
            <p:nvPr/>
          </p:nvCxnSpPr>
          <p:spPr>
            <a:xfrm flipH="1" flipV="1">
              <a:off x="5381678" y="3310752"/>
              <a:ext cx="1163243" cy="792381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216" idx="1"/>
              <a:endCxn id="132" idx="5"/>
            </p:cNvCxnSpPr>
            <p:nvPr/>
          </p:nvCxnSpPr>
          <p:spPr>
            <a:xfrm flipH="1" flipV="1">
              <a:off x="5608667" y="2489704"/>
              <a:ext cx="936254" cy="1188968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17" idx="1"/>
              <a:endCxn id="133" idx="5"/>
            </p:cNvCxnSpPr>
            <p:nvPr/>
          </p:nvCxnSpPr>
          <p:spPr>
            <a:xfrm flipH="1" flipV="1">
              <a:off x="5650717" y="2404338"/>
              <a:ext cx="894204" cy="986598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189" idx="1"/>
              <a:endCxn id="288" idx="3"/>
            </p:cNvCxnSpPr>
            <p:nvPr/>
          </p:nvCxnSpPr>
          <p:spPr>
            <a:xfrm flipH="1" flipV="1">
              <a:off x="5720780" y="2215535"/>
              <a:ext cx="824141" cy="73580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188" idx="1"/>
              <a:endCxn id="289" idx="5"/>
            </p:cNvCxnSpPr>
            <p:nvPr/>
          </p:nvCxnSpPr>
          <p:spPr>
            <a:xfrm flipH="1" flipV="1">
              <a:off x="5851141" y="2241920"/>
              <a:ext cx="693780" cy="419434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187" idx="1"/>
              <a:endCxn id="293" idx="6"/>
            </p:cNvCxnSpPr>
            <p:nvPr/>
          </p:nvCxnSpPr>
          <p:spPr>
            <a:xfrm flipH="1" flipV="1">
              <a:off x="5842589" y="2138187"/>
              <a:ext cx="702332" cy="233185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185" idx="1"/>
              <a:endCxn id="290" idx="2"/>
            </p:cNvCxnSpPr>
            <p:nvPr/>
          </p:nvCxnSpPr>
          <p:spPr>
            <a:xfrm flipH="1">
              <a:off x="5788537" y="1925542"/>
              <a:ext cx="756384" cy="152581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179" idx="1"/>
              <a:endCxn id="291" idx="3"/>
            </p:cNvCxnSpPr>
            <p:nvPr/>
          </p:nvCxnSpPr>
          <p:spPr>
            <a:xfrm flipH="1">
              <a:off x="5852760" y="1630368"/>
              <a:ext cx="692161" cy="48543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903605" y="1262133"/>
              <a:ext cx="641316" cy="82555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209" idx="1"/>
              <a:endCxn id="298" idx="0"/>
            </p:cNvCxnSpPr>
            <p:nvPr/>
          </p:nvCxnSpPr>
          <p:spPr>
            <a:xfrm>
              <a:off x="4731942" y="1507147"/>
              <a:ext cx="7497" cy="687137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stCxn id="208" idx="1"/>
              <a:endCxn id="299" idx="0"/>
            </p:cNvCxnSpPr>
            <p:nvPr/>
          </p:nvCxnSpPr>
          <p:spPr>
            <a:xfrm flipH="1">
              <a:off x="4353106" y="1219456"/>
              <a:ext cx="328" cy="692552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212" idx="3"/>
              <a:endCxn id="294" idx="2"/>
            </p:cNvCxnSpPr>
            <p:nvPr/>
          </p:nvCxnSpPr>
          <p:spPr>
            <a:xfrm flipV="1">
              <a:off x="3290625" y="3145880"/>
              <a:ext cx="642438" cy="354634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214" idx="3"/>
              <a:endCxn id="296" idx="3"/>
            </p:cNvCxnSpPr>
            <p:nvPr/>
          </p:nvCxnSpPr>
          <p:spPr>
            <a:xfrm flipV="1">
              <a:off x="3450331" y="3349954"/>
              <a:ext cx="413549" cy="461561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207" idx="3"/>
              <a:endCxn id="304" idx="3"/>
            </p:cNvCxnSpPr>
            <p:nvPr/>
          </p:nvCxnSpPr>
          <p:spPr>
            <a:xfrm flipV="1">
              <a:off x="1782798" y="2808655"/>
              <a:ext cx="510948" cy="682079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205" idx="3"/>
              <a:endCxn id="305" idx="3"/>
            </p:cNvCxnSpPr>
            <p:nvPr/>
          </p:nvCxnSpPr>
          <p:spPr>
            <a:xfrm flipV="1">
              <a:off x="1533386" y="2762733"/>
              <a:ext cx="719689" cy="367944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203" idx="3"/>
              <a:endCxn id="303" idx="3"/>
            </p:cNvCxnSpPr>
            <p:nvPr/>
          </p:nvCxnSpPr>
          <p:spPr>
            <a:xfrm flipV="1">
              <a:off x="1275746" y="2540595"/>
              <a:ext cx="965306" cy="230026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204" idx="3"/>
              <a:endCxn id="302" idx="2"/>
            </p:cNvCxnSpPr>
            <p:nvPr/>
          </p:nvCxnSpPr>
          <p:spPr>
            <a:xfrm>
              <a:off x="1947454" y="2420613"/>
              <a:ext cx="258083" cy="773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301" idx="2"/>
              <a:endCxn id="206" idx="3"/>
            </p:cNvCxnSpPr>
            <p:nvPr/>
          </p:nvCxnSpPr>
          <p:spPr>
            <a:xfrm flipH="1" flipV="1">
              <a:off x="1533386" y="2040460"/>
              <a:ext cx="556103" cy="301302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stCxn id="210" idx="1"/>
              <a:endCxn id="297" idx="4"/>
            </p:cNvCxnSpPr>
            <p:nvPr/>
          </p:nvCxnSpPr>
          <p:spPr>
            <a:xfrm flipH="1" flipV="1">
              <a:off x="4637373" y="2916848"/>
              <a:ext cx="19325" cy="894667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>
              <a:stCxn id="215" idx="3"/>
              <a:endCxn id="300" idx="3"/>
            </p:cNvCxnSpPr>
            <p:nvPr/>
          </p:nvCxnSpPr>
          <p:spPr>
            <a:xfrm flipV="1">
              <a:off x="3496132" y="3698000"/>
              <a:ext cx="364753" cy="430655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826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1786" y="1973288"/>
            <a:ext cx="4231037" cy="3921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ARLINGTON, TEXAS</a:t>
            </a:r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0" name="Picture Placeholder 18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partnership with Arlington is powered by a perfect alignment between the district’s priorities and New Leaders’ expertise.  </a:t>
            </a: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380290" y="2419809"/>
            <a:ext cx="3315410" cy="1561641"/>
            <a:chOff x="2590196" y="1664187"/>
            <a:chExt cx="4022963" cy="244446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782118" y="1664187"/>
              <a:ext cx="514484" cy="361591"/>
            </a:xfrm>
            <a:custGeom>
              <a:avLst/>
              <a:gdLst>
                <a:gd name="T0" fmla="*/ 16 w 443"/>
                <a:gd name="T1" fmla="*/ 68 h 314"/>
                <a:gd name="T2" fmla="*/ 11 w 443"/>
                <a:gd name="T3" fmla="*/ 155 h 314"/>
                <a:gd name="T4" fmla="*/ 21 w 443"/>
                <a:gd name="T5" fmla="*/ 155 h 314"/>
                <a:gd name="T6" fmla="*/ 15 w 443"/>
                <a:gd name="T7" fmla="*/ 173 h 314"/>
                <a:gd name="T8" fmla="*/ 7 w 443"/>
                <a:gd name="T9" fmla="*/ 163 h 314"/>
                <a:gd name="T10" fmla="*/ 0 w 443"/>
                <a:gd name="T11" fmla="*/ 185 h 314"/>
                <a:gd name="T12" fmla="*/ 31 w 443"/>
                <a:gd name="T13" fmla="*/ 202 h 314"/>
                <a:gd name="T14" fmla="*/ 32 w 443"/>
                <a:gd name="T15" fmla="*/ 210 h 314"/>
                <a:gd name="T16" fmla="*/ 41 w 443"/>
                <a:gd name="T17" fmla="*/ 211 h 314"/>
                <a:gd name="T18" fmla="*/ 81 w 443"/>
                <a:gd name="T19" fmla="*/ 275 h 314"/>
                <a:gd name="T20" fmla="*/ 126 w 443"/>
                <a:gd name="T21" fmla="*/ 272 h 314"/>
                <a:gd name="T22" fmla="*/ 159 w 443"/>
                <a:gd name="T23" fmla="*/ 287 h 314"/>
                <a:gd name="T24" fmla="*/ 176 w 443"/>
                <a:gd name="T25" fmla="*/ 285 h 314"/>
                <a:gd name="T26" fmla="*/ 277 w 443"/>
                <a:gd name="T27" fmla="*/ 287 h 314"/>
                <a:gd name="T28" fmla="*/ 392 w 443"/>
                <a:gd name="T29" fmla="*/ 314 h 314"/>
                <a:gd name="T30" fmla="*/ 395 w 443"/>
                <a:gd name="T31" fmla="*/ 279 h 314"/>
                <a:gd name="T32" fmla="*/ 443 w 443"/>
                <a:gd name="T33" fmla="*/ 79 h 314"/>
                <a:gd name="T34" fmla="*/ 136 w 443"/>
                <a:gd name="T35" fmla="*/ 0 h 314"/>
                <a:gd name="T36" fmla="*/ 139 w 443"/>
                <a:gd name="T37" fmla="*/ 59 h 314"/>
                <a:gd name="T38" fmla="*/ 124 w 443"/>
                <a:gd name="T39" fmla="*/ 107 h 314"/>
                <a:gd name="T40" fmla="*/ 121 w 443"/>
                <a:gd name="T41" fmla="*/ 133 h 314"/>
                <a:gd name="T42" fmla="*/ 89 w 443"/>
                <a:gd name="T43" fmla="*/ 142 h 314"/>
                <a:gd name="T44" fmla="*/ 87 w 443"/>
                <a:gd name="T45" fmla="*/ 129 h 314"/>
                <a:gd name="T46" fmla="*/ 113 w 443"/>
                <a:gd name="T47" fmla="*/ 113 h 314"/>
                <a:gd name="T48" fmla="*/ 111 w 443"/>
                <a:gd name="T49" fmla="*/ 100 h 314"/>
                <a:gd name="T50" fmla="*/ 88 w 443"/>
                <a:gd name="T51" fmla="*/ 103 h 314"/>
                <a:gd name="T52" fmla="*/ 105 w 443"/>
                <a:gd name="T53" fmla="*/ 88 h 314"/>
                <a:gd name="T54" fmla="*/ 118 w 443"/>
                <a:gd name="T55" fmla="*/ 77 h 314"/>
                <a:gd name="T56" fmla="*/ 19 w 443"/>
                <a:gd name="T57" fmla="*/ 15 h 314"/>
                <a:gd name="T58" fmla="*/ 11 w 443"/>
                <a:gd name="T59" fmla="*/ 32 h 314"/>
                <a:gd name="T60" fmla="*/ 16 w 443"/>
                <a:gd name="T61" fmla="*/ 68 h 314"/>
                <a:gd name="T62" fmla="*/ 16 w 443"/>
                <a:gd name="T63" fmla="*/ 68 h 3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3"/>
                <a:gd name="T97" fmla="*/ 0 h 314"/>
                <a:gd name="T98" fmla="*/ 443 w 443"/>
                <a:gd name="T99" fmla="*/ 314 h 3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3" h="314">
                  <a:moveTo>
                    <a:pt x="16" y="68"/>
                  </a:moveTo>
                  <a:lnTo>
                    <a:pt x="11" y="155"/>
                  </a:lnTo>
                  <a:lnTo>
                    <a:pt x="21" y="155"/>
                  </a:lnTo>
                  <a:lnTo>
                    <a:pt x="15" y="173"/>
                  </a:lnTo>
                  <a:lnTo>
                    <a:pt x="7" y="163"/>
                  </a:lnTo>
                  <a:lnTo>
                    <a:pt x="0" y="185"/>
                  </a:lnTo>
                  <a:lnTo>
                    <a:pt x="31" y="202"/>
                  </a:lnTo>
                  <a:lnTo>
                    <a:pt x="32" y="210"/>
                  </a:lnTo>
                  <a:lnTo>
                    <a:pt x="41" y="211"/>
                  </a:lnTo>
                  <a:lnTo>
                    <a:pt x="81" y="275"/>
                  </a:lnTo>
                  <a:lnTo>
                    <a:pt x="126" y="272"/>
                  </a:lnTo>
                  <a:lnTo>
                    <a:pt x="159" y="287"/>
                  </a:lnTo>
                  <a:lnTo>
                    <a:pt x="176" y="285"/>
                  </a:lnTo>
                  <a:lnTo>
                    <a:pt x="277" y="287"/>
                  </a:lnTo>
                  <a:lnTo>
                    <a:pt x="392" y="314"/>
                  </a:lnTo>
                  <a:lnTo>
                    <a:pt x="395" y="279"/>
                  </a:lnTo>
                  <a:lnTo>
                    <a:pt x="443" y="79"/>
                  </a:lnTo>
                  <a:lnTo>
                    <a:pt x="136" y="0"/>
                  </a:lnTo>
                  <a:lnTo>
                    <a:pt x="139" y="59"/>
                  </a:lnTo>
                  <a:lnTo>
                    <a:pt x="124" y="107"/>
                  </a:lnTo>
                  <a:lnTo>
                    <a:pt x="121" y="133"/>
                  </a:lnTo>
                  <a:lnTo>
                    <a:pt x="89" y="142"/>
                  </a:lnTo>
                  <a:lnTo>
                    <a:pt x="87" y="129"/>
                  </a:lnTo>
                  <a:lnTo>
                    <a:pt x="113" y="113"/>
                  </a:lnTo>
                  <a:lnTo>
                    <a:pt x="111" y="100"/>
                  </a:lnTo>
                  <a:lnTo>
                    <a:pt x="88" y="103"/>
                  </a:lnTo>
                  <a:lnTo>
                    <a:pt x="105" y="88"/>
                  </a:lnTo>
                  <a:lnTo>
                    <a:pt x="118" y="77"/>
                  </a:lnTo>
                  <a:lnTo>
                    <a:pt x="19" y="15"/>
                  </a:lnTo>
                  <a:lnTo>
                    <a:pt x="11" y="32"/>
                  </a:lnTo>
                  <a:lnTo>
                    <a:pt x="16" y="6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903764" y="1688066"/>
              <a:ext cx="24389" cy="26486"/>
            </a:xfrm>
            <a:custGeom>
              <a:avLst/>
              <a:gdLst>
                <a:gd name="T0" fmla="*/ 0 w 21"/>
                <a:gd name="T1" fmla="*/ 10 h 23"/>
                <a:gd name="T2" fmla="*/ 16 w 21"/>
                <a:gd name="T3" fmla="*/ 0 h 23"/>
                <a:gd name="T4" fmla="*/ 21 w 21"/>
                <a:gd name="T5" fmla="*/ 10 h 23"/>
                <a:gd name="T6" fmla="*/ 17 w 21"/>
                <a:gd name="T7" fmla="*/ 23 h 23"/>
                <a:gd name="T8" fmla="*/ 0 w 21"/>
                <a:gd name="T9" fmla="*/ 10 h 23"/>
                <a:gd name="T10" fmla="*/ 0 w 21"/>
                <a:gd name="T11" fmla="*/ 10 h 23"/>
                <a:gd name="T12" fmla="*/ 0 w 21"/>
                <a:gd name="T13" fmla="*/ 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3"/>
                <a:gd name="T23" fmla="*/ 21 w 2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3">
                  <a:moveTo>
                    <a:pt x="0" y="10"/>
                  </a:moveTo>
                  <a:lnTo>
                    <a:pt x="16" y="0"/>
                  </a:lnTo>
                  <a:lnTo>
                    <a:pt x="21" y="10"/>
                  </a:lnTo>
                  <a:lnTo>
                    <a:pt x="17" y="23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3259141" y="2434277"/>
              <a:ext cx="435511" cy="526264"/>
            </a:xfrm>
            <a:custGeom>
              <a:avLst/>
              <a:gdLst>
                <a:gd name="T0" fmla="*/ 82 w 375"/>
                <a:gd name="T1" fmla="*/ 0 h 457"/>
                <a:gd name="T2" fmla="*/ 263 w 375"/>
                <a:gd name="T3" fmla="*/ 33 h 457"/>
                <a:gd name="T4" fmla="*/ 249 w 375"/>
                <a:gd name="T5" fmla="*/ 113 h 457"/>
                <a:gd name="T6" fmla="*/ 375 w 375"/>
                <a:gd name="T7" fmla="*/ 133 h 457"/>
                <a:gd name="T8" fmla="*/ 326 w 375"/>
                <a:gd name="T9" fmla="*/ 457 h 457"/>
                <a:gd name="T10" fmla="*/ 0 w 375"/>
                <a:gd name="T11" fmla="*/ 403 h 457"/>
                <a:gd name="T12" fmla="*/ 82 w 375"/>
                <a:gd name="T13" fmla="*/ 0 h 457"/>
                <a:gd name="T14" fmla="*/ 82 w 375"/>
                <a:gd name="T15" fmla="*/ 0 h 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5"/>
                <a:gd name="T25" fmla="*/ 0 h 457"/>
                <a:gd name="T26" fmla="*/ 375 w 375"/>
                <a:gd name="T27" fmla="*/ 457 h 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5" h="457">
                  <a:moveTo>
                    <a:pt x="82" y="0"/>
                  </a:moveTo>
                  <a:lnTo>
                    <a:pt x="263" y="33"/>
                  </a:lnTo>
                  <a:lnTo>
                    <a:pt x="249" y="113"/>
                  </a:lnTo>
                  <a:lnTo>
                    <a:pt x="375" y="133"/>
                  </a:lnTo>
                  <a:lnTo>
                    <a:pt x="326" y="457"/>
                  </a:lnTo>
                  <a:lnTo>
                    <a:pt x="0" y="40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2648692" y="1885900"/>
              <a:ext cx="613199" cy="503232"/>
            </a:xfrm>
            <a:custGeom>
              <a:avLst/>
              <a:gdLst>
                <a:gd name="T0" fmla="*/ 0 w 528"/>
                <a:gd name="T1" fmla="*/ 326 h 437"/>
                <a:gd name="T2" fmla="*/ 23 w 528"/>
                <a:gd name="T3" fmla="*/ 215 h 437"/>
                <a:gd name="T4" fmla="*/ 49 w 528"/>
                <a:gd name="T5" fmla="*/ 183 h 437"/>
                <a:gd name="T6" fmla="*/ 114 w 528"/>
                <a:gd name="T7" fmla="*/ 0 h 437"/>
                <a:gd name="T8" fmla="*/ 147 w 528"/>
                <a:gd name="T9" fmla="*/ 9 h 437"/>
                <a:gd name="T10" fmla="*/ 148 w 528"/>
                <a:gd name="T11" fmla="*/ 17 h 437"/>
                <a:gd name="T12" fmla="*/ 157 w 528"/>
                <a:gd name="T13" fmla="*/ 18 h 437"/>
                <a:gd name="T14" fmla="*/ 197 w 528"/>
                <a:gd name="T15" fmla="*/ 82 h 437"/>
                <a:gd name="T16" fmla="*/ 242 w 528"/>
                <a:gd name="T17" fmla="*/ 80 h 437"/>
                <a:gd name="T18" fmla="*/ 275 w 528"/>
                <a:gd name="T19" fmla="*/ 95 h 437"/>
                <a:gd name="T20" fmla="*/ 292 w 528"/>
                <a:gd name="T21" fmla="*/ 92 h 437"/>
                <a:gd name="T22" fmla="*/ 393 w 528"/>
                <a:gd name="T23" fmla="*/ 95 h 437"/>
                <a:gd name="T24" fmla="*/ 508 w 528"/>
                <a:gd name="T25" fmla="*/ 121 h 437"/>
                <a:gd name="T26" fmla="*/ 514 w 528"/>
                <a:gd name="T27" fmla="*/ 136 h 437"/>
                <a:gd name="T28" fmla="*/ 528 w 528"/>
                <a:gd name="T29" fmla="*/ 155 h 437"/>
                <a:gd name="T30" fmla="*/ 489 w 528"/>
                <a:gd name="T31" fmla="*/ 214 h 437"/>
                <a:gd name="T32" fmla="*/ 465 w 528"/>
                <a:gd name="T33" fmla="*/ 236 h 437"/>
                <a:gd name="T34" fmla="*/ 461 w 528"/>
                <a:gd name="T35" fmla="*/ 252 h 437"/>
                <a:gd name="T36" fmla="*/ 475 w 528"/>
                <a:gd name="T37" fmla="*/ 270 h 437"/>
                <a:gd name="T38" fmla="*/ 459 w 528"/>
                <a:gd name="T39" fmla="*/ 305 h 437"/>
                <a:gd name="T40" fmla="*/ 427 w 528"/>
                <a:gd name="T41" fmla="*/ 437 h 437"/>
                <a:gd name="T42" fmla="*/ 249 w 528"/>
                <a:gd name="T43" fmla="*/ 394 h 437"/>
                <a:gd name="T44" fmla="*/ 0 w 528"/>
                <a:gd name="T45" fmla="*/ 326 h 437"/>
                <a:gd name="T46" fmla="*/ 0 w 528"/>
                <a:gd name="T47" fmla="*/ 326 h 4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8"/>
                <a:gd name="T73" fmla="*/ 0 h 437"/>
                <a:gd name="T74" fmla="*/ 528 w 528"/>
                <a:gd name="T75" fmla="*/ 437 h 4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8" h="437">
                  <a:moveTo>
                    <a:pt x="0" y="326"/>
                  </a:moveTo>
                  <a:lnTo>
                    <a:pt x="23" y="215"/>
                  </a:lnTo>
                  <a:lnTo>
                    <a:pt x="49" y="183"/>
                  </a:lnTo>
                  <a:lnTo>
                    <a:pt x="114" y="0"/>
                  </a:lnTo>
                  <a:lnTo>
                    <a:pt x="147" y="9"/>
                  </a:lnTo>
                  <a:lnTo>
                    <a:pt x="148" y="17"/>
                  </a:lnTo>
                  <a:lnTo>
                    <a:pt x="157" y="18"/>
                  </a:lnTo>
                  <a:lnTo>
                    <a:pt x="197" y="82"/>
                  </a:lnTo>
                  <a:lnTo>
                    <a:pt x="242" y="80"/>
                  </a:lnTo>
                  <a:lnTo>
                    <a:pt x="275" y="95"/>
                  </a:lnTo>
                  <a:lnTo>
                    <a:pt x="292" y="92"/>
                  </a:lnTo>
                  <a:lnTo>
                    <a:pt x="393" y="95"/>
                  </a:lnTo>
                  <a:lnTo>
                    <a:pt x="508" y="121"/>
                  </a:lnTo>
                  <a:lnTo>
                    <a:pt x="514" y="136"/>
                  </a:lnTo>
                  <a:lnTo>
                    <a:pt x="528" y="155"/>
                  </a:lnTo>
                  <a:lnTo>
                    <a:pt x="489" y="214"/>
                  </a:lnTo>
                  <a:lnTo>
                    <a:pt x="465" y="236"/>
                  </a:lnTo>
                  <a:lnTo>
                    <a:pt x="461" y="252"/>
                  </a:lnTo>
                  <a:lnTo>
                    <a:pt x="475" y="270"/>
                  </a:lnTo>
                  <a:lnTo>
                    <a:pt x="459" y="305"/>
                  </a:lnTo>
                  <a:lnTo>
                    <a:pt x="427" y="437"/>
                  </a:lnTo>
                  <a:lnTo>
                    <a:pt x="249" y="394"/>
                  </a:lnTo>
                  <a:lnTo>
                    <a:pt x="0" y="32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2590196" y="2262695"/>
              <a:ext cx="609715" cy="1008768"/>
            </a:xfrm>
            <a:custGeom>
              <a:avLst/>
              <a:gdLst>
                <a:gd name="T0" fmla="*/ 17 w 525"/>
                <a:gd name="T1" fmla="*/ 178 h 876"/>
                <a:gd name="T2" fmla="*/ 2 w 525"/>
                <a:gd name="T3" fmla="*/ 246 h 876"/>
                <a:gd name="T4" fmla="*/ 53 w 525"/>
                <a:gd name="T5" fmla="*/ 355 h 876"/>
                <a:gd name="T6" fmla="*/ 62 w 525"/>
                <a:gd name="T7" fmla="*/ 349 h 876"/>
                <a:gd name="T8" fmla="*/ 78 w 525"/>
                <a:gd name="T9" fmla="*/ 395 h 876"/>
                <a:gd name="T10" fmla="*/ 53 w 525"/>
                <a:gd name="T11" fmla="*/ 362 h 876"/>
                <a:gd name="T12" fmla="*/ 47 w 525"/>
                <a:gd name="T13" fmla="*/ 413 h 876"/>
                <a:gd name="T14" fmla="*/ 76 w 525"/>
                <a:gd name="T15" fmla="*/ 444 h 876"/>
                <a:gd name="T16" fmla="*/ 57 w 525"/>
                <a:gd name="T17" fmla="*/ 487 h 876"/>
                <a:gd name="T18" fmla="*/ 112 w 525"/>
                <a:gd name="T19" fmla="*/ 603 h 876"/>
                <a:gd name="T20" fmla="*/ 99 w 525"/>
                <a:gd name="T21" fmla="*/ 646 h 876"/>
                <a:gd name="T22" fmla="*/ 172 w 525"/>
                <a:gd name="T23" fmla="*/ 680 h 876"/>
                <a:gd name="T24" fmla="*/ 198 w 525"/>
                <a:gd name="T25" fmla="*/ 714 h 876"/>
                <a:gd name="T26" fmla="*/ 230 w 525"/>
                <a:gd name="T27" fmla="*/ 726 h 876"/>
                <a:gd name="T28" fmla="*/ 230 w 525"/>
                <a:gd name="T29" fmla="*/ 747 h 876"/>
                <a:gd name="T30" fmla="*/ 249 w 525"/>
                <a:gd name="T31" fmla="*/ 751 h 876"/>
                <a:gd name="T32" fmla="*/ 292 w 525"/>
                <a:gd name="T33" fmla="*/ 818 h 876"/>
                <a:gd name="T34" fmla="*/ 292 w 525"/>
                <a:gd name="T35" fmla="*/ 865 h 876"/>
                <a:gd name="T36" fmla="*/ 479 w 525"/>
                <a:gd name="T37" fmla="*/ 876 h 876"/>
                <a:gd name="T38" fmla="*/ 467 w 525"/>
                <a:gd name="T39" fmla="*/ 857 h 876"/>
                <a:gd name="T40" fmla="*/ 473 w 525"/>
                <a:gd name="T41" fmla="*/ 828 h 876"/>
                <a:gd name="T42" fmla="*/ 503 w 525"/>
                <a:gd name="T43" fmla="*/ 781 h 876"/>
                <a:gd name="T44" fmla="*/ 525 w 525"/>
                <a:gd name="T45" fmla="*/ 767 h 876"/>
                <a:gd name="T46" fmla="*/ 512 w 525"/>
                <a:gd name="T47" fmla="*/ 750 h 876"/>
                <a:gd name="T48" fmla="*/ 504 w 525"/>
                <a:gd name="T49" fmla="*/ 704 h 876"/>
                <a:gd name="T50" fmla="*/ 235 w 525"/>
                <a:gd name="T51" fmla="*/ 301 h 876"/>
                <a:gd name="T52" fmla="*/ 299 w 525"/>
                <a:gd name="T53" fmla="*/ 68 h 876"/>
                <a:gd name="T54" fmla="*/ 50 w 525"/>
                <a:gd name="T55" fmla="*/ 0 h 876"/>
                <a:gd name="T56" fmla="*/ 43 w 525"/>
                <a:gd name="T57" fmla="*/ 14 h 876"/>
                <a:gd name="T58" fmla="*/ 0 w 525"/>
                <a:gd name="T59" fmla="*/ 117 h 876"/>
                <a:gd name="T60" fmla="*/ 17 w 525"/>
                <a:gd name="T61" fmla="*/ 178 h 876"/>
                <a:gd name="T62" fmla="*/ 17 w 525"/>
                <a:gd name="T63" fmla="*/ 178 h 8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876"/>
                <a:gd name="T98" fmla="*/ 525 w 525"/>
                <a:gd name="T99" fmla="*/ 876 h 8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876">
                  <a:moveTo>
                    <a:pt x="17" y="178"/>
                  </a:moveTo>
                  <a:lnTo>
                    <a:pt x="2" y="246"/>
                  </a:lnTo>
                  <a:lnTo>
                    <a:pt x="53" y="355"/>
                  </a:lnTo>
                  <a:lnTo>
                    <a:pt x="62" y="349"/>
                  </a:lnTo>
                  <a:lnTo>
                    <a:pt x="78" y="395"/>
                  </a:lnTo>
                  <a:lnTo>
                    <a:pt x="53" y="362"/>
                  </a:lnTo>
                  <a:lnTo>
                    <a:pt x="47" y="413"/>
                  </a:lnTo>
                  <a:lnTo>
                    <a:pt x="76" y="444"/>
                  </a:lnTo>
                  <a:lnTo>
                    <a:pt x="57" y="487"/>
                  </a:lnTo>
                  <a:lnTo>
                    <a:pt x="112" y="603"/>
                  </a:lnTo>
                  <a:lnTo>
                    <a:pt x="99" y="646"/>
                  </a:lnTo>
                  <a:lnTo>
                    <a:pt x="172" y="680"/>
                  </a:lnTo>
                  <a:lnTo>
                    <a:pt x="198" y="714"/>
                  </a:lnTo>
                  <a:lnTo>
                    <a:pt x="230" y="726"/>
                  </a:lnTo>
                  <a:lnTo>
                    <a:pt x="230" y="747"/>
                  </a:lnTo>
                  <a:lnTo>
                    <a:pt x="249" y="751"/>
                  </a:lnTo>
                  <a:lnTo>
                    <a:pt x="292" y="818"/>
                  </a:lnTo>
                  <a:lnTo>
                    <a:pt x="292" y="865"/>
                  </a:lnTo>
                  <a:lnTo>
                    <a:pt x="479" y="876"/>
                  </a:lnTo>
                  <a:lnTo>
                    <a:pt x="467" y="857"/>
                  </a:lnTo>
                  <a:lnTo>
                    <a:pt x="473" y="828"/>
                  </a:lnTo>
                  <a:lnTo>
                    <a:pt x="503" y="781"/>
                  </a:lnTo>
                  <a:lnTo>
                    <a:pt x="525" y="767"/>
                  </a:lnTo>
                  <a:lnTo>
                    <a:pt x="512" y="750"/>
                  </a:lnTo>
                  <a:lnTo>
                    <a:pt x="504" y="704"/>
                  </a:lnTo>
                  <a:lnTo>
                    <a:pt x="235" y="301"/>
                  </a:lnTo>
                  <a:lnTo>
                    <a:pt x="299" y="68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0" y="117"/>
                  </a:lnTo>
                  <a:lnTo>
                    <a:pt x="17" y="17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2863117" y="2341001"/>
              <a:ext cx="491257" cy="732393"/>
            </a:xfrm>
            <a:custGeom>
              <a:avLst/>
              <a:gdLst>
                <a:gd name="T0" fmla="*/ 0 w 423"/>
                <a:gd name="T1" fmla="*/ 233 h 636"/>
                <a:gd name="T2" fmla="*/ 269 w 423"/>
                <a:gd name="T3" fmla="*/ 636 h 636"/>
                <a:gd name="T4" fmla="*/ 278 w 423"/>
                <a:gd name="T5" fmla="*/ 549 h 636"/>
                <a:gd name="T6" fmla="*/ 293 w 423"/>
                <a:gd name="T7" fmla="*/ 545 h 636"/>
                <a:gd name="T8" fmla="*/ 319 w 423"/>
                <a:gd name="T9" fmla="*/ 560 h 636"/>
                <a:gd name="T10" fmla="*/ 341 w 423"/>
                <a:gd name="T11" fmla="*/ 484 h 636"/>
                <a:gd name="T12" fmla="*/ 423 w 423"/>
                <a:gd name="T13" fmla="*/ 81 h 636"/>
                <a:gd name="T14" fmla="*/ 242 w 423"/>
                <a:gd name="T15" fmla="*/ 43 h 636"/>
                <a:gd name="T16" fmla="*/ 64 w 423"/>
                <a:gd name="T17" fmla="*/ 0 h 636"/>
                <a:gd name="T18" fmla="*/ 0 w 423"/>
                <a:gd name="T19" fmla="*/ 233 h 636"/>
                <a:gd name="T20" fmla="*/ 0 w 423"/>
                <a:gd name="T21" fmla="*/ 233 h 6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3"/>
                <a:gd name="T34" fmla="*/ 0 h 636"/>
                <a:gd name="T35" fmla="*/ 423 w 423"/>
                <a:gd name="T36" fmla="*/ 636 h 6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3" h="636">
                  <a:moveTo>
                    <a:pt x="0" y="233"/>
                  </a:moveTo>
                  <a:lnTo>
                    <a:pt x="269" y="636"/>
                  </a:lnTo>
                  <a:lnTo>
                    <a:pt x="278" y="549"/>
                  </a:lnTo>
                  <a:lnTo>
                    <a:pt x="293" y="545"/>
                  </a:lnTo>
                  <a:lnTo>
                    <a:pt x="319" y="560"/>
                  </a:lnTo>
                  <a:lnTo>
                    <a:pt x="341" y="484"/>
                  </a:lnTo>
                  <a:lnTo>
                    <a:pt x="423" y="81"/>
                  </a:lnTo>
                  <a:lnTo>
                    <a:pt x="242" y="43"/>
                  </a:lnTo>
                  <a:lnTo>
                    <a:pt x="64" y="0"/>
                  </a:lnTo>
                  <a:lnTo>
                    <a:pt x="0" y="23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3144166" y="1754857"/>
              <a:ext cx="459900" cy="717423"/>
            </a:xfrm>
            <a:custGeom>
              <a:avLst/>
              <a:gdLst>
                <a:gd name="T0" fmla="*/ 0 w 396"/>
                <a:gd name="T1" fmla="*/ 552 h 623"/>
                <a:gd name="T2" fmla="*/ 32 w 396"/>
                <a:gd name="T3" fmla="*/ 420 h 623"/>
                <a:gd name="T4" fmla="*/ 48 w 396"/>
                <a:gd name="T5" fmla="*/ 385 h 623"/>
                <a:gd name="T6" fmla="*/ 34 w 396"/>
                <a:gd name="T7" fmla="*/ 367 h 623"/>
                <a:gd name="T8" fmla="*/ 38 w 396"/>
                <a:gd name="T9" fmla="*/ 351 h 623"/>
                <a:gd name="T10" fmla="*/ 62 w 396"/>
                <a:gd name="T11" fmla="*/ 329 h 623"/>
                <a:gd name="T12" fmla="*/ 101 w 396"/>
                <a:gd name="T13" fmla="*/ 270 h 623"/>
                <a:gd name="T14" fmla="*/ 87 w 396"/>
                <a:gd name="T15" fmla="*/ 251 h 623"/>
                <a:gd name="T16" fmla="*/ 81 w 396"/>
                <a:gd name="T17" fmla="*/ 236 h 623"/>
                <a:gd name="T18" fmla="*/ 84 w 396"/>
                <a:gd name="T19" fmla="*/ 202 h 623"/>
                <a:gd name="T20" fmla="*/ 132 w 396"/>
                <a:gd name="T21" fmla="*/ 0 h 623"/>
                <a:gd name="T22" fmla="*/ 184 w 396"/>
                <a:gd name="T23" fmla="*/ 12 h 623"/>
                <a:gd name="T24" fmla="*/ 167 w 396"/>
                <a:gd name="T25" fmla="*/ 90 h 623"/>
                <a:gd name="T26" fmla="*/ 178 w 396"/>
                <a:gd name="T27" fmla="*/ 118 h 623"/>
                <a:gd name="T28" fmla="*/ 179 w 396"/>
                <a:gd name="T29" fmla="*/ 135 h 623"/>
                <a:gd name="T30" fmla="*/ 174 w 396"/>
                <a:gd name="T31" fmla="*/ 139 h 623"/>
                <a:gd name="T32" fmla="*/ 193 w 396"/>
                <a:gd name="T33" fmla="*/ 157 h 623"/>
                <a:gd name="T34" fmla="*/ 214 w 396"/>
                <a:gd name="T35" fmla="*/ 208 h 623"/>
                <a:gd name="T36" fmla="*/ 221 w 396"/>
                <a:gd name="T37" fmla="*/ 253 h 623"/>
                <a:gd name="T38" fmla="*/ 224 w 396"/>
                <a:gd name="T39" fmla="*/ 277 h 623"/>
                <a:gd name="T40" fmla="*/ 209 w 396"/>
                <a:gd name="T41" fmla="*/ 300 h 623"/>
                <a:gd name="T42" fmla="*/ 220 w 396"/>
                <a:gd name="T43" fmla="*/ 311 h 623"/>
                <a:gd name="T44" fmla="*/ 248 w 396"/>
                <a:gd name="T45" fmla="*/ 296 h 623"/>
                <a:gd name="T46" fmla="*/ 266 w 396"/>
                <a:gd name="T47" fmla="*/ 375 h 623"/>
                <a:gd name="T48" fmla="*/ 279 w 396"/>
                <a:gd name="T49" fmla="*/ 380 h 623"/>
                <a:gd name="T50" fmla="*/ 281 w 396"/>
                <a:gd name="T51" fmla="*/ 403 h 623"/>
                <a:gd name="T52" fmla="*/ 317 w 396"/>
                <a:gd name="T53" fmla="*/ 412 h 623"/>
                <a:gd name="T54" fmla="*/ 373 w 396"/>
                <a:gd name="T55" fmla="*/ 412 h 623"/>
                <a:gd name="T56" fmla="*/ 396 w 396"/>
                <a:gd name="T57" fmla="*/ 423 h 623"/>
                <a:gd name="T58" fmla="*/ 363 w 396"/>
                <a:gd name="T59" fmla="*/ 623 h 623"/>
                <a:gd name="T60" fmla="*/ 181 w 396"/>
                <a:gd name="T61" fmla="*/ 590 h 623"/>
                <a:gd name="T62" fmla="*/ 0 w 396"/>
                <a:gd name="T63" fmla="*/ 552 h 623"/>
                <a:gd name="T64" fmla="*/ 0 w 396"/>
                <a:gd name="T65" fmla="*/ 552 h 6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6"/>
                <a:gd name="T100" fmla="*/ 0 h 623"/>
                <a:gd name="T101" fmla="*/ 396 w 396"/>
                <a:gd name="T102" fmla="*/ 623 h 6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6" h="623">
                  <a:moveTo>
                    <a:pt x="0" y="552"/>
                  </a:moveTo>
                  <a:lnTo>
                    <a:pt x="32" y="420"/>
                  </a:lnTo>
                  <a:lnTo>
                    <a:pt x="48" y="385"/>
                  </a:lnTo>
                  <a:lnTo>
                    <a:pt x="34" y="367"/>
                  </a:lnTo>
                  <a:lnTo>
                    <a:pt x="38" y="351"/>
                  </a:lnTo>
                  <a:lnTo>
                    <a:pt x="62" y="329"/>
                  </a:lnTo>
                  <a:lnTo>
                    <a:pt x="101" y="270"/>
                  </a:lnTo>
                  <a:lnTo>
                    <a:pt x="87" y="251"/>
                  </a:lnTo>
                  <a:lnTo>
                    <a:pt x="81" y="236"/>
                  </a:lnTo>
                  <a:lnTo>
                    <a:pt x="84" y="202"/>
                  </a:lnTo>
                  <a:lnTo>
                    <a:pt x="132" y="0"/>
                  </a:lnTo>
                  <a:lnTo>
                    <a:pt x="184" y="12"/>
                  </a:lnTo>
                  <a:lnTo>
                    <a:pt x="167" y="90"/>
                  </a:lnTo>
                  <a:lnTo>
                    <a:pt x="178" y="118"/>
                  </a:lnTo>
                  <a:lnTo>
                    <a:pt x="179" y="135"/>
                  </a:lnTo>
                  <a:lnTo>
                    <a:pt x="174" y="139"/>
                  </a:lnTo>
                  <a:lnTo>
                    <a:pt x="193" y="157"/>
                  </a:lnTo>
                  <a:lnTo>
                    <a:pt x="214" y="208"/>
                  </a:lnTo>
                  <a:lnTo>
                    <a:pt x="221" y="253"/>
                  </a:lnTo>
                  <a:lnTo>
                    <a:pt x="224" y="277"/>
                  </a:lnTo>
                  <a:lnTo>
                    <a:pt x="209" y="300"/>
                  </a:lnTo>
                  <a:lnTo>
                    <a:pt x="220" y="311"/>
                  </a:lnTo>
                  <a:lnTo>
                    <a:pt x="248" y="296"/>
                  </a:lnTo>
                  <a:lnTo>
                    <a:pt x="266" y="375"/>
                  </a:lnTo>
                  <a:lnTo>
                    <a:pt x="279" y="380"/>
                  </a:lnTo>
                  <a:lnTo>
                    <a:pt x="281" y="403"/>
                  </a:lnTo>
                  <a:lnTo>
                    <a:pt x="317" y="412"/>
                  </a:lnTo>
                  <a:lnTo>
                    <a:pt x="373" y="412"/>
                  </a:lnTo>
                  <a:lnTo>
                    <a:pt x="396" y="423"/>
                  </a:lnTo>
                  <a:lnTo>
                    <a:pt x="363" y="623"/>
                  </a:lnTo>
                  <a:lnTo>
                    <a:pt x="181" y="590"/>
                  </a:lnTo>
                  <a:lnTo>
                    <a:pt x="0" y="5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3338114" y="1768676"/>
              <a:ext cx="787404" cy="483656"/>
            </a:xfrm>
            <a:custGeom>
              <a:avLst/>
              <a:gdLst>
                <a:gd name="T0" fmla="*/ 11 w 678"/>
                <a:gd name="T1" fmla="*/ 106 h 420"/>
                <a:gd name="T2" fmla="*/ 12 w 678"/>
                <a:gd name="T3" fmla="*/ 123 h 420"/>
                <a:gd name="T4" fmla="*/ 7 w 678"/>
                <a:gd name="T5" fmla="*/ 127 h 420"/>
                <a:gd name="T6" fmla="*/ 26 w 678"/>
                <a:gd name="T7" fmla="*/ 145 h 420"/>
                <a:gd name="T8" fmla="*/ 47 w 678"/>
                <a:gd name="T9" fmla="*/ 196 h 420"/>
                <a:gd name="T10" fmla="*/ 54 w 678"/>
                <a:gd name="T11" fmla="*/ 241 h 420"/>
                <a:gd name="T12" fmla="*/ 57 w 678"/>
                <a:gd name="T13" fmla="*/ 265 h 420"/>
                <a:gd name="T14" fmla="*/ 42 w 678"/>
                <a:gd name="T15" fmla="*/ 288 h 420"/>
                <a:gd name="T16" fmla="*/ 53 w 678"/>
                <a:gd name="T17" fmla="*/ 299 h 420"/>
                <a:gd name="T18" fmla="*/ 81 w 678"/>
                <a:gd name="T19" fmla="*/ 284 h 420"/>
                <a:gd name="T20" fmla="*/ 99 w 678"/>
                <a:gd name="T21" fmla="*/ 363 h 420"/>
                <a:gd name="T22" fmla="*/ 112 w 678"/>
                <a:gd name="T23" fmla="*/ 368 h 420"/>
                <a:gd name="T24" fmla="*/ 114 w 678"/>
                <a:gd name="T25" fmla="*/ 391 h 420"/>
                <a:gd name="T26" fmla="*/ 124 w 678"/>
                <a:gd name="T27" fmla="*/ 401 h 420"/>
                <a:gd name="T28" fmla="*/ 150 w 678"/>
                <a:gd name="T29" fmla="*/ 400 h 420"/>
                <a:gd name="T30" fmla="*/ 206 w 678"/>
                <a:gd name="T31" fmla="*/ 400 h 420"/>
                <a:gd name="T32" fmla="*/ 229 w 678"/>
                <a:gd name="T33" fmla="*/ 411 h 420"/>
                <a:gd name="T34" fmla="*/ 236 w 678"/>
                <a:gd name="T35" fmla="*/ 369 h 420"/>
                <a:gd name="T36" fmla="*/ 421 w 678"/>
                <a:gd name="T37" fmla="*/ 397 h 420"/>
                <a:gd name="T38" fmla="*/ 648 w 678"/>
                <a:gd name="T39" fmla="*/ 420 h 420"/>
                <a:gd name="T40" fmla="*/ 655 w 678"/>
                <a:gd name="T41" fmla="*/ 344 h 420"/>
                <a:gd name="T42" fmla="*/ 678 w 678"/>
                <a:gd name="T43" fmla="*/ 98 h 420"/>
                <a:gd name="T44" fmla="*/ 377 w 678"/>
                <a:gd name="T45" fmla="*/ 63 h 420"/>
                <a:gd name="T46" fmla="*/ 228 w 678"/>
                <a:gd name="T47" fmla="*/ 40 h 420"/>
                <a:gd name="T48" fmla="*/ 17 w 678"/>
                <a:gd name="T49" fmla="*/ 0 h 420"/>
                <a:gd name="T50" fmla="*/ 0 w 678"/>
                <a:gd name="T51" fmla="*/ 78 h 420"/>
                <a:gd name="T52" fmla="*/ 11 w 678"/>
                <a:gd name="T53" fmla="*/ 106 h 420"/>
                <a:gd name="T54" fmla="*/ 11 w 678"/>
                <a:gd name="T55" fmla="*/ 106 h 4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8"/>
                <a:gd name="T85" fmla="*/ 0 h 420"/>
                <a:gd name="T86" fmla="*/ 678 w 678"/>
                <a:gd name="T87" fmla="*/ 420 h 4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8" h="420">
                  <a:moveTo>
                    <a:pt x="11" y="106"/>
                  </a:moveTo>
                  <a:lnTo>
                    <a:pt x="12" y="123"/>
                  </a:lnTo>
                  <a:lnTo>
                    <a:pt x="7" y="127"/>
                  </a:lnTo>
                  <a:lnTo>
                    <a:pt x="26" y="145"/>
                  </a:lnTo>
                  <a:lnTo>
                    <a:pt x="47" y="196"/>
                  </a:lnTo>
                  <a:lnTo>
                    <a:pt x="54" y="241"/>
                  </a:lnTo>
                  <a:lnTo>
                    <a:pt x="57" y="265"/>
                  </a:lnTo>
                  <a:lnTo>
                    <a:pt x="42" y="288"/>
                  </a:lnTo>
                  <a:lnTo>
                    <a:pt x="53" y="299"/>
                  </a:lnTo>
                  <a:lnTo>
                    <a:pt x="81" y="284"/>
                  </a:lnTo>
                  <a:lnTo>
                    <a:pt x="99" y="363"/>
                  </a:lnTo>
                  <a:lnTo>
                    <a:pt x="112" y="368"/>
                  </a:lnTo>
                  <a:lnTo>
                    <a:pt x="114" y="391"/>
                  </a:lnTo>
                  <a:lnTo>
                    <a:pt x="124" y="401"/>
                  </a:lnTo>
                  <a:lnTo>
                    <a:pt x="150" y="400"/>
                  </a:lnTo>
                  <a:lnTo>
                    <a:pt x="206" y="400"/>
                  </a:lnTo>
                  <a:lnTo>
                    <a:pt x="229" y="411"/>
                  </a:lnTo>
                  <a:lnTo>
                    <a:pt x="236" y="369"/>
                  </a:lnTo>
                  <a:lnTo>
                    <a:pt x="421" y="397"/>
                  </a:lnTo>
                  <a:lnTo>
                    <a:pt x="648" y="420"/>
                  </a:lnTo>
                  <a:lnTo>
                    <a:pt x="655" y="344"/>
                  </a:lnTo>
                  <a:lnTo>
                    <a:pt x="678" y="98"/>
                  </a:lnTo>
                  <a:lnTo>
                    <a:pt x="377" y="63"/>
                  </a:lnTo>
                  <a:lnTo>
                    <a:pt x="228" y="40"/>
                  </a:lnTo>
                  <a:lnTo>
                    <a:pt x="17" y="0"/>
                  </a:lnTo>
                  <a:lnTo>
                    <a:pt x="0" y="78"/>
                  </a:lnTo>
                  <a:lnTo>
                    <a:pt x="11" y="10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3112810" y="2900469"/>
              <a:ext cx="524936" cy="587297"/>
            </a:xfrm>
            <a:custGeom>
              <a:avLst/>
              <a:gdLst>
                <a:gd name="T0" fmla="*/ 29 w 452"/>
                <a:gd name="T1" fmla="*/ 324 h 510"/>
                <a:gd name="T2" fmla="*/ 17 w 452"/>
                <a:gd name="T3" fmla="*/ 305 h 510"/>
                <a:gd name="T4" fmla="*/ 23 w 452"/>
                <a:gd name="T5" fmla="*/ 276 h 510"/>
                <a:gd name="T6" fmla="*/ 53 w 452"/>
                <a:gd name="T7" fmla="*/ 229 h 510"/>
                <a:gd name="T8" fmla="*/ 75 w 452"/>
                <a:gd name="T9" fmla="*/ 215 h 510"/>
                <a:gd name="T10" fmla="*/ 62 w 452"/>
                <a:gd name="T11" fmla="*/ 198 h 510"/>
                <a:gd name="T12" fmla="*/ 54 w 452"/>
                <a:gd name="T13" fmla="*/ 152 h 510"/>
                <a:gd name="T14" fmla="*/ 63 w 452"/>
                <a:gd name="T15" fmla="*/ 65 h 510"/>
                <a:gd name="T16" fmla="*/ 78 w 452"/>
                <a:gd name="T17" fmla="*/ 61 h 510"/>
                <a:gd name="T18" fmla="*/ 104 w 452"/>
                <a:gd name="T19" fmla="*/ 76 h 510"/>
                <a:gd name="T20" fmla="*/ 126 w 452"/>
                <a:gd name="T21" fmla="*/ 0 h 510"/>
                <a:gd name="T22" fmla="*/ 452 w 452"/>
                <a:gd name="T23" fmla="*/ 54 h 510"/>
                <a:gd name="T24" fmla="*/ 384 w 452"/>
                <a:gd name="T25" fmla="*/ 510 h 510"/>
                <a:gd name="T26" fmla="*/ 284 w 452"/>
                <a:gd name="T27" fmla="*/ 496 h 510"/>
                <a:gd name="T28" fmla="*/ 221 w 452"/>
                <a:gd name="T29" fmla="*/ 478 h 510"/>
                <a:gd name="T30" fmla="*/ 93 w 452"/>
                <a:gd name="T31" fmla="*/ 428 h 510"/>
                <a:gd name="T32" fmla="*/ 0 w 452"/>
                <a:gd name="T33" fmla="*/ 349 h 510"/>
                <a:gd name="T34" fmla="*/ 29 w 452"/>
                <a:gd name="T35" fmla="*/ 324 h 510"/>
                <a:gd name="T36" fmla="*/ 29 w 452"/>
                <a:gd name="T37" fmla="*/ 324 h 5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2"/>
                <a:gd name="T58" fmla="*/ 0 h 510"/>
                <a:gd name="T59" fmla="*/ 452 w 452"/>
                <a:gd name="T60" fmla="*/ 510 h 5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2" h="510">
                  <a:moveTo>
                    <a:pt x="29" y="324"/>
                  </a:moveTo>
                  <a:lnTo>
                    <a:pt x="17" y="305"/>
                  </a:lnTo>
                  <a:lnTo>
                    <a:pt x="23" y="276"/>
                  </a:lnTo>
                  <a:lnTo>
                    <a:pt x="53" y="229"/>
                  </a:lnTo>
                  <a:lnTo>
                    <a:pt x="75" y="215"/>
                  </a:lnTo>
                  <a:lnTo>
                    <a:pt x="62" y="198"/>
                  </a:lnTo>
                  <a:lnTo>
                    <a:pt x="54" y="152"/>
                  </a:lnTo>
                  <a:lnTo>
                    <a:pt x="63" y="65"/>
                  </a:lnTo>
                  <a:lnTo>
                    <a:pt x="78" y="61"/>
                  </a:lnTo>
                  <a:lnTo>
                    <a:pt x="104" y="76"/>
                  </a:lnTo>
                  <a:lnTo>
                    <a:pt x="126" y="0"/>
                  </a:lnTo>
                  <a:lnTo>
                    <a:pt x="452" y="54"/>
                  </a:lnTo>
                  <a:lnTo>
                    <a:pt x="384" y="510"/>
                  </a:lnTo>
                  <a:lnTo>
                    <a:pt x="284" y="496"/>
                  </a:lnTo>
                  <a:lnTo>
                    <a:pt x="221" y="478"/>
                  </a:lnTo>
                  <a:lnTo>
                    <a:pt x="93" y="428"/>
                  </a:lnTo>
                  <a:lnTo>
                    <a:pt x="0" y="349"/>
                  </a:lnTo>
                  <a:lnTo>
                    <a:pt x="29" y="3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3548321" y="2193602"/>
              <a:ext cx="542357" cy="432988"/>
            </a:xfrm>
            <a:custGeom>
              <a:avLst/>
              <a:gdLst>
                <a:gd name="T0" fmla="*/ 0 w 467"/>
                <a:gd name="T1" fmla="*/ 322 h 376"/>
                <a:gd name="T2" fmla="*/ 55 w 467"/>
                <a:gd name="T3" fmla="*/ 0 h 376"/>
                <a:gd name="T4" fmla="*/ 240 w 467"/>
                <a:gd name="T5" fmla="*/ 28 h 376"/>
                <a:gd name="T6" fmla="*/ 467 w 467"/>
                <a:gd name="T7" fmla="*/ 51 h 376"/>
                <a:gd name="T8" fmla="*/ 451 w 467"/>
                <a:gd name="T9" fmla="*/ 214 h 376"/>
                <a:gd name="T10" fmla="*/ 436 w 467"/>
                <a:gd name="T11" fmla="*/ 376 h 376"/>
                <a:gd name="T12" fmla="*/ 126 w 467"/>
                <a:gd name="T13" fmla="*/ 342 h 376"/>
                <a:gd name="T14" fmla="*/ 0 w 467"/>
                <a:gd name="T15" fmla="*/ 322 h 376"/>
                <a:gd name="T16" fmla="*/ 0 w 467"/>
                <a:gd name="T17" fmla="*/ 322 h 3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7"/>
                <a:gd name="T28" fmla="*/ 0 h 376"/>
                <a:gd name="T29" fmla="*/ 467 w 467"/>
                <a:gd name="T30" fmla="*/ 376 h 3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7" h="376">
                  <a:moveTo>
                    <a:pt x="0" y="322"/>
                  </a:moveTo>
                  <a:lnTo>
                    <a:pt x="55" y="0"/>
                  </a:lnTo>
                  <a:lnTo>
                    <a:pt x="240" y="28"/>
                  </a:lnTo>
                  <a:lnTo>
                    <a:pt x="467" y="51"/>
                  </a:lnTo>
                  <a:lnTo>
                    <a:pt x="451" y="214"/>
                  </a:lnTo>
                  <a:lnTo>
                    <a:pt x="436" y="376"/>
                  </a:lnTo>
                  <a:lnTo>
                    <a:pt x="126" y="342"/>
                  </a:lnTo>
                  <a:lnTo>
                    <a:pt x="0" y="32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3637746" y="2587435"/>
              <a:ext cx="562100" cy="427229"/>
            </a:xfrm>
            <a:custGeom>
              <a:avLst/>
              <a:gdLst>
                <a:gd name="T0" fmla="*/ 49 w 484"/>
                <a:gd name="T1" fmla="*/ 0 h 371"/>
                <a:gd name="T2" fmla="*/ 359 w 484"/>
                <a:gd name="T3" fmla="*/ 34 h 371"/>
                <a:gd name="T4" fmla="*/ 484 w 484"/>
                <a:gd name="T5" fmla="*/ 45 h 371"/>
                <a:gd name="T6" fmla="*/ 479 w 484"/>
                <a:gd name="T7" fmla="*/ 125 h 371"/>
                <a:gd name="T8" fmla="*/ 462 w 484"/>
                <a:gd name="T9" fmla="*/ 371 h 371"/>
                <a:gd name="T10" fmla="*/ 398 w 484"/>
                <a:gd name="T11" fmla="*/ 366 h 371"/>
                <a:gd name="T12" fmla="*/ 201 w 484"/>
                <a:gd name="T13" fmla="*/ 349 h 371"/>
                <a:gd name="T14" fmla="*/ 0 w 484"/>
                <a:gd name="T15" fmla="*/ 324 h 371"/>
                <a:gd name="T16" fmla="*/ 49 w 484"/>
                <a:gd name="T17" fmla="*/ 0 h 371"/>
                <a:gd name="T18" fmla="*/ 49 w 484"/>
                <a:gd name="T19" fmla="*/ 0 h 3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4"/>
                <a:gd name="T31" fmla="*/ 0 h 371"/>
                <a:gd name="T32" fmla="*/ 484 w 484"/>
                <a:gd name="T33" fmla="*/ 371 h 3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4" h="371">
                  <a:moveTo>
                    <a:pt x="49" y="0"/>
                  </a:moveTo>
                  <a:lnTo>
                    <a:pt x="359" y="34"/>
                  </a:lnTo>
                  <a:lnTo>
                    <a:pt x="484" y="45"/>
                  </a:lnTo>
                  <a:lnTo>
                    <a:pt x="479" y="125"/>
                  </a:lnTo>
                  <a:lnTo>
                    <a:pt x="462" y="371"/>
                  </a:lnTo>
                  <a:lnTo>
                    <a:pt x="398" y="366"/>
                  </a:lnTo>
                  <a:lnTo>
                    <a:pt x="201" y="349"/>
                  </a:lnTo>
                  <a:lnTo>
                    <a:pt x="0" y="324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3558774" y="2960543"/>
              <a:ext cx="541196" cy="534324"/>
            </a:xfrm>
            <a:custGeom>
              <a:avLst/>
              <a:gdLst>
                <a:gd name="T0" fmla="*/ 59 w 466"/>
                <a:gd name="T1" fmla="*/ 464 h 464"/>
                <a:gd name="T2" fmla="*/ 65 w 466"/>
                <a:gd name="T3" fmla="*/ 429 h 464"/>
                <a:gd name="T4" fmla="*/ 181 w 466"/>
                <a:gd name="T5" fmla="*/ 444 h 464"/>
                <a:gd name="T6" fmla="*/ 177 w 466"/>
                <a:gd name="T7" fmla="*/ 427 h 464"/>
                <a:gd name="T8" fmla="*/ 428 w 466"/>
                <a:gd name="T9" fmla="*/ 450 h 464"/>
                <a:gd name="T10" fmla="*/ 466 w 466"/>
                <a:gd name="T11" fmla="*/ 42 h 464"/>
                <a:gd name="T12" fmla="*/ 269 w 466"/>
                <a:gd name="T13" fmla="*/ 25 h 464"/>
                <a:gd name="T14" fmla="*/ 68 w 466"/>
                <a:gd name="T15" fmla="*/ 0 h 464"/>
                <a:gd name="T16" fmla="*/ 0 w 466"/>
                <a:gd name="T17" fmla="*/ 456 h 464"/>
                <a:gd name="T18" fmla="*/ 59 w 466"/>
                <a:gd name="T19" fmla="*/ 464 h 464"/>
                <a:gd name="T20" fmla="*/ 59 w 466"/>
                <a:gd name="T21" fmla="*/ 464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464"/>
                <a:gd name="T35" fmla="*/ 466 w 466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464">
                  <a:moveTo>
                    <a:pt x="59" y="464"/>
                  </a:moveTo>
                  <a:lnTo>
                    <a:pt x="65" y="429"/>
                  </a:lnTo>
                  <a:lnTo>
                    <a:pt x="181" y="444"/>
                  </a:lnTo>
                  <a:lnTo>
                    <a:pt x="177" y="427"/>
                  </a:lnTo>
                  <a:lnTo>
                    <a:pt x="428" y="450"/>
                  </a:lnTo>
                  <a:lnTo>
                    <a:pt x="466" y="42"/>
                  </a:lnTo>
                  <a:lnTo>
                    <a:pt x="269" y="25"/>
                  </a:lnTo>
                  <a:lnTo>
                    <a:pt x="68" y="0"/>
                  </a:lnTo>
                  <a:lnTo>
                    <a:pt x="0" y="456"/>
                  </a:lnTo>
                  <a:lnTo>
                    <a:pt x="59" y="46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3764335" y="3058425"/>
              <a:ext cx="1075422" cy="1006465"/>
            </a:xfrm>
            <a:custGeom>
              <a:avLst/>
              <a:gdLst>
                <a:gd name="T0" fmla="*/ 0 w 926"/>
                <a:gd name="T1" fmla="*/ 342 h 874"/>
                <a:gd name="T2" fmla="*/ 251 w 926"/>
                <a:gd name="T3" fmla="*/ 365 h 874"/>
                <a:gd name="T4" fmla="*/ 286 w 926"/>
                <a:gd name="T5" fmla="*/ 0 h 874"/>
                <a:gd name="T6" fmla="*/ 487 w 926"/>
                <a:gd name="T7" fmla="*/ 12 h 874"/>
                <a:gd name="T8" fmla="*/ 480 w 926"/>
                <a:gd name="T9" fmla="*/ 169 h 874"/>
                <a:gd name="T10" fmla="*/ 499 w 926"/>
                <a:gd name="T11" fmla="*/ 185 h 874"/>
                <a:gd name="T12" fmla="*/ 518 w 926"/>
                <a:gd name="T13" fmla="*/ 185 h 874"/>
                <a:gd name="T14" fmla="*/ 533 w 926"/>
                <a:gd name="T15" fmla="*/ 200 h 874"/>
                <a:gd name="T16" fmla="*/ 563 w 926"/>
                <a:gd name="T17" fmla="*/ 207 h 874"/>
                <a:gd name="T18" fmla="*/ 624 w 926"/>
                <a:gd name="T19" fmla="*/ 233 h 874"/>
                <a:gd name="T20" fmla="*/ 634 w 926"/>
                <a:gd name="T21" fmla="*/ 222 h 874"/>
                <a:gd name="T22" fmla="*/ 674 w 926"/>
                <a:gd name="T23" fmla="*/ 245 h 874"/>
                <a:gd name="T24" fmla="*/ 725 w 926"/>
                <a:gd name="T25" fmla="*/ 244 h 874"/>
                <a:gd name="T26" fmla="*/ 761 w 926"/>
                <a:gd name="T27" fmla="*/ 233 h 874"/>
                <a:gd name="T28" fmla="*/ 811 w 926"/>
                <a:gd name="T29" fmla="*/ 224 h 874"/>
                <a:gd name="T30" fmla="*/ 856 w 926"/>
                <a:gd name="T31" fmla="*/ 248 h 874"/>
                <a:gd name="T32" fmla="*/ 863 w 926"/>
                <a:gd name="T33" fmla="*/ 256 h 874"/>
                <a:gd name="T34" fmla="*/ 887 w 926"/>
                <a:gd name="T35" fmla="*/ 256 h 874"/>
                <a:gd name="T36" fmla="*/ 892 w 926"/>
                <a:gd name="T37" fmla="*/ 386 h 874"/>
                <a:gd name="T38" fmla="*/ 926 w 926"/>
                <a:gd name="T39" fmla="*/ 449 h 874"/>
                <a:gd name="T40" fmla="*/ 913 w 926"/>
                <a:gd name="T41" fmla="*/ 499 h 874"/>
                <a:gd name="T42" fmla="*/ 916 w 926"/>
                <a:gd name="T43" fmla="*/ 540 h 874"/>
                <a:gd name="T44" fmla="*/ 901 w 926"/>
                <a:gd name="T45" fmla="*/ 561 h 874"/>
                <a:gd name="T46" fmla="*/ 907 w 926"/>
                <a:gd name="T47" fmla="*/ 568 h 874"/>
                <a:gd name="T48" fmla="*/ 868 w 926"/>
                <a:gd name="T49" fmla="*/ 579 h 874"/>
                <a:gd name="T50" fmla="*/ 838 w 926"/>
                <a:gd name="T51" fmla="*/ 583 h 874"/>
                <a:gd name="T52" fmla="*/ 844 w 926"/>
                <a:gd name="T53" fmla="*/ 561 h 874"/>
                <a:gd name="T54" fmla="*/ 828 w 926"/>
                <a:gd name="T55" fmla="*/ 574 h 874"/>
                <a:gd name="T56" fmla="*/ 829 w 926"/>
                <a:gd name="T57" fmla="*/ 599 h 874"/>
                <a:gd name="T58" fmla="*/ 808 w 926"/>
                <a:gd name="T59" fmla="*/ 625 h 874"/>
                <a:gd name="T60" fmla="*/ 699 w 926"/>
                <a:gd name="T61" fmla="*/ 681 h 874"/>
                <a:gd name="T62" fmla="*/ 664 w 926"/>
                <a:gd name="T63" fmla="*/ 717 h 874"/>
                <a:gd name="T64" fmla="*/ 632 w 926"/>
                <a:gd name="T65" fmla="*/ 794 h 874"/>
                <a:gd name="T66" fmla="*/ 659 w 926"/>
                <a:gd name="T67" fmla="*/ 874 h 874"/>
                <a:gd name="T68" fmla="*/ 633 w 926"/>
                <a:gd name="T69" fmla="*/ 874 h 874"/>
                <a:gd name="T70" fmla="*/ 514 w 926"/>
                <a:gd name="T71" fmla="*/ 832 h 874"/>
                <a:gd name="T72" fmla="*/ 502 w 926"/>
                <a:gd name="T73" fmla="*/ 797 h 874"/>
                <a:gd name="T74" fmla="*/ 489 w 926"/>
                <a:gd name="T75" fmla="*/ 782 h 874"/>
                <a:gd name="T76" fmla="*/ 485 w 926"/>
                <a:gd name="T77" fmla="*/ 736 h 874"/>
                <a:gd name="T78" fmla="*/ 462 w 926"/>
                <a:gd name="T79" fmla="*/ 720 h 874"/>
                <a:gd name="T80" fmla="*/ 399 w 926"/>
                <a:gd name="T81" fmla="*/ 598 h 874"/>
                <a:gd name="T82" fmla="*/ 368 w 926"/>
                <a:gd name="T83" fmla="*/ 575 h 874"/>
                <a:gd name="T84" fmla="*/ 359 w 926"/>
                <a:gd name="T85" fmla="*/ 555 h 874"/>
                <a:gd name="T86" fmla="*/ 265 w 926"/>
                <a:gd name="T87" fmla="*/ 551 h 874"/>
                <a:gd name="T88" fmla="*/ 215 w 926"/>
                <a:gd name="T89" fmla="*/ 608 h 874"/>
                <a:gd name="T90" fmla="*/ 131 w 926"/>
                <a:gd name="T91" fmla="*/ 548 h 874"/>
                <a:gd name="T92" fmla="*/ 106 w 926"/>
                <a:gd name="T93" fmla="*/ 465 h 874"/>
                <a:gd name="T94" fmla="*/ 25 w 926"/>
                <a:gd name="T95" fmla="*/ 388 h 874"/>
                <a:gd name="T96" fmla="*/ 16 w 926"/>
                <a:gd name="T97" fmla="*/ 362 h 874"/>
                <a:gd name="T98" fmla="*/ 4 w 926"/>
                <a:gd name="T99" fmla="*/ 359 h 874"/>
                <a:gd name="T100" fmla="*/ 0 w 926"/>
                <a:gd name="T101" fmla="*/ 342 h 874"/>
                <a:gd name="T102" fmla="*/ 0 w 926"/>
                <a:gd name="T103" fmla="*/ 342 h 8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6"/>
                <a:gd name="T157" fmla="*/ 0 h 874"/>
                <a:gd name="T158" fmla="*/ 926 w 926"/>
                <a:gd name="T159" fmla="*/ 874 h 8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6" h="874">
                  <a:moveTo>
                    <a:pt x="0" y="342"/>
                  </a:moveTo>
                  <a:lnTo>
                    <a:pt x="251" y="365"/>
                  </a:lnTo>
                  <a:lnTo>
                    <a:pt x="286" y="0"/>
                  </a:lnTo>
                  <a:lnTo>
                    <a:pt x="487" y="12"/>
                  </a:lnTo>
                  <a:lnTo>
                    <a:pt x="480" y="169"/>
                  </a:lnTo>
                  <a:lnTo>
                    <a:pt x="499" y="185"/>
                  </a:lnTo>
                  <a:lnTo>
                    <a:pt x="518" y="185"/>
                  </a:lnTo>
                  <a:lnTo>
                    <a:pt x="533" y="200"/>
                  </a:lnTo>
                  <a:lnTo>
                    <a:pt x="563" y="207"/>
                  </a:lnTo>
                  <a:lnTo>
                    <a:pt x="624" y="233"/>
                  </a:lnTo>
                  <a:lnTo>
                    <a:pt x="634" y="222"/>
                  </a:lnTo>
                  <a:lnTo>
                    <a:pt x="674" y="245"/>
                  </a:lnTo>
                  <a:lnTo>
                    <a:pt x="725" y="244"/>
                  </a:lnTo>
                  <a:lnTo>
                    <a:pt x="761" y="233"/>
                  </a:lnTo>
                  <a:lnTo>
                    <a:pt x="811" y="224"/>
                  </a:lnTo>
                  <a:lnTo>
                    <a:pt x="856" y="248"/>
                  </a:lnTo>
                  <a:lnTo>
                    <a:pt x="863" y="256"/>
                  </a:lnTo>
                  <a:lnTo>
                    <a:pt x="887" y="256"/>
                  </a:lnTo>
                  <a:lnTo>
                    <a:pt x="892" y="386"/>
                  </a:lnTo>
                  <a:lnTo>
                    <a:pt x="926" y="449"/>
                  </a:lnTo>
                  <a:lnTo>
                    <a:pt x="913" y="499"/>
                  </a:lnTo>
                  <a:lnTo>
                    <a:pt x="916" y="540"/>
                  </a:lnTo>
                  <a:lnTo>
                    <a:pt x="901" y="561"/>
                  </a:lnTo>
                  <a:lnTo>
                    <a:pt x="907" y="568"/>
                  </a:lnTo>
                  <a:lnTo>
                    <a:pt x="868" y="579"/>
                  </a:lnTo>
                  <a:lnTo>
                    <a:pt x="838" y="583"/>
                  </a:lnTo>
                  <a:lnTo>
                    <a:pt x="844" y="561"/>
                  </a:lnTo>
                  <a:lnTo>
                    <a:pt x="828" y="574"/>
                  </a:lnTo>
                  <a:lnTo>
                    <a:pt x="829" y="599"/>
                  </a:lnTo>
                  <a:lnTo>
                    <a:pt x="808" y="625"/>
                  </a:lnTo>
                  <a:lnTo>
                    <a:pt x="699" y="681"/>
                  </a:lnTo>
                  <a:lnTo>
                    <a:pt x="664" y="717"/>
                  </a:lnTo>
                  <a:lnTo>
                    <a:pt x="632" y="794"/>
                  </a:lnTo>
                  <a:lnTo>
                    <a:pt x="659" y="874"/>
                  </a:lnTo>
                  <a:lnTo>
                    <a:pt x="633" y="874"/>
                  </a:lnTo>
                  <a:lnTo>
                    <a:pt x="514" y="832"/>
                  </a:lnTo>
                  <a:lnTo>
                    <a:pt x="502" y="797"/>
                  </a:lnTo>
                  <a:lnTo>
                    <a:pt x="489" y="782"/>
                  </a:lnTo>
                  <a:lnTo>
                    <a:pt x="485" y="736"/>
                  </a:lnTo>
                  <a:lnTo>
                    <a:pt x="462" y="720"/>
                  </a:lnTo>
                  <a:lnTo>
                    <a:pt x="399" y="598"/>
                  </a:lnTo>
                  <a:lnTo>
                    <a:pt x="368" y="575"/>
                  </a:lnTo>
                  <a:lnTo>
                    <a:pt x="359" y="555"/>
                  </a:lnTo>
                  <a:lnTo>
                    <a:pt x="265" y="551"/>
                  </a:lnTo>
                  <a:lnTo>
                    <a:pt x="215" y="608"/>
                  </a:lnTo>
                  <a:lnTo>
                    <a:pt x="131" y="548"/>
                  </a:lnTo>
                  <a:lnTo>
                    <a:pt x="106" y="465"/>
                  </a:lnTo>
                  <a:lnTo>
                    <a:pt x="25" y="388"/>
                  </a:lnTo>
                  <a:lnTo>
                    <a:pt x="16" y="362"/>
                  </a:lnTo>
                  <a:lnTo>
                    <a:pt x="4" y="359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4098806" y="1881529"/>
              <a:ext cx="506355" cy="308618"/>
            </a:xfrm>
            <a:custGeom>
              <a:avLst/>
              <a:gdLst>
                <a:gd name="T0" fmla="*/ 23 w 436"/>
                <a:gd name="T1" fmla="*/ 0 h 268"/>
                <a:gd name="T2" fmla="*/ 403 w 436"/>
                <a:gd name="T3" fmla="*/ 20 h 268"/>
                <a:gd name="T4" fmla="*/ 405 w 436"/>
                <a:gd name="T5" fmla="*/ 87 h 268"/>
                <a:gd name="T6" fmla="*/ 422 w 436"/>
                <a:gd name="T7" fmla="*/ 142 h 268"/>
                <a:gd name="T8" fmla="*/ 425 w 436"/>
                <a:gd name="T9" fmla="*/ 211 h 268"/>
                <a:gd name="T10" fmla="*/ 436 w 436"/>
                <a:gd name="T11" fmla="*/ 268 h 268"/>
                <a:gd name="T12" fmla="*/ 207 w 436"/>
                <a:gd name="T13" fmla="*/ 261 h 268"/>
                <a:gd name="T14" fmla="*/ 0 w 436"/>
                <a:gd name="T15" fmla="*/ 246 h 268"/>
                <a:gd name="T16" fmla="*/ 23 w 436"/>
                <a:gd name="T17" fmla="*/ 0 h 268"/>
                <a:gd name="T18" fmla="*/ 23 w 436"/>
                <a:gd name="T19" fmla="*/ 0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6"/>
                <a:gd name="T31" fmla="*/ 0 h 268"/>
                <a:gd name="T32" fmla="*/ 436 w 436"/>
                <a:gd name="T33" fmla="*/ 268 h 2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6" h="268">
                  <a:moveTo>
                    <a:pt x="23" y="0"/>
                  </a:moveTo>
                  <a:lnTo>
                    <a:pt x="403" y="20"/>
                  </a:lnTo>
                  <a:lnTo>
                    <a:pt x="405" y="87"/>
                  </a:lnTo>
                  <a:lnTo>
                    <a:pt x="422" y="142"/>
                  </a:lnTo>
                  <a:lnTo>
                    <a:pt x="425" y="211"/>
                  </a:lnTo>
                  <a:lnTo>
                    <a:pt x="436" y="268"/>
                  </a:lnTo>
                  <a:lnTo>
                    <a:pt x="207" y="261"/>
                  </a:lnTo>
                  <a:lnTo>
                    <a:pt x="0" y="24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4072096" y="2164813"/>
              <a:ext cx="541196" cy="350074"/>
            </a:xfrm>
            <a:custGeom>
              <a:avLst/>
              <a:gdLst>
                <a:gd name="T0" fmla="*/ 23 w 466"/>
                <a:gd name="T1" fmla="*/ 0 h 304"/>
                <a:gd name="T2" fmla="*/ 230 w 466"/>
                <a:gd name="T3" fmla="*/ 15 h 304"/>
                <a:gd name="T4" fmla="*/ 459 w 466"/>
                <a:gd name="T5" fmla="*/ 22 h 304"/>
                <a:gd name="T6" fmla="*/ 444 w 466"/>
                <a:gd name="T7" fmla="*/ 50 h 304"/>
                <a:gd name="T8" fmla="*/ 466 w 466"/>
                <a:gd name="T9" fmla="*/ 71 h 304"/>
                <a:gd name="T10" fmla="*/ 465 w 466"/>
                <a:gd name="T11" fmla="*/ 221 h 304"/>
                <a:gd name="T12" fmla="*/ 456 w 466"/>
                <a:gd name="T13" fmla="*/ 220 h 304"/>
                <a:gd name="T14" fmla="*/ 457 w 466"/>
                <a:gd name="T15" fmla="*/ 240 h 304"/>
                <a:gd name="T16" fmla="*/ 464 w 466"/>
                <a:gd name="T17" fmla="*/ 255 h 304"/>
                <a:gd name="T18" fmla="*/ 459 w 466"/>
                <a:gd name="T19" fmla="*/ 269 h 304"/>
                <a:gd name="T20" fmla="*/ 464 w 466"/>
                <a:gd name="T21" fmla="*/ 304 h 304"/>
                <a:gd name="T22" fmla="*/ 454 w 466"/>
                <a:gd name="T23" fmla="*/ 301 h 304"/>
                <a:gd name="T24" fmla="*/ 442 w 466"/>
                <a:gd name="T25" fmla="*/ 287 h 304"/>
                <a:gd name="T26" fmla="*/ 400 w 466"/>
                <a:gd name="T27" fmla="*/ 273 h 304"/>
                <a:gd name="T28" fmla="*/ 360 w 466"/>
                <a:gd name="T29" fmla="*/ 275 h 304"/>
                <a:gd name="T30" fmla="*/ 337 w 466"/>
                <a:gd name="T31" fmla="*/ 258 h 304"/>
                <a:gd name="T32" fmla="*/ 0 w 466"/>
                <a:gd name="T33" fmla="*/ 239 h 304"/>
                <a:gd name="T34" fmla="*/ 23 w 466"/>
                <a:gd name="T35" fmla="*/ 0 h 304"/>
                <a:gd name="T36" fmla="*/ 23 w 466"/>
                <a:gd name="T37" fmla="*/ 0 h 3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6"/>
                <a:gd name="T58" fmla="*/ 0 h 304"/>
                <a:gd name="T59" fmla="*/ 466 w 466"/>
                <a:gd name="T60" fmla="*/ 304 h 3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6" h="304">
                  <a:moveTo>
                    <a:pt x="23" y="0"/>
                  </a:moveTo>
                  <a:lnTo>
                    <a:pt x="230" y="15"/>
                  </a:lnTo>
                  <a:lnTo>
                    <a:pt x="459" y="22"/>
                  </a:lnTo>
                  <a:lnTo>
                    <a:pt x="444" y="50"/>
                  </a:lnTo>
                  <a:lnTo>
                    <a:pt x="466" y="71"/>
                  </a:lnTo>
                  <a:lnTo>
                    <a:pt x="465" y="221"/>
                  </a:lnTo>
                  <a:lnTo>
                    <a:pt x="456" y="220"/>
                  </a:lnTo>
                  <a:lnTo>
                    <a:pt x="457" y="240"/>
                  </a:lnTo>
                  <a:lnTo>
                    <a:pt x="464" y="255"/>
                  </a:lnTo>
                  <a:lnTo>
                    <a:pt x="459" y="269"/>
                  </a:lnTo>
                  <a:lnTo>
                    <a:pt x="464" y="304"/>
                  </a:lnTo>
                  <a:lnTo>
                    <a:pt x="454" y="301"/>
                  </a:lnTo>
                  <a:lnTo>
                    <a:pt x="442" y="287"/>
                  </a:lnTo>
                  <a:lnTo>
                    <a:pt x="400" y="273"/>
                  </a:lnTo>
                  <a:lnTo>
                    <a:pt x="360" y="275"/>
                  </a:lnTo>
                  <a:lnTo>
                    <a:pt x="337" y="258"/>
                  </a:lnTo>
                  <a:lnTo>
                    <a:pt x="0" y="23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4054675" y="2440036"/>
              <a:ext cx="635266" cy="306315"/>
            </a:xfrm>
            <a:custGeom>
              <a:avLst/>
              <a:gdLst>
                <a:gd name="T0" fmla="*/ 15 w 547"/>
                <a:gd name="T1" fmla="*/ 0 h 266"/>
                <a:gd name="T2" fmla="*/ 352 w 547"/>
                <a:gd name="T3" fmla="*/ 19 h 266"/>
                <a:gd name="T4" fmla="*/ 375 w 547"/>
                <a:gd name="T5" fmla="*/ 36 h 266"/>
                <a:gd name="T6" fmla="*/ 415 w 547"/>
                <a:gd name="T7" fmla="*/ 34 h 266"/>
                <a:gd name="T8" fmla="*/ 457 w 547"/>
                <a:gd name="T9" fmla="*/ 48 h 266"/>
                <a:gd name="T10" fmla="*/ 469 w 547"/>
                <a:gd name="T11" fmla="*/ 62 h 266"/>
                <a:gd name="T12" fmla="*/ 479 w 547"/>
                <a:gd name="T13" fmla="*/ 65 h 266"/>
                <a:gd name="T14" fmla="*/ 497 w 547"/>
                <a:gd name="T15" fmla="*/ 116 h 266"/>
                <a:gd name="T16" fmla="*/ 497 w 547"/>
                <a:gd name="T17" fmla="*/ 131 h 266"/>
                <a:gd name="T18" fmla="*/ 510 w 547"/>
                <a:gd name="T19" fmla="*/ 155 h 266"/>
                <a:gd name="T20" fmla="*/ 516 w 547"/>
                <a:gd name="T21" fmla="*/ 193 h 266"/>
                <a:gd name="T22" fmla="*/ 512 w 547"/>
                <a:gd name="T23" fmla="*/ 205 h 266"/>
                <a:gd name="T24" fmla="*/ 520 w 547"/>
                <a:gd name="T25" fmla="*/ 218 h 266"/>
                <a:gd name="T26" fmla="*/ 547 w 547"/>
                <a:gd name="T27" fmla="*/ 266 h 266"/>
                <a:gd name="T28" fmla="*/ 304 w 547"/>
                <a:gd name="T29" fmla="*/ 264 h 266"/>
                <a:gd name="T30" fmla="*/ 120 w 547"/>
                <a:gd name="T31" fmla="*/ 253 h 266"/>
                <a:gd name="T32" fmla="*/ 125 w 547"/>
                <a:gd name="T33" fmla="*/ 173 h 266"/>
                <a:gd name="T34" fmla="*/ 0 w 547"/>
                <a:gd name="T35" fmla="*/ 162 h 266"/>
                <a:gd name="T36" fmla="*/ 15 w 547"/>
                <a:gd name="T37" fmla="*/ 0 h 266"/>
                <a:gd name="T38" fmla="*/ 15 w 547"/>
                <a:gd name="T39" fmla="*/ 0 h 2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7"/>
                <a:gd name="T61" fmla="*/ 0 h 266"/>
                <a:gd name="T62" fmla="*/ 547 w 547"/>
                <a:gd name="T63" fmla="*/ 266 h 2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7" h="266">
                  <a:moveTo>
                    <a:pt x="15" y="0"/>
                  </a:moveTo>
                  <a:lnTo>
                    <a:pt x="352" y="19"/>
                  </a:lnTo>
                  <a:lnTo>
                    <a:pt x="375" y="36"/>
                  </a:lnTo>
                  <a:lnTo>
                    <a:pt x="415" y="34"/>
                  </a:lnTo>
                  <a:lnTo>
                    <a:pt x="457" y="48"/>
                  </a:lnTo>
                  <a:lnTo>
                    <a:pt x="469" y="62"/>
                  </a:lnTo>
                  <a:lnTo>
                    <a:pt x="479" y="65"/>
                  </a:lnTo>
                  <a:lnTo>
                    <a:pt x="497" y="116"/>
                  </a:lnTo>
                  <a:lnTo>
                    <a:pt x="497" y="131"/>
                  </a:lnTo>
                  <a:lnTo>
                    <a:pt x="510" y="155"/>
                  </a:lnTo>
                  <a:lnTo>
                    <a:pt x="516" y="193"/>
                  </a:lnTo>
                  <a:lnTo>
                    <a:pt x="512" y="205"/>
                  </a:lnTo>
                  <a:lnTo>
                    <a:pt x="520" y="218"/>
                  </a:lnTo>
                  <a:lnTo>
                    <a:pt x="547" y="266"/>
                  </a:lnTo>
                  <a:lnTo>
                    <a:pt x="304" y="264"/>
                  </a:lnTo>
                  <a:lnTo>
                    <a:pt x="120" y="253"/>
                  </a:lnTo>
                  <a:lnTo>
                    <a:pt x="125" y="173"/>
                  </a:lnTo>
                  <a:lnTo>
                    <a:pt x="0" y="16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4096485" y="3008907"/>
              <a:ext cx="664300" cy="335104"/>
            </a:xfrm>
            <a:custGeom>
              <a:avLst/>
              <a:gdLst>
                <a:gd name="T0" fmla="*/ 3 w 572"/>
                <a:gd name="T1" fmla="*/ 0 h 291"/>
                <a:gd name="T2" fmla="*/ 67 w 572"/>
                <a:gd name="T3" fmla="*/ 5 h 291"/>
                <a:gd name="T4" fmla="*/ 348 w 572"/>
                <a:gd name="T5" fmla="*/ 18 h 291"/>
                <a:gd name="T6" fmla="*/ 557 w 572"/>
                <a:gd name="T7" fmla="*/ 17 h 291"/>
                <a:gd name="T8" fmla="*/ 559 w 572"/>
                <a:gd name="T9" fmla="*/ 59 h 291"/>
                <a:gd name="T10" fmla="*/ 572 w 572"/>
                <a:gd name="T11" fmla="*/ 150 h 291"/>
                <a:gd name="T12" fmla="*/ 570 w 572"/>
                <a:gd name="T13" fmla="*/ 291 h 291"/>
                <a:gd name="T14" fmla="*/ 525 w 572"/>
                <a:gd name="T15" fmla="*/ 267 h 291"/>
                <a:gd name="T16" fmla="*/ 475 w 572"/>
                <a:gd name="T17" fmla="*/ 276 h 291"/>
                <a:gd name="T18" fmla="*/ 439 w 572"/>
                <a:gd name="T19" fmla="*/ 287 h 291"/>
                <a:gd name="T20" fmla="*/ 388 w 572"/>
                <a:gd name="T21" fmla="*/ 288 h 291"/>
                <a:gd name="T22" fmla="*/ 348 w 572"/>
                <a:gd name="T23" fmla="*/ 265 h 291"/>
                <a:gd name="T24" fmla="*/ 338 w 572"/>
                <a:gd name="T25" fmla="*/ 276 h 291"/>
                <a:gd name="T26" fmla="*/ 277 w 572"/>
                <a:gd name="T27" fmla="*/ 250 h 291"/>
                <a:gd name="T28" fmla="*/ 247 w 572"/>
                <a:gd name="T29" fmla="*/ 243 h 291"/>
                <a:gd name="T30" fmla="*/ 232 w 572"/>
                <a:gd name="T31" fmla="*/ 229 h 291"/>
                <a:gd name="T32" fmla="*/ 213 w 572"/>
                <a:gd name="T33" fmla="*/ 228 h 291"/>
                <a:gd name="T34" fmla="*/ 194 w 572"/>
                <a:gd name="T35" fmla="*/ 212 h 291"/>
                <a:gd name="T36" fmla="*/ 201 w 572"/>
                <a:gd name="T37" fmla="*/ 55 h 291"/>
                <a:gd name="T38" fmla="*/ 0 w 572"/>
                <a:gd name="T39" fmla="*/ 43 h 291"/>
                <a:gd name="T40" fmla="*/ 3 w 572"/>
                <a:gd name="T41" fmla="*/ 0 h 291"/>
                <a:gd name="T42" fmla="*/ 3 w 572"/>
                <a:gd name="T43" fmla="*/ 0 h 2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2"/>
                <a:gd name="T67" fmla="*/ 0 h 291"/>
                <a:gd name="T68" fmla="*/ 572 w 572"/>
                <a:gd name="T69" fmla="*/ 291 h 2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2" h="291">
                  <a:moveTo>
                    <a:pt x="3" y="0"/>
                  </a:moveTo>
                  <a:lnTo>
                    <a:pt x="67" y="5"/>
                  </a:lnTo>
                  <a:lnTo>
                    <a:pt x="348" y="18"/>
                  </a:lnTo>
                  <a:lnTo>
                    <a:pt x="557" y="17"/>
                  </a:lnTo>
                  <a:lnTo>
                    <a:pt x="559" y="59"/>
                  </a:lnTo>
                  <a:lnTo>
                    <a:pt x="572" y="150"/>
                  </a:lnTo>
                  <a:lnTo>
                    <a:pt x="570" y="291"/>
                  </a:lnTo>
                  <a:lnTo>
                    <a:pt x="525" y="267"/>
                  </a:lnTo>
                  <a:lnTo>
                    <a:pt x="475" y="276"/>
                  </a:lnTo>
                  <a:lnTo>
                    <a:pt x="439" y="287"/>
                  </a:lnTo>
                  <a:lnTo>
                    <a:pt x="388" y="288"/>
                  </a:lnTo>
                  <a:lnTo>
                    <a:pt x="348" y="265"/>
                  </a:lnTo>
                  <a:lnTo>
                    <a:pt x="338" y="276"/>
                  </a:lnTo>
                  <a:lnTo>
                    <a:pt x="277" y="250"/>
                  </a:lnTo>
                  <a:lnTo>
                    <a:pt x="247" y="243"/>
                  </a:lnTo>
                  <a:lnTo>
                    <a:pt x="232" y="229"/>
                  </a:lnTo>
                  <a:lnTo>
                    <a:pt x="213" y="228"/>
                  </a:lnTo>
                  <a:lnTo>
                    <a:pt x="194" y="212"/>
                  </a:lnTo>
                  <a:lnTo>
                    <a:pt x="201" y="55"/>
                  </a:lnTo>
                  <a:lnTo>
                    <a:pt x="0" y="4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4566836" y="1879226"/>
              <a:ext cx="500548" cy="540083"/>
            </a:xfrm>
            <a:custGeom>
              <a:avLst/>
              <a:gdLst>
                <a:gd name="T0" fmla="*/ 2 w 431"/>
                <a:gd name="T1" fmla="*/ 89 h 469"/>
                <a:gd name="T2" fmla="*/ 19 w 431"/>
                <a:gd name="T3" fmla="*/ 144 h 469"/>
                <a:gd name="T4" fmla="*/ 22 w 431"/>
                <a:gd name="T5" fmla="*/ 213 h 469"/>
                <a:gd name="T6" fmla="*/ 33 w 431"/>
                <a:gd name="T7" fmla="*/ 270 h 469"/>
                <a:gd name="T8" fmla="*/ 18 w 431"/>
                <a:gd name="T9" fmla="*/ 298 h 469"/>
                <a:gd name="T10" fmla="*/ 40 w 431"/>
                <a:gd name="T11" fmla="*/ 319 h 469"/>
                <a:gd name="T12" fmla="*/ 39 w 431"/>
                <a:gd name="T13" fmla="*/ 469 h 469"/>
                <a:gd name="T14" fmla="*/ 354 w 431"/>
                <a:gd name="T15" fmla="*/ 463 h 469"/>
                <a:gd name="T16" fmla="*/ 349 w 431"/>
                <a:gd name="T17" fmla="*/ 433 h 469"/>
                <a:gd name="T18" fmla="*/ 315 w 431"/>
                <a:gd name="T19" fmla="*/ 408 h 469"/>
                <a:gd name="T20" fmla="*/ 299 w 431"/>
                <a:gd name="T21" fmla="*/ 390 h 469"/>
                <a:gd name="T22" fmla="*/ 256 w 431"/>
                <a:gd name="T23" fmla="*/ 363 h 469"/>
                <a:gd name="T24" fmla="*/ 257 w 431"/>
                <a:gd name="T25" fmla="*/ 320 h 469"/>
                <a:gd name="T26" fmla="*/ 248 w 431"/>
                <a:gd name="T27" fmla="*/ 292 h 469"/>
                <a:gd name="T28" fmla="*/ 282 w 431"/>
                <a:gd name="T29" fmla="*/ 250 h 469"/>
                <a:gd name="T30" fmla="*/ 280 w 431"/>
                <a:gd name="T31" fmla="*/ 208 h 469"/>
                <a:gd name="T32" fmla="*/ 338 w 431"/>
                <a:gd name="T33" fmla="*/ 166 h 469"/>
                <a:gd name="T34" fmla="*/ 352 w 431"/>
                <a:gd name="T35" fmla="*/ 142 h 469"/>
                <a:gd name="T36" fmla="*/ 431 w 431"/>
                <a:gd name="T37" fmla="*/ 100 h 469"/>
                <a:gd name="T38" fmla="*/ 396 w 431"/>
                <a:gd name="T39" fmla="*/ 85 h 469"/>
                <a:gd name="T40" fmla="*/ 364 w 431"/>
                <a:gd name="T41" fmla="*/ 89 h 469"/>
                <a:gd name="T42" fmla="*/ 357 w 431"/>
                <a:gd name="T43" fmla="*/ 77 h 469"/>
                <a:gd name="T44" fmla="*/ 300 w 431"/>
                <a:gd name="T45" fmla="*/ 76 h 469"/>
                <a:gd name="T46" fmla="*/ 262 w 431"/>
                <a:gd name="T47" fmla="*/ 64 h 469"/>
                <a:gd name="T48" fmla="*/ 182 w 431"/>
                <a:gd name="T49" fmla="*/ 56 h 469"/>
                <a:gd name="T50" fmla="*/ 171 w 431"/>
                <a:gd name="T51" fmla="*/ 42 h 469"/>
                <a:gd name="T52" fmla="*/ 138 w 431"/>
                <a:gd name="T53" fmla="*/ 30 h 469"/>
                <a:gd name="T54" fmla="*/ 132 w 431"/>
                <a:gd name="T55" fmla="*/ 0 h 469"/>
                <a:gd name="T56" fmla="*/ 113 w 431"/>
                <a:gd name="T57" fmla="*/ 0 h 469"/>
                <a:gd name="T58" fmla="*/ 113 w 431"/>
                <a:gd name="T59" fmla="*/ 22 h 469"/>
                <a:gd name="T60" fmla="*/ 0 w 431"/>
                <a:gd name="T61" fmla="*/ 22 h 469"/>
                <a:gd name="T62" fmla="*/ 2 w 431"/>
                <a:gd name="T63" fmla="*/ 89 h 469"/>
                <a:gd name="T64" fmla="*/ 2 w 431"/>
                <a:gd name="T65" fmla="*/ 8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1"/>
                <a:gd name="T100" fmla="*/ 0 h 469"/>
                <a:gd name="T101" fmla="*/ 431 w 431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1" h="469">
                  <a:moveTo>
                    <a:pt x="2" y="89"/>
                  </a:moveTo>
                  <a:lnTo>
                    <a:pt x="19" y="144"/>
                  </a:lnTo>
                  <a:lnTo>
                    <a:pt x="22" y="213"/>
                  </a:lnTo>
                  <a:lnTo>
                    <a:pt x="33" y="270"/>
                  </a:lnTo>
                  <a:lnTo>
                    <a:pt x="18" y="298"/>
                  </a:lnTo>
                  <a:lnTo>
                    <a:pt x="40" y="319"/>
                  </a:lnTo>
                  <a:lnTo>
                    <a:pt x="39" y="469"/>
                  </a:lnTo>
                  <a:lnTo>
                    <a:pt x="354" y="463"/>
                  </a:lnTo>
                  <a:lnTo>
                    <a:pt x="349" y="433"/>
                  </a:lnTo>
                  <a:lnTo>
                    <a:pt x="315" y="408"/>
                  </a:lnTo>
                  <a:lnTo>
                    <a:pt x="299" y="390"/>
                  </a:lnTo>
                  <a:lnTo>
                    <a:pt x="256" y="363"/>
                  </a:lnTo>
                  <a:lnTo>
                    <a:pt x="257" y="320"/>
                  </a:lnTo>
                  <a:lnTo>
                    <a:pt x="248" y="292"/>
                  </a:lnTo>
                  <a:lnTo>
                    <a:pt x="282" y="250"/>
                  </a:lnTo>
                  <a:lnTo>
                    <a:pt x="280" y="208"/>
                  </a:lnTo>
                  <a:lnTo>
                    <a:pt x="338" y="166"/>
                  </a:lnTo>
                  <a:lnTo>
                    <a:pt x="352" y="142"/>
                  </a:lnTo>
                  <a:lnTo>
                    <a:pt x="431" y="100"/>
                  </a:lnTo>
                  <a:lnTo>
                    <a:pt x="396" y="85"/>
                  </a:lnTo>
                  <a:lnTo>
                    <a:pt x="364" y="89"/>
                  </a:lnTo>
                  <a:lnTo>
                    <a:pt x="357" y="77"/>
                  </a:lnTo>
                  <a:lnTo>
                    <a:pt x="300" y="76"/>
                  </a:lnTo>
                  <a:lnTo>
                    <a:pt x="262" y="64"/>
                  </a:lnTo>
                  <a:lnTo>
                    <a:pt x="182" y="56"/>
                  </a:lnTo>
                  <a:lnTo>
                    <a:pt x="171" y="42"/>
                  </a:lnTo>
                  <a:lnTo>
                    <a:pt x="138" y="30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113" y="22"/>
                  </a:lnTo>
                  <a:lnTo>
                    <a:pt x="0" y="22"/>
                  </a:lnTo>
                  <a:lnTo>
                    <a:pt x="2" y="89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4601678" y="2412399"/>
              <a:ext cx="459900" cy="293648"/>
            </a:xfrm>
            <a:custGeom>
              <a:avLst/>
              <a:gdLst>
                <a:gd name="T0" fmla="*/ 1 w 396"/>
                <a:gd name="T1" fmla="*/ 25 h 255"/>
                <a:gd name="T2" fmla="*/ 8 w 396"/>
                <a:gd name="T3" fmla="*/ 40 h 255"/>
                <a:gd name="T4" fmla="*/ 3 w 396"/>
                <a:gd name="T5" fmla="*/ 54 h 255"/>
                <a:gd name="T6" fmla="*/ 8 w 396"/>
                <a:gd name="T7" fmla="*/ 89 h 255"/>
                <a:gd name="T8" fmla="*/ 26 w 396"/>
                <a:gd name="T9" fmla="*/ 140 h 255"/>
                <a:gd name="T10" fmla="*/ 26 w 396"/>
                <a:gd name="T11" fmla="*/ 155 h 255"/>
                <a:gd name="T12" fmla="*/ 39 w 396"/>
                <a:gd name="T13" fmla="*/ 179 h 255"/>
                <a:gd name="T14" fmla="*/ 45 w 396"/>
                <a:gd name="T15" fmla="*/ 217 h 255"/>
                <a:gd name="T16" fmla="*/ 41 w 396"/>
                <a:gd name="T17" fmla="*/ 229 h 255"/>
                <a:gd name="T18" fmla="*/ 49 w 396"/>
                <a:gd name="T19" fmla="*/ 242 h 255"/>
                <a:gd name="T20" fmla="*/ 306 w 396"/>
                <a:gd name="T21" fmla="*/ 236 h 255"/>
                <a:gd name="T22" fmla="*/ 324 w 396"/>
                <a:gd name="T23" fmla="*/ 255 h 255"/>
                <a:gd name="T24" fmla="*/ 351 w 396"/>
                <a:gd name="T25" fmla="*/ 198 h 255"/>
                <a:gd name="T26" fmla="*/ 342 w 396"/>
                <a:gd name="T27" fmla="*/ 176 h 255"/>
                <a:gd name="T28" fmla="*/ 387 w 396"/>
                <a:gd name="T29" fmla="*/ 141 h 255"/>
                <a:gd name="T30" fmla="*/ 396 w 396"/>
                <a:gd name="T31" fmla="*/ 116 h 255"/>
                <a:gd name="T32" fmla="*/ 363 w 396"/>
                <a:gd name="T33" fmla="*/ 79 h 255"/>
                <a:gd name="T34" fmla="*/ 331 w 396"/>
                <a:gd name="T35" fmla="*/ 41 h 255"/>
                <a:gd name="T36" fmla="*/ 324 w 396"/>
                <a:gd name="T37" fmla="*/ 0 h 255"/>
                <a:gd name="T38" fmla="*/ 9 w 396"/>
                <a:gd name="T39" fmla="*/ 6 h 255"/>
                <a:gd name="T40" fmla="*/ 0 w 396"/>
                <a:gd name="T41" fmla="*/ 5 h 255"/>
                <a:gd name="T42" fmla="*/ 1 w 396"/>
                <a:gd name="T43" fmla="*/ 25 h 255"/>
                <a:gd name="T44" fmla="*/ 1 w 396"/>
                <a:gd name="T45" fmla="*/ 25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6"/>
                <a:gd name="T70" fmla="*/ 0 h 255"/>
                <a:gd name="T71" fmla="*/ 396 w 396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6" h="255">
                  <a:moveTo>
                    <a:pt x="1" y="25"/>
                  </a:moveTo>
                  <a:lnTo>
                    <a:pt x="8" y="40"/>
                  </a:lnTo>
                  <a:lnTo>
                    <a:pt x="3" y="54"/>
                  </a:lnTo>
                  <a:lnTo>
                    <a:pt x="8" y="89"/>
                  </a:lnTo>
                  <a:lnTo>
                    <a:pt x="26" y="140"/>
                  </a:lnTo>
                  <a:lnTo>
                    <a:pt x="26" y="155"/>
                  </a:lnTo>
                  <a:lnTo>
                    <a:pt x="39" y="179"/>
                  </a:lnTo>
                  <a:lnTo>
                    <a:pt x="45" y="217"/>
                  </a:lnTo>
                  <a:lnTo>
                    <a:pt x="41" y="229"/>
                  </a:lnTo>
                  <a:lnTo>
                    <a:pt x="49" y="242"/>
                  </a:lnTo>
                  <a:lnTo>
                    <a:pt x="306" y="236"/>
                  </a:lnTo>
                  <a:lnTo>
                    <a:pt x="324" y="255"/>
                  </a:lnTo>
                  <a:lnTo>
                    <a:pt x="351" y="198"/>
                  </a:lnTo>
                  <a:lnTo>
                    <a:pt x="342" y="176"/>
                  </a:lnTo>
                  <a:lnTo>
                    <a:pt x="387" y="141"/>
                  </a:lnTo>
                  <a:lnTo>
                    <a:pt x="396" y="116"/>
                  </a:lnTo>
                  <a:lnTo>
                    <a:pt x="363" y="79"/>
                  </a:lnTo>
                  <a:lnTo>
                    <a:pt x="331" y="41"/>
                  </a:lnTo>
                  <a:lnTo>
                    <a:pt x="324" y="0"/>
                  </a:lnTo>
                  <a:lnTo>
                    <a:pt x="9" y="6"/>
                  </a:lnTo>
                  <a:lnTo>
                    <a:pt x="0" y="5"/>
                  </a:lnTo>
                  <a:lnTo>
                    <a:pt x="1" y="25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4658584" y="2684168"/>
              <a:ext cx="512161" cy="430684"/>
            </a:xfrm>
            <a:custGeom>
              <a:avLst/>
              <a:gdLst>
                <a:gd name="T0" fmla="*/ 27 w 441"/>
                <a:gd name="T1" fmla="*/ 54 h 374"/>
                <a:gd name="T2" fmla="*/ 41 w 441"/>
                <a:gd name="T3" fmla="*/ 66 h 374"/>
                <a:gd name="T4" fmla="*/ 48 w 441"/>
                <a:gd name="T5" fmla="*/ 63 h 374"/>
                <a:gd name="T6" fmla="*/ 57 w 441"/>
                <a:gd name="T7" fmla="*/ 76 h 374"/>
                <a:gd name="T8" fmla="*/ 49 w 441"/>
                <a:gd name="T9" fmla="*/ 76 h 374"/>
                <a:gd name="T10" fmla="*/ 41 w 441"/>
                <a:gd name="T11" fmla="*/ 93 h 374"/>
                <a:gd name="T12" fmla="*/ 60 w 441"/>
                <a:gd name="T13" fmla="*/ 121 h 374"/>
                <a:gd name="T14" fmla="*/ 75 w 441"/>
                <a:gd name="T15" fmla="*/ 124 h 374"/>
                <a:gd name="T16" fmla="*/ 73 w 441"/>
                <a:gd name="T17" fmla="*/ 299 h 374"/>
                <a:gd name="T18" fmla="*/ 75 w 441"/>
                <a:gd name="T19" fmla="*/ 341 h 374"/>
                <a:gd name="T20" fmla="*/ 368 w 441"/>
                <a:gd name="T21" fmla="*/ 332 h 374"/>
                <a:gd name="T22" fmla="*/ 372 w 441"/>
                <a:gd name="T23" fmla="*/ 357 h 374"/>
                <a:gd name="T24" fmla="*/ 359 w 441"/>
                <a:gd name="T25" fmla="*/ 374 h 374"/>
                <a:gd name="T26" fmla="*/ 404 w 441"/>
                <a:gd name="T27" fmla="*/ 371 h 374"/>
                <a:gd name="T28" fmla="*/ 412 w 441"/>
                <a:gd name="T29" fmla="*/ 357 h 374"/>
                <a:gd name="T30" fmla="*/ 412 w 441"/>
                <a:gd name="T31" fmla="*/ 341 h 374"/>
                <a:gd name="T32" fmla="*/ 424 w 441"/>
                <a:gd name="T33" fmla="*/ 330 h 374"/>
                <a:gd name="T34" fmla="*/ 426 w 441"/>
                <a:gd name="T35" fmla="*/ 317 h 374"/>
                <a:gd name="T36" fmla="*/ 438 w 441"/>
                <a:gd name="T37" fmla="*/ 316 h 374"/>
                <a:gd name="T38" fmla="*/ 441 w 441"/>
                <a:gd name="T39" fmla="*/ 291 h 374"/>
                <a:gd name="T40" fmla="*/ 425 w 441"/>
                <a:gd name="T41" fmla="*/ 287 h 374"/>
                <a:gd name="T42" fmla="*/ 415 w 441"/>
                <a:gd name="T43" fmla="*/ 269 h 374"/>
                <a:gd name="T44" fmla="*/ 398 w 441"/>
                <a:gd name="T45" fmla="*/ 224 h 374"/>
                <a:gd name="T46" fmla="*/ 380 w 441"/>
                <a:gd name="T47" fmla="*/ 218 h 374"/>
                <a:gd name="T48" fmla="*/ 359 w 441"/>
                <a:gd name="T49" fmla="*/ 201 h 374"/>
                <a:gd name="T50" fmla="*/ 351 w 441"/>
                <a:gd name="T51" fmla="*/ 178 h 374"/>
                <a:gd name="T52" fmla="*/ 364 w 441"/>
                <a:gd name="T53" fmla="*/ 142 h 374"/>
                <a:gd name="T54" fmla="*/ 353 w 441"/>
                <a:gd name="T55" fmla="*/ 135 h 374"/>
                <a:gd name="T56" fmla="*/ 328 w 441"/>
                <a:gd name="T57" fmla="*/ 135 h 374"/>
                <a:gd name="T58" fmla="*/ 322 w 441"/>
                <a:gd name="T59" fmla="*/ 113 h 374"/>
                <a:gd name="T60" fmla="*/ 281 w 441"/>
                <a:gd name="T61" fmla="*/ 69 h 374"/>
                <a:gd name="T62" fmla="*/ 270 w 441"/>
                <a:gd name="T63" fmla="*/ 33 h 374"/>
                <a:gd name="T64" fmla="*/ 275 w 441"/>
                <a:gd name="T65" fmla="*/ 19 h 374"/>
                <a:gd name="T66" fmla="*/ 257 w 441"/>
                <a:gd name="T67" fmla="*/ 0 h 374"/>
                <a:gd name="T68" fmla="*/ 0 w 441"/>
                <a:gd name="T69" fmla="*/ 6 h 374"/>
                <a:gd name="T70" fmla="*/ 27 w 441"/>
                <a:gd name="T71" fmla="*/ 54 h 374"/>
                <a:gd name="T72" fmla="*/ 27 w 441"/>
                <a:gd name="T73" fmla="*/ 54 h 3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374"/>
                <a:gd name="T113" fmla="*/ 441 w 441"/>
                <a:gd name="T114" fmla="*/ 374 h 3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374">
                  <a:moveTo>
                    <a:pt x="27" y="54"/>
                  </a:moveTo>
                  <a:lnTo>
                    <a:pt x="41" y="66"/>
                  </a:lnTo>
                  <a:lnTo>
                    <a:pt x="48" y="63"/>
                  </a:lnTo>
                  <a:lnTo>
                    <a:pt x="57" y="76"/>
                  </a:lnTo>
                  <a:lnTo>
                    <a:pt x="49" y="76"/>
                  </a:lnTo>
                  <a:lnTo>
                    <a:pt x="41" y="93"/>
                  </a:lnTo>
                  <a:lnTo>
                    <a:pt x="60" y="121"/>
                  </a:lnTo>
                  <a:lnTo>
                    <a:pt x="75" y="124"/>
                  </a:lnTo>
                  <a:lnTo>
                    <a:pt x="73" y="299"/>
                  </a:lnTo>
                  <a:lnTo>
                    <a:pt x="75" y="341"/>
                  </a:lnTo>
                  <a:lnTo>
                    <a:pt x="368" y="332"/>
                  </a:lnTo>
                  <a:lnTo>
                    <a:pt x="372" y="357"/>
                  </a:lnTo>
                  <a:lnTo>
                    <a:pt x="359" y="374"/>
                  </a:lnTo>
                  <a:lnTo>
                    <a:pt x="404" y="371"/>
                  </a:lnTo>
                  <a:lnTo>
                    <a:pt x="412" y="357"/>
                  </a:lnTo>
                  <a:lnTo>
                    <a:pt x="412" y="341"/>
                  </a:lnTo>
                  <a:lnTo>
                    <a:pt x="424" y="330"/>
                  </a:lnTo>
                  <a:lnTo>
                    <a:pt x="426" y="317"/>
                  </a:lnTo>
                  <a:lnTo>
                    <a:pt x="438" y="316"/>
                  </a:lnTo>
                  <a:lnTo>
                    <a:pt x="441" y="291"/>
                  </a:lnTo>
                  <a:lnTo>
                    <a:pt x="425" y="287"/>
                  </a:lnTo>
                  <a:lnTo>
                    <a:pt x="415" y="269"/>
                  </a:lnTo>
                  <a:lnTo>
                    <a:pt x="398" y="224"/>
                  </a:lnTo>
                  <a:lnTo>
                    <a:pt x="380" y="218"/>
                  </a:lnTo>
                  <a:lnTo>
                    <a:pt x="359" y="201"/>
                  </a:lnTo>
                  <a:lnTo>
                    <a:pt x="351" y="178"/>
                  </a:lnTo>
                  <a:lnTo>
                    <a:pt x="364" y="142"/>
                  </a:lnTo>
                  <a:lnTo>
                    <a:pt x="353" y="135"/>
                  </a:lnTo>
                  <a:lnTo>
                    <a:pt x="328" y="135"/>
                  </a:lnTo>
                  <a:lnTo>
                    <a:pt x="322" y="113"/>
                  </a:lnTo>
                  <a:lnTo>
                    <a:pt x="281" y="69"/>
                  </a:lnTo>
                  <a:lnTo>
                    <a:pt x="270" y="33"/>
                  </a:lnTo>
                  <a:lnTo>
                    <a:pt x="275" y="19"/>
                  </a:lnTo>
                  <a:lnTo>
                    <a:pt x="257" y="0"/>
                  </a:lnTo>
                  <a:lnTo>
                    <a:pt x="0" y="6"/>
                  </a:lnTo>
                  <a:lnTo>
                    <a:pt x="27" y="5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4745686" y="3066486"/>
              <a:ext cx="389057" cy="336257"/>
            </a:xfrm>
            <a:custGeom>
              <a:avLst/>
              <a:gdLst>
                <a:gd name="T0" fmla="*/ 13 w 335"/>
                <a:gd name="T1" fmla="*/ 100 h 292"/>
                <a:gd name="T2" fmla="*/ 11 w 335"/>
                <a:gd name="T3" fmla="*/ 241 h 292"/>
                <a:gd name="T4" fmla="*/ 18 w 335"/>
                <a:gd name="T5" fmla="*/ 249 h 292"/>
                <a:gd name="T6" fmla="*/ 42 w 335"/>
                <a:gd name="T7" fmla="*/ 249 h 292"/>
                <a:gd name="T8" fmla="*/ 43 w 335"/>
                <a:gd name="T9" fmla="*/ 292 h 292"/>
                <a:gd name="T10" fmla="*/ 242 w 335"/>
                <a:gd name="T11" fmla="*/ 290 h 292"/>
                <a:gd name="T12" fmla="*/ 238 w 335"/>
                <a:gd name="T13" fmla="*/ 246 h 292"/>
                <a:gd name="T14" fmla="*/ 254 w 335"/>
                <a:gd name="T15" fmla="*/ 197 h 292"/>
                <a:gd name="T16" fmla="*/ 280 w 335"/>
                <a:gd name="T17" fmla="*/ 164 h 292"/>
                <a:gd name="T18" fmla="*/ 277 w 335"/>
                <a:gd name="T19" fmla="*/ 155 h 292"/>
                <a:gd name="T20" fmla="*/ 296 w 335"/>
                <a:gd name="T21" fmla="*/ 124 h 292"/>
                <a:gd name="T22" fmla="*/ 306 w 335"/>
                <a:gd name="T23" fmla="*/ 90 h 292"/>
                <a:gd name="T24" fmla="*/ 303 w 335"/>
                <a:gd name="T25" fmla="*/ 88 h 292"/>
                <a:gd name="T26" fmla="*/ 319 w 335"/>
                <a:gd name="T27" fmla="*/ 75 h 292"/>
                <a:gd name="T28" fmla="*/ 335 w 335"/>
                <a:gd name="T29" fmla="*/ 46 h 292"/>
                <a:gd name="T30" fmla="*/ 329 w 335"/>
                <a:gd name="T31" fmla="*/ 39 h 292"/>
                <a:gd name="T32" fmla="*/ 284 w 335"/>
                <a:gd name="T33" fmla="*/ 42 h 292"/>
                <a:gd name="T34" fmla="*/ 297 w 335"/>
                <a:gd name="T35" fmla="*/ 25 h 292"/>
                <a:gd name="T36" fmla="*/ 293 w 335"/>
                <a:gd name="T37" fmla="*/ 0 h 292"/>
                <a:gd name="T38" fmla="*/ 0 w 335"/>
                <a:gd name="T39" fmla="*/ 9 h 292"/>
                <a:gd name="T40" fmla="*/ 13 w 335"/>
                <a:gd name="T41" fmla="*/ 100 h 292"/>
                <a:gd name="T42" fmla="*/ 13 w 335"/>
                <a:gd name="T43" fmla="*/ 100 h 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5"/>
                <a:gd name="T67" fmla="*/ 0 h 292"/>
                <a:gd name="T68" fmla="*/ 335 w 335"/>
                <a:gd name="T69" fmla="*/ 292 h 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5" h="292">
                  <a:moveTo>
                    <a:pt x="13" y="100"/>
                  </a:moveTo>
                  <a:lnTo>
                    <a:pt x="11" y="241"/>
                  </a:lnTo>
                  <a:lnTo>
                    <a:pt x="18" y="249"/>
                  </a:lnTo>
                  <a:lnTo>
                    <a:pt x="42" y="249"/>
                  </a:lnTo>
                  <a:lnTo>
                    <a:pt x="43" y="292"/>
                  </a:lnTo>
                  <a:lnTo>
                    <a:pt x="242" y="290"/>
                  </a:lnTo>
                  <a:lnTo>
                    <a:pt x="238" y="246"/>
                  </a:lnTo>
                  <a:lnTo>
                    <a:pt x="254" y="197"/>
                  </a:lnTo>
                  <a:lnTo>
                    <a:pt x="280" y="164"/>
                  </a:lnTo>
                  <a:lnTo>
                    <a:pt x="277" y="155"/>
                  </a:lnTo>
                  <a:lnTo>
                    <a:pt x="296" y="124"/>
                  </a:lnTo>
                  <a:lnTo>
                    <a:pt x="306" y="90"/>
                  </a:lnTo>
                  <a:lnTo>
                    <a:pt x="303" y="88"/>
                  </a:lnTo>
                  <a:lnTo>
                    <a:pt x="319" y="75"/>
                  </a:lnTo>
                  <a:lnTo>
                    <a:pt x="335" y="46"/>
                  </a:lnTo>
                  <a:lnTo>
                    <a:pt x="329" y="39"/>
                  </a:lnTo>
                  <a:lnTo>
                    <a:pt x="284" y="42"/>
                  </a:lnTo>
                  <a:lnTo>
                    <a:pt x="297" y="25"/>
                  </a:lnTo>
                  <a:lnTo>
                    <a:pt x="293" y="0"/>
                  </a:lnTo>
                  <a:lnTo>
                    <a:pt x="0" y="9"/>
                  </a:lnTo>
                  <a:lnTo>
                    <a:pt x="13" y="10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4800610" y="3400438"/>
              <a:ext cx="440156" cy="368499"/>
            </a:xfrm>
            <a:custGeom>
              <a:avLst/>
              <a:gdLst>
                <a:gd name="T0" fmla="*/ 0 w 379"/>
                <a:gd name="T1" fmla="*/ 2 h 320"/>
                <a:gd name="T2" fmla="*/ 4 w 379"/>
                <a:gd name="T3" fmla="*/ 89 h 320"/>
                <a:gd name="T4" fmla="*/ 38 w 379"/>
                <a:gd name="T5" fmla="*/ 152 h 320"/>
                <a:gd name="T6" fmla="*/ 25 w 379"/>
                <a:gd name="T7" fmla="*/ 202 h 320"/>
                <a:gd name="T8" fmla="*/ 28 w 379"/>
                <a:gd name="T9" fmla="*/ 243 h 320"/>
                <a:gd name="T10" fmla="*/ 13 w 379"/>
                <a:gd name="T11" fmla="*/ 264 h 320"/>
                <a:gd name="T12" fmla="*/ 19 w 379"/>
                <a:gd name="T13" fmla="*/ 271 h 320"/>
                <a:gd name="T14" fmla="*/ 69 w 379"/>
                <a:gd name="T15" fmla="*/ 265 h 320"/>
                <a:gd name="T16" fmla="*/ 132 w 379"/>
                <a:gd name="T17" fmla="*/ 281 h 320"/>
                <a:gd name="T18" fmla="*/ 152 w 379"/>
                <a:gd name="T19" fmla="*/ 265 h 320"/>
                <a:gd name="T20" fmla="*/ 214 w 379"/>
                <a:gd name="T21" fmla="*/ 290 h 320"/>
                <a:gd name="T22" fmla="*/ 218 w 379"/>
                <a:gd name="T23" fmla="*/ 304 h 320"/>
                <a:gd name="T24" fmla="*/ 241 w 379"/>
                <a:gd name="T25" fmla="*/ 315 h 320"/>
                <a:gd name="T26" fmla="*/ 254 w 379"/>
                <a:gd name="T27" fmla="*/ 302 h 320"/>
                <a:gd name="T28" fmla="*/ 283 w 379"/>
                <a:gd name="T29" fmla="*/ 313 h 320"/>
                <a:gd name="T30" fmla="*/ 301 w 379"/>
                <a:gd name="T31" fmla="*/ 304 h 320"/>
                <a:gd name="T32" fmla="*/ 298 w 379"/>
                <a:gd name="T33" fmla="*/ 286 h 320"/>
                <a:gd name="T34" fmla="*/ 347 w 379"/>
                <a:gd name="T35" fmla="*/ 302 h 320"/>
                <a:gd name="T36" fmla="*/ 345 w 379"/>
                <a:gd name="T37" fmla="*/ 320 h 320"/>
                <a:gd name="T38" fmla="*/ 379 w 379"/>
                <a:gd name="T39" fmla="*/ 297 h 320"/>
                <a:gd name="T40" fmla="*/ 349 w 379"/>
                <a:gd name="T41" fmla="*/ 294 h 320"/>
                <a:gd name="T42" fmla="*/ 327 w 379"/>
                <a:gd name="T43" fmla="*/ 270 h 320"/>
                <a:gd name="T44" fmla="*/ 354 w 379"/>
                <a:gd name="T45" fmla="*/ 240 h 320"/>
                <a:gd name="T46" fmla="*/ 354 w 379"/>
                <a:gd name="T47" fmla="*/ 222 h 320"/>
                <a:gd name="T48" fmla="*/ 323 w 379"/>
                <a:gd name="T49" fmla="*/ 248 h 320"/>
                <a:gd name="T50" fmla="*/ 308 w 379"/>
                <a:gd name="T51" fmla="*/ 240 h 320"/>
                <a:gd name="T52" fmla="*/ 321 w 379"/>
                <a:gd name="T53" fmla="*/ 226 h 320"/>
                <a:gd name="T54" fmla="*/ 286 w 379"/>
                <a:gd name="T55" fmla="*/ 236 h 320"/>
                <a:gd name="T56" fmla="*/ 264 w 379"/>
                <a:gd name="T57" fmla="*/ 227 h 320"/>
                <a:gd name="T58" fmla="*/ 270 w 379"/>
                <a:gd name="T59" fmla="*/ 212 h 320"/>
                <a:gd name="T60" fmla="*/ 329 w 379"/>
                <a:gd name="T61" fmla="*/ 222 h 320"/>
                <a:gd name="T62" fmla="*/ 306 w 379"/>
                <a:gd name="T63" fmla="*/ 184 h 320"/>
                <a:gd name="T64" fmla="*/ 309 w 379"/>
                <a:gd name="T65" fmla="*/ 157 h 320"/>
                <a:gd name="T66" fmla="*/ 175 w 379"/>
                <a:gd name="T67" fmla="*/ 162 h 320"/>
                <a:gd name="T68" fmla="*/ 192 w 379"/>
                <a:gd name="T69" fmla="*/ 102 h 320"/>
                <a:gd name="T70" fmla="*/ 215 w 379"/>
                <a:gd name="T71" fmla="*/ 72 h 320"/>
                <a:gd name="T72" fmla="*/ 208 w 379"/>
                <a:gd name="T73" fmla="*/ 64 h 320"/>
                <a:gd name="T74" fmla="*/ 199 w 379"/>
                <a:gd name="T75" fmla="*/ 0 h 320"/>
                <a:gd name="T76" fmla="*/ 0 w 379"/>
                <a:gd name="T77" fmla="*/ 2 h 320"/>
                <a:gd name="T78" fmla="*/ 0 w 379"/>
                <a:gd name="T79" fmla="*/ 2 h 320"/>
                <a:gd name="T80" fmla="*/ 0 w 379"/>
                <a:gd name="T81" fmla="*/ 2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9"/>
                <a:gd name="T124" fmla="*/ 0 h 320"/>
                <a:gd name="T125" fmla="*/ 379 w 379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9" h="320">
                  <a:moveTo>
                    <a:pt x="0" y="2"/>
                  </a:moveTo>
                  <a:lnTo>
                    <a:pt x="4" y="89"/>
                  </a:lnTo>
                  <a:lnTo>
                    <a:pt x="38" y="152"/>
                  </a:lnTo>
                  <a:lnTo>
                    <a:pt x="25" y="202"/>
                  </a:lnTo>
                  <a:lnTo>
                    <a:pt x="28" y="243"/>
                  </a:lnTo>
                  <a:lnTo>
                    <a:pt x="13" y="264"/>
                  </a:lnTo>
                  <a:lnTo>
                    <a:pt x="19" y="271"/>
                  </a:lnTo>
                  <a:lnTo>
                    <a:pt x="69" y="265"/>
                  </a:lnTo>
                  <a:lnTo>
                    <a:pt x="132" y="281"/>
                  </a:lnTo>
                  <a:lnTo>
                    <a:pt x="152" y="265"/>
                  </a:lnTo>
                  <a:lnTo>
                    <a:pt x="214" y="290"/>
                  </a:lnTo>
                  <a:lnTo>
                    <a:pt x="218" y="304"/>
                  </a:lnTo>
                  <a:lnTo>
                    <a:pt x="241" y="315"/>
                  </a:lnTo>
                  <a:lnTo>
                    <a:pt x="254" y="302"/>
                  </a:lnTo>
                  <a:lnTo>
                    <a:pt x="283" y="313"/>
                  </a:lnTo>
                  <a:lnTo>
                    <a:pt x="301" y="304"/>
                  </a:lnTo>
                  <a:lnTo>
                    <a:pt x="298" y="286"/>
                  </a:lnTo>
                  <a:lnTo>
                    <a:pt x="347" y="302"/>
                  </a:lnTo>
                  <a:lnTo>
                    <a:pt x="345" y="320"/>
                  </a:lnTo>
                  <a:lnTo>
                    <a:pt x="379" y="297"/>
                  </a:lnTo>
                  <a:lnTo>
                    <a:pt x="349" y="294"/>
                  </a:lnTo>
                  <a:lnTo>
                    <a:pt x="327" y="270"/>
                  </a:lnTo>
                  <a:lnTo>
                    <a:pt x="354" y="240"/>
                  </a:lnTo>
                  <a:lnTo>
                    <a:pt x="354" y="222"/>
                  </a:lnTo>
                  <a:lnTo>
                    <a:pt x="323" y="248"/>
                  </a:lnTo>
                  <a:lnTo>
                    <a:pt x="308" y="240"/>
                  </a:lnTo>
                  <a:lnTo>
                    <a:pt x="321" y="226"/>
                  </a:lnTo>
                  <a:lnTo>
                    <a:pt x="286" y="236"/>
                  </a:lnTo>
                  <a:lnTo>
                    <a:pt x="264" y="227"/>
                  </a:lnTo>
                  <a:lnTo>
                    <a:pt x="270" y="212"/>
                  </a:lnTo>
                  <a:lnTo>
                    <a:pt x="329" y="222"/>
                  </a:lnTo>
                  <a:lnTo>
                    <a:pt x="306" y="184"/>
                  </a:lnTo>
                  <a:lnTo>
                    <a:pt x="309" y="157"/>
                  </a:lnTo>
                  <a:lnTo>
                    <a:pt x="175" y="162"/>
                  </a:lnTo>
                  <a:lnTo>
                    <a:pt x="192" y="102"/>
                  </a:lnTo>
                  <a:lnTo>
                    <a:pt x="215" y="72"/>
                  </a:lnTo>
                  <a:lnTo>
                    <a:pt x="208" y="64"/>
                  </a:lnTo>
                  <a:lnTo>
                    <a:pt x="19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5019769" y="2030079"/>
              <a:ext cx="437834" cy="216494"/>
            </a:xfrm>
            <a:custGeom>
              <a:avLst/>
              <a:gdLst>
                <a:gd name="T0" fmla="*/ 136 w 377"/>
                <a:gd name="T1" fmla="*/ 124 h 188"/>
                <a:gd name="T2" fmla="*/ 141 w 377"/>
                <a:gd name="T3" fmla="*/ 135 h 188"/>
                <a:gd name="T4" fmla="*/ 153 w 377"/>
                <a:gd name="T5" fmla="*/ 139 h 188"/>
                <a:gd name="T6" fmla="*/ 172 w 377"/>
                <a:gd name="T7" fmla="*/ 188 h 188"/>
                <a:gd name="T8" fmla="*/ 205 w 377"/>
                <a:gd name="T9" fmla="*/ 120 h 188"/>
                <a:gd name="T10" fmla="*/ 222 w 377"/>
                <a:gd name="T11" fmla="*/ 122 h 188"/>
                <a:gd name="T12" fmla="*/ 244 w 377"/>
                <a:gd name="T13" fmla="*/ 112 h 188"/>
                <a:gd name="T14" fmla="*/ 280 w 377"/>
                <a:gd name="T15" fmla="*/ 112 h 188"/>
                <a:gd name="T16" fmla="*/ 293 w 377"/>
                <a:gd name="T17" fmla="*/ 96 h 188"/>
                <a:gd name="T18" fmla="*/ 363 w 377"/>
                <a:gd name="T19" fmla="*/ 98 h 188"/>
                <a:gd name="T20" fmla="*/ 377 w 377"/>
                <a:gd name="T21" fmla="*/ 88 h 188"/>
                <a:gd name="T22" fmla="*/ 354 w 377"/>
                <a:gd name="T23" fmla="*/ 61 h 188"/>
                <a:gd name="T24" fmla="*/ 311 w 377"/>
                <a:gd name="T25" fmla="*/ 62 h 188"/>
                <a:gd name="T26" fmla="*/ 277 w 377"/>
                <a:gd name="T27" fmla="*/ 58 h 188"/>
                <a:gd name="T28" fmla="*/ 233 w 377"/>
                <a:gd name="T29" fmla="*/ 58 h 188"/>
                <a:gd name="T30" fmla="*/ 218 w 377"/>
                <a:gd name="T31" fmla="*/ 80 h 188"/>
                <a:gd name="T32" fmla="*/ 196 w 377"/>
                <a:gd name="T33" fmla="*/ 67 h 188"/>
                <a:gd name="T34" fmla="*/ 173 w 377"/>
                <a:gd name="T35" fmla="*/ 69 h 188"/>
                <a:gd name="T36" fmla="*/ 165 w 377"/>
                <a:gd name="T37" fmla="*/ 46 h 188"/>
                <a:gd name="T38" fmla="*/ 115 w 377"/>
                <a:gd name="T39" fmla="*/ 43 h 188"/>
                <a:gd name="T40" fmla="*/ 109 w 377"/>
                <a:gd name="T41" fmla="*/ 35 h 188"/>
                <a:gd name="T42" fmla="*/ 131 w 377"/>
                <a:gd name="T43" fmla="*/ 11 h 188"/>
                <a:gd name="T44" fmla="*/ 150 w 377"/>
                <a:gd name="T45" fmla="*/ 9 h 188"/>
                <a:gd name="T46" fmla="*/ 131 w 377"/>
                <a:gd name="T47" fmla="*/ 0 h 188"/>
                <a:gd name="T48" fmla="*/ 104 w 377"/>
                <a:gd name="T49" fmla="*/ 7 h 188"/>
                <a:gd name="T50" fmla="*/ 57 w 377"/>
                <a:gd name="T51" fmla="*/ 53 h 188"/>
                <a:gd name="T52" fmla="*/ 34 w 377"/>
                <a:gd name="T53" fmla="*/ 58 h 188"/>
                <a:gd name="T54" fmla="*/ 0 w 377"/>
                <a:gd name="T55" fmla="*/ 81 h 188"/>
                <a:gd name="T56" fmla="*/ 136 w 377"/>
                <a:gd name="T57" fmla="*/ 124 h 188"/>
                <a:gd name="T58" fmla="*/ 136 w 377"/>
                <a:gd name="T59" fmla="*/ 124 h 1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8"/>
                <a:gd name="T92" fmla="*/ 377 w 377"/>
                <a:gd name="T93" fmla="*/ 188 h 1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8">
                  <a:moveTo>
                    <a:pt x="136" y="124"/>
                  </a:moveTo>
                  <a:lnTo>
                    <a:pt x="141" y="135"/>
                  </a:lnTo>
                  <a:lnTo>
                    <a:pt x="153" y="139"/>
                  </a:lnTo>
                  <a:lnTo>
                    <a:pt x="172" y="188"/>
                  </a:lnTo>
                  <a:lnTo>
                    <a:pt x="205" y="120"/>
                  </a:lnTo>
                  <a:lnTo>
                    <a:pt x="222" y="122"/>
                  </a:lnTo>
                  <a:lnTo>
                    <a:pt x="244" y="112"/>
                  </a:lnTo>
                  <a:lnTo>
                    <a:pt x="280" y="112"/>
                  </a:lnTo>
                  <a:lnTo>
                    <a:pt x="293" y="96"/>
                  </a:lnTo>
                  <a:lnTo>
                    <a:pt x="363" y="98"/>
                  </a:lnTo>
                  <a:lnTo>
                    <a:pt x="377" y="88"/>
                  </a:lnTo>
                  <a:lnTo>
                    <a:pt x="354" y="61"/>
                  </a:lnTo>
                  <a:lnTo>
                    <a:pt x="311" y="62"/>
                  </a:lnTo>
                  <a:lnTo>
                    <a:pt x="277" y="58"/>
                  </a:lnTo>
                  <a:lnTo>
                    <a:pt x="233" y="58"/>
                  </a:lnTo>
                  <a:lnTo>
                    <a:pt x="218" y="80"/>
                  </a:lnTo>
                  <a:lnTo>
                    <a:pt x="196" y="67"/>
                  </a:lnTo>
                  <a:lnTo>
                    <a:pt x="173" y="69"/>
                  </a:lnTo>
                  <a:lnTo>
                    <a:pt x="165" y="46"/>
                  </a:lnTo>
                  <a:lnTo>
                    <a:pt x="115" y="43"/>
                  </a:lnTo>
                  <a:lnTo>
                    <a:pt x="109" y="35"/>
                  </a:lnTo>
                  <a:lnTo>
                    <a:pt x="131" y="11"/>
                  </a:lnTo>
                  <a:lnTo>
                    <a:pt x="150" y="9"/>
                  </a:lnTo>
                  <a:lnTo>
                    <a:pt x="131" y="0"/>
                  </a:lnTo>
                  <a:lnTo>
                    <a:pt x="104" y="7"/>
                  </a:lnTo>
                  <a:lnTo>
                    <a:pt x="57" y="53"/>
                  </a:lnTo>
                  <a:lnTo>
                    <a:pt x="34" y="58"/>
                  </a:lnTo>
                  <a:lnTo>
                    <a:pt x="0" y="81"/>
                  </a:lnTo>
                  <a:lnTo>
                    <a:pt x="136" y="1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5301979" y="2164813"/>
              <a:ext cx="297309" cy="390380"/>
            </a:xfrm>
            <a:custGeom>
              <a:avLst/>
              <a:gdLst>
                <a:gd name="T0" fmla="*/ 29 w 256"/>
                <a:gd name="T1" fmla="*/ 281 h 339"/>
                <a:gd name="T2" fmla="*/ 26 w 256"/>
                <a:gd name="T3" fmla="*/ 225 h 339"/>
                <a:gd name="T4" fmla="*/ 4 w 256"/>
                <a:gd name="T5" fmla="*/ 183 h 339"/>
                <a:gd name="T6" fmla="*/ 13 w 256"/>
                <a:gd name="T7" fmla="*/ 97 h 339"/>
                <a:gd name="T8" fmla="*/ 50 w 256"/>
                <a:gd name="T9" fmla="*/ 52 h 339"/>
                <a:gd name="T10" fmla="*/ 48 w 256"/>
                <a:gd name="T11" fmla="*/ 85 h 339"/>
                <a:gd name="T12" fmla="*/ 59 w 256"/>
                <a:gd name="T13" fmla="*/ 78 h 339"/>
                <a:gd name="T14" fmla="*/ 59 w 256"/>
                <a:gd name="T15" fmla="*/ 50 h 339"/>
                <a:gd name="T16" fmla="*/ 73 w 256"/>
                <a:gd name="T17" fmla="*/ 34 h 339"/>
                <a:gd name="T18" fmla="*/ 78 w 256"/>
                <a:gd name="T19" fmla="*/ 4 h 339"/>
                <a:gd name="T20" fmla="*/ 90 w 256"/>
                <a:gd name="T21" fmla="*/ 0 h 339"/>
                <a:gd name="T22" fmla="*/ 168 w 256"/>
                <a:gd name="T23" fmla="*/ 26 h 339"/>
                <a:gd name="T24" fmla="*/ 174 w 256"/>
                <a:gd name="T25" fmla="*/ 48 h 339"/>
                <a:gd name="T26" fmla="*/ 185 w 256"/>
                <a:gd name="T27" fmla="*/ 69 h 339"/>
                <a:gd name="T28" fmla="*/ 187 w 256"/>
                <a:gd name="T29" fmla="*/ 106 h 339"/>
                <a:gd name="T30" fmla="*/ 161 w 256"/>
                <a:gd name="T31" fmla="*/ 138 h 339"/>
                <a:gd name="T32" fmla="*/ 159 w 256"/>
                <a:gd name="T33" fmla="*/ 162 h 339"/>
                <a:gd name="T34" fmla="*/ 174 w 256"/>
                <a:gd name="T35" fmla="*/ 170 h 339"/>
                <a:gd name="T36" fmla="*/ 195 w 256"/>
                <a:gd name="T37" fmla="*/ 137 h 339"/>
                <a:gd name="T38" fmla="*/ 216 w 256"/>
                <a:gd name="T39" fmla="*/ 125 h 339"/>
                <a:gd name="T40" fmla="*/ 230 w 256"/>
                <a:gd name="T41" fmla="*/ 132 h 339"/>
                <a:gd name="T42" fmla="*/ 256 w 256"/>
                <a:gd name="T43" fmla="*/ 207 h 339"/>
                <a:gd name="T44" fmla="*/ 238 w 256"/>
                <a:gd name="T45" fmla="*/ 240 h 339"/>
                <a:gd name="T46" fmla="*/ 233 w 256"/>
                <a:gd name="T47" fmla="*/ 263 h 339"/>
                <a:gd name="T48" fmla="*/ 223 w 256"/>
                <a:gd name="T49" fmla="*/ 270 h 339"/>
                <a:gd name="T50" fmla="*/ 223 w 256"/>
                <a:gd name="T51" fmla="*/ 290 h 339"/>
                <a:gd name="T52" fmla="*/ 209 w 256"/>
                <a:gd name="T53" fmla="*/ 318 h 339"/>
                <a:gd name="T54" fmla="*/ 125 w 256"/>
                <a:gd name="T55" fmla="*/ 330 h 339"/>
                <a:gd name="T56" fmla="*/ 123 w 256"/>
                <a:gd name="T57" fmla="*/ 325 h 339"/>
                <a:gd name="T58" fmla="*/ 0 w 256"/>
                <a:gd name="T59" fmla="*/ 339 h 339"/>
                <a:gd name="T60" fmla="*/ 29 w 256"/>
                <a:gd name="T61" fmla="*/ 281 h 339"/>
                <a:gd name="T62" fmla="*/ 29 w 256"/>
                <a:gd name="T63" fmla="*/ 281 h 3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"/>
                <a:gd name="T97" fmla="*/ 0 h 339"/>
                <a:gd name="T98" fmla="*/ 256 w 256"/>
                <a:gd name="T99" fmla="*/ 339 h 3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" h="339">
                  <a:moveTo>
                    <a:pt x="29" y="281"/>
                  </a:moveTo>
                  <a:lnTo>
                    <a:pt x="26" y="225"/>
                  </a:lnTo>
                  <a:lnTo>
                    <a:pt x="4" y="183"/>
                  </a:lnTo>
                  <a:lnTo>
                    <a:pt x="13" y="97"/>
                  </a:lnTo>
                  <a:lnTo>
                    <a:pt x="50" y="52"/>
                  </a:lnTo>
                  <a:lnTo>
                    <a:pt x="48" y="85"/>
                  </a:lnTo>
                  <a:lnTo>
                    <a:pt x="59" y="78"/>
                  </a:lnTo>
                  <a:lnTo>
                    <a:pt x="59" y="50"/>
                  </a:lnTo>
                  <a:lnTo>
                    <a:pt x="73" y="34"/>
                  </a:lnTo>
                  <a:lnTo>
                    <a:pt x="78" y="4"/>
                  </a:lnTo>
                  <a:lnTo>
                    <a:pt x="90" y="0"/>
                  </a:lnTo>
                  <a:lnTo>
                    <a:pt x="168" y="26"/>
                  </a:lnTo>
                  <a:lnTo>
                    <a:pt x="174" y="48"/>
                  </a:lnTo>
                  <a:lnTo>
                    <a:pt x="185" y="69"/>
                  </a:lnTo>
                  <a:lnTo>
                    <a:pt x="187" y="106"/>
                  </a:lnTo>
                  <a:lnTo>
                    <a:pt x="161" y="138"/>
                  </a:lnTo>
                  <a:lnTo>
                    <a:pt x="159" y="162"/>
                  </a:lnTo>
                  <a:lnTo>
                    <a:pt x="174" y="170"/>
                  </a:lnTo>
                  <a:lnTo>
                    <a:pt x="195" y="137"/>
                  </a:lnTo>
                  <a:lnTo>
                    <a:pt x="216" y="125"/>
                  </a:lnTo>
                  <a:lnTo>
                    <a:pt x="230" y="132"/>
                  </a:lnTo>
                  <a:lnTo>
                    <a:pt x="256" y="207"/>
                  </a:lnTo>
                  <a:lnTo>
                    <a:pt x="238" y="240"/>
                  </a:lnTo>
                  <a:lnTo>
                    <a:pt x="233" y="263"/>
                  </a:lnTo>
                  <a:lnTo>
                    <a:pt x="223" y="270"/>
                  </a:lnTo>
                  <a:lnTo>
                    <a:pt x="223" y="290"/>
                  </a:lnTo>
                  <a:lnTo>
                    <a:pt x="209" y="318"/>
                  </a:lnTo>
                  <a:lnTo>
                    <a:pt x="125" y="330"/>
                  </a:lnTo>
                  <a:lnTo>
                    <a:pt x="123" y="325"/>
                  </a:lnTo>
                  <a:lnTo>
                    <a:pt x="0" y="339"/>
                  </a:lnTo>
                  <a:lnTo>
                    <a:pt x="29" y="281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4854854" y="2089961"/>
              <a:ext cx="407639" cy="413411"/>
            </a:xfrm>
            <a:custGeom>
              <a:avLst/>
              <a:gdLst>
                <a:gd name="T0" fmla="*/ 9 w 351"/>
                <a:gd name="T1" fmla="*/ 137 h 359"/>
                <a:gd name="T2" fmla="*/ 8 w 351"/>
                <a:gd name="T3" fmla="*/ 180 h 359"/>
                <a:gd name="T4" fmla="*/ 51 w 351"/>
                <a:gd name="T5" fmla="*/ 207 h 359"/>
                <a:gd name="T6" fmla="*/ 67 w 351"/>
                <a:gd name="T7" fmla="*/ 225 h 359"/>
                <a:gd name="T8" fmla="*/ 101 w 351"/>
                <a:gd name="T9" fmla="*/ 250 h 359"/>
                <a:gd name="T10" fmla="*/ 106 w 351"/>
                <a:gd name="T11" fmla="*/ 280 h 359"/>
                <a:gd name="T12" fmla="*/ 113 w 351"/>
                <a:gd name="T13" fmla="*/ 321 h 359"/>
                <a:gd name="T14" fmla="*/ 145 w 351"/>
                <a:gd name="T15" fmla="*/ 359 h 359"/>
                <a:gd name="T16" fmla="*/ 319 w 351"/>
                <a:gd name="T17" fmla="*/ 349 h 359"/>
                <a:gd name="T18" fmla="*/ 310 w 351"/>
                <a:gd name="T19" fmla="*/ 293 h 359"/>
                <a:gd name="T20" fmla="*/ 325 w 351"/>
                <a:gd name="T21" fmla="*/ 209 h 359"/>
                <a:gd name="T22" fmla="*/ 325 w 351"/>
                <a:gd name="T23" fmla="*/ 186 h 359"/>
                <a:gd name="T24" fmla="*/ 351 w 351"/>
                <a:gd name="T25" fmla="*/ 120 h 359"/>
                <a:gd name="T26" fmla="*/ 344 w 351"/>
                <a:gd name="T27" fmla="*/ 118 h 359"/>
                <a:gd name="T28" fmla="*/ 328 w 351"/>
                <a:gd name="T29" fmla="*/ 156 h 359"/>
                <a:gd name="T30" fmla="*/ 314 w 351"/>
                <a:gd name="T31" fmla="*/ 158 h 359"/>
                <a:gd name="T32" fmla="*/ 308 w 351"/>
                <a:gd name="T33" fmla="*/ 174 h 359"/>
                <a:gd name="T34" fmla="*/ 293 w 351"/>
                <a:gd name="T35" fmla="*/ 185 h 359"/>
                <a:gd name="T36" fmla="*/ 303 w 351"/>
                <a:gd name="T37" fmla="*/ 150 h 359"/>
                <a:gd name="T38" fmla="*/ 314 w 351"/>
                <a:gd name="T39" fmla="*/ 136 h 359"/>
                <a:gd name="T40" fmla="*/ 295 w 351"/>
                <a:gd name="T41" fmla="*/ 87 h 359"/>
                <a:gd name="T42" fmla="*/ 283 w 351"/>
                <a:gd name="T43" fmla="*/ 83 h 359"/>
                <a:gd name="T44" fmla="*/ 278 w 351"/>
                <a:gd name="T45" fmla="*/ 72 h 359"/>
                <a:gd name="T46" fmla="*/ 142 w 351"/>
                <a:gd name="T47" fmla="*/ 29 h 359"/>
                <a:gd name="T48" fmla="*/ 124 w 351"/>
                <a:gd name="T49" fmla="*/ 21 h 359"/>
                <a:gd name="T50" fmla="*/ 115 w 351"/>
                <a:gd name="T51" fmla="*/ 29 h 359"/>
                <a:gd name="T52" fmla="*/ 112 w 351"/>
                <a:gd name="T53" fmla="*/ 27 h 359"/>
                <a:gd name="T54" fmla="*/ 116 w 351"/>
                <a:gd name="T55" fmla="*/ 12 h 359"/>
                <a:gd name="T56" fmla="*/ 120 w 351"/>
                <a:gd name="T57" fmla="*/ 2 h 359"/>
                <a:gd name="T58" fmla="*/ 115 w 351"/>
                <a:gd name="T59" fmla="*/ 0 h 359"/>
                <a:gd name="T60" fmla="*/ 60 w 351"/>
                <a:gd name="T61" fmla="*/ 23 h 359"/>
                <a:gd name="T62" fmla="*/ 54 w 351"/>
                <a:gd name="T63" fmla="*/ 24 h 359"/>
                <a:gd name="T64" fmla="*/ 43 w 351"/>
                <a:gd name="T65" fmla="*/ 19 h 359"/>
                <a:gd name="T66" fmla="*/ 32 w 351"/>
                <a:gd name="T67" fmla="*/ 25 h 359"/>
                <a:gd name="T68" fmla="*/ 34 w 351"/>
                <a:gd name="T69" fmla="*/ 67 h 359"/>
                <a:gd name="T70" fmla="*/ 0 w 351"/>
                <a:gd name="T71" fmla="*/ 109 h 359"/>
                <a:gd name="T72" fmla="*/ 9 w 351"/>
                <a:gd name="T73" fmla="*/ 137 h 359"/>
                <a:gd name="T74" fmla="*/ 9 w 351"/>
                <a:gd name="T75" fmla="*/ 137 h 3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1"/>
                <a:gd name="T115" fmla="*/ 0 h 359"/>
                <a:gd name="T116" fmla="*/ 351 w 351"/>
                <a:gd name="T117" fmla="*/ 359 h 3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1" h="359">
                  <a:moveTo>
                    <a:pt x="9" y="137"/>
                  </a:moveTo>
                  <a:lnTo>
                    <a:pt x="8" y="180"/>
                  </a:lnTo>
                  <a:lnTo>
                    <a:pt x="51" y="207"/>
                  </a:lnTo>
                  <a:lnTo>
                    <a:pt x="67" y="225"/>
                  </a:lnTo>
                  <a:lnTo>
                    <a:pt x="101" y="250"/>
                  </a:lnTo>
                  <a:lnTo>
                    <a:pt x="106" y="280"/>
                  </a:lnTo>
                  <a:lnTo>
                    <a:pt x="113" y="321"/>
                  </a:lnTo>
                  <a:lnTo>
                    <a:pt x="145" y="359"/>
                  </a:lnTo>
                  <a:lnTo>
                    <a:pt x="319" y="349"/>
                  </a:lnTo>
                  <a:lnTo>
                    <a:pt x="310" y="293"/>
                  </a:lnTo>
                  <a:lnTo>
                    <a:pt x="325" y="209"/>
                  </a:lnTo>
                  <a:lnTo>
                    <a:pt x="325" y="186"/>
                  </a:lnTo>
                  <a:lnTo>
                    <a:pt x="351" y="120"/>
                  </a:lnTo>
                  <a:lnTo>
                    <a:pt x="344" y="118"/>
                  </a:lnTo>
                  <a:lnTo>
                    <a:pt x="328" y="156"/>
                  </a:lnTo>
                  <a:lnTo>
                    <a:pt x="314" y="158"/>
                  </a:lnTo>
                  <a:lnTo>
                    <a:pt x="308" y="174"/>
                  </a:lnTo>
                  <a:lnTo>
                    <a:pt x="293" y="185"/>
                  </a:lnTo>
                  <a:lnTo>
                    <a:pt x="303" y="150"/>
                  </a:lnTo>
                  <a:lnTo>
                    <a:pt x="314" y="136"/>
                  </a:lnTo>
                  <a:lnTo>
                    <a:pt x="295" y="87"/>
                  </a:lnTo>
                  <a:lnTo>
                    <a:pt x="283" y="83"/>
                  </a:lnTo>
                  <a:lnTo>
                    <a:pt x="278" y="72"/>
                  </a:lnTo>
                  <a:lnTo>
                    <a:pt x="142" y="29"/>
                  </a:lnTo>
                  <a:lnTo>
                    <a:pt x="124" y="21"/>
                  </a:lnTo>
                  <a:lnTo>
                    <a:pt x="115" y="29"/>
                  </a:lnTo>
                  <a:lnTo>
                    <a:pt x="112" y="27"/>
                  </a:lnTo>
                  <a:lnTo>
                    <a:pt x="116" y="12"/>
                  </a:lnTo>
                  <a:lnTo>
                    <a:pt x="120" y="2"/>
                  </a:lnTo>
                  <a:lnTo>
                    <a:pt x="115" y="0"/>
                  </a:lnTo>
                  <a:lnTo>
                    <a:pt x="60" y="23"/>
                  </a:lnTo>
                  <a:lnTo>
                    <a:pt x="54" y="24"/>
                  </a:lnTo>
                  <a:lnTo>
                    <a:pt x="43" y="19"/>
                  </a:lnTo>
                  <a:lnTo>
                    <a:pt x="32" y="25"/>
                  </a:lnTo>
                  <a:lnTo>
                    <a:pt x="34" y="67"/>
                  </a:lnTo>
                  <a:lnTo>
                    <a:pt x="0" y="109"/>
                  </a:lnTo>
                  <a:lnTo>
                    <a:pt x="9" y="13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4972153" y="2491856"/>
              <a:ext cx="303116" cy="525112"/>
            </a:xfrm>
            <a:custGeom>
              <a:avLst/>
              <a:gdLst>
                <a:gd name="T0" fmla="*/ 5 w 261"/>
                <a:gd name="T1" fmla="*/ 186 h 456"/>
                <a:gd name="T2" fmla="*/ 32 w 261"/>
                <a:gd name="T3" fmla="*/ 129 h 456"/>
                <a:gd name="T4" fmla="*/ 23 w 261"/>
                <a:gd name="T5" fmla="*/ 107 h 456"/>
                <a:gd name="T6" fmla="*/ 68 w 261"/>
                <a:gd name="T7" fmla="*/ 72 h 456"/>
                <a:gd name="T8" fmla="*/ 77 w 261"/>
                <a:gd name="T9" fmla="*/ 47 h 456"/>
                <a:gd name="T10" fmla="*/ 44 w 261"/>
                <a:gd name="T11" fmla="*/ 10 h 456"/>
                <a:gd name="T12" fmla="*/ 218 w 261"/>
                <a:gd name="T13" fmla="*/ 0 h 456"/>
                <a:gd name="T14" fmla="*/ 223 w 261"/>
                <a:gd name="T15" fmla="*/ 26 h 456"/>
                <a:gd name="T16" fmla="*/ 240 w 261"/>
                <a:gd name="T17" fmla="*/ 61 h 456"/>
                <a:gd name="T18" fmla="*/ 255 w 261"/>
                <a:gd name="T19" fmla="*/ 235 h 456"/>
                <a:gd name="T20" fmla="*/ 252 w 261"/>
                <a:gd name="T21" fmla="*/ 271 h 456"/>
                <a:gd name="T22" fmla="*/ 261 w 261"/>
                <a:gd name="T23" fmla="*/ 291 h 456"/>
                <a:gd name="T24" fmla="*/ 251 w 261"/>
                <a:gd name="T25" fmla="*/ 331 h 456"/>
                <a:gd name="T26" fmla="*/ 237 w 261"/>
                <a:gd name="T27" fmla="*/ 348 h 456"/>
                <a:gd name="T28" fmla="*/ 230 w 261"/>
                <a:gd name="T29" fmla="*/ 377 h 456"/>
                <a:gd name="T30" fmla="*/ 238 w 261"/>
                <a:gd name="T31" fmla="*/ 386 h 456"/>
                <a:gd name="T32" fmla="*/ 231 w 261"/>
                <a:gd name="T33" fmla="*/ 402 h 456"/>
                <a:gd name="T34" fmla="*/ 235 w 261"/>
                <a:gd name="T35" fmla="*/ 408 h 456"/>
                <a:gd name="T36" fmla="*/ 214 w 261"/>
                <a:gd name="T37" fmla="*/ 416 h 456"/>
                <a:gd name="T38" fmla="*/ 209 w 261"/>
                <a:gd name="T39" fmla="*/ 445 h 456"/>
                <a:gd name="T40" fmla="*/ 179 w 261"/>
                <a:gd name="T41" fmla="*/ 436 h 456"/>
                <a:gd name="T42" fmla="*/ 164 w 261"/>
                <a:gd name="T43" fmla="*/ 456 h 456"/>
                <a:gd name="T44" fmla="*/ 155 w 261"/>
                <a:gd name="T45" fmla="*/ 454 h 456"/>
                <a:gd name="T46" fmla="*/ 145 w 261"/>
                <a:gd name="T47" fmla="*/ 436 h 456"/>
                <a:gd name="T48" fmla="*/ 128 w 261"/>
                <a:gd name="T49" fmla="*/ 391 h 456"/>
                <a:gd name="T50" fmla="*/ 89 w 261"/>
                <a:gd name="T51" fmla="*/ 368 h 456"/>
                <a:gd name="T52" fmla="*/ 81 w 261"/>
                <a:gd name="T53" fmla="*/ 345 h 456"/>
                <a:gd name="T54" fmla="*/ 94 w 261"/>
                <a:gd name="T55" fmla="*/ 309 h 456"/>
                <a:gd name="T56" fmla="*/ 83 w 261"/>
                <a:gd name="T57" fmla="*/ 302 h 456"/>
                <a:gd name="T58" fmla="*/ 58 w 261"/>
                <a:gd name="T59" fmla="*/ 302 h 456"/>
                <a:gd name="T60" fmla="*/ 52 w 261"/>
                <a:gd name="T61" fmla="*/ 280 h 456"/>
                <a:gd name="T62" fmla="*/ 11 w 261"/>
                <a:gd name="T63" fmla="*/ 236 h 456"/>
                <a:gd name="T64" fmla="*/ 0 w 261"/>
                <a:gd name="T65" fmla="*/ 200 h 456"/>
                <a:gd name="T66" fmla="*/ 5 w 261"/>
                <a:gd name="T67" fmla="*/ 186 h 456"/>
                <a:gd name="T68" fmla="*/ 5 w 261"/>
                <a:gd name="T69" fmla="*/ 186 h 4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1"/>
                <a:gd name="T106" fmla="*/ 0 h 456"/>
                <a:gd name="T107" fmla="*/ 261 w 261"/>
                <a:gd name="T108" fmla="*/ 456 h 4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1" h="456">
                  <a:moveTo>
                    <a:pt x="5" y="186"/>
                  </a:moveTo>
                  <a:lnTo>
                    <a:pt x="32" y="129"/>
                  </a:lnTo>
                  <a:lnTo>
                    <a:pt x="23" y="107"/>
                  </a:lnTo>
                  <a:lnTo>
                    <a:pt x="68" y="72"/>
                  </a:lnTo>
                  <a:lnTo>
                    <a:pt x="77" y="47"/>
                  </a:lnTo>
                  <a:lnTo>
                    <a:pt x="44" y="10"/>
                  </a:lnTo>
                  <a:lnTo>
                    <a:pt x="218" y="0"/>
                  </a:lnTo>
                  <a:lnTo>
                    <a:pt x="223" y="26"/>
                  </a:lnTo>
                  <a:lnTo>
                    <a:pt x="240" y="61"/>
                  </a:lnTo>
                  <a:lnTo>
                    <a:pt x="255" y="235"/>
                  </a:lnTo>
                  <a:lnTo>
                    <a:pt x="252" y="271"/>
                  </a:lnTo>
                  <a:lnTo>
                    <a:pt x="261" y="291"/>
                  </a:lnTo>
                  <a:lnTo>
                    <a:pt x="251" y="331"/>
                  </a:lnTo>
                  <a:lnTo>
                    <a:pt x="237" y="348"/>
                  </a:lnTo>
                  <a:lnTo>
                    <a:pt x="230" y="377"/>
                  </a:lnTo>
                  <a:lnTo>
                    <a:pt x="238" y="386"/>
                  </a:lnTo>
                  <a:lnTo>
                    <a:pt x="231" y="402"/>
                  </a:lnTo>
                  <a:lnTo>
                    <a:pt x="235" y="408"/>
                  </a:lnTo>
                  <a:lnTo>
                    <a:pt x="214" y="416"/>
                  </a:lnTo>
                  <a:lnTo>
                    <a:pt x="209" y="445"/>
                  </a:lnTo>
                  <a:lnTo>
                    <a:pt x="179" y="436"/>
                  </a:lnTo>
                  <a:lnTo>
                    <a:pt x="164" y="456"/>
                  </a:lnTo>
                  <a:lnTo>
                    <a:pt x="155" y="454"/>
                  </a:lnTo>
                  <a:lnTo>
                    <a:pt x="145" y="436"/>
                  </a:lnTo>
                  <a:lnTo>
                    <a:pt x="128" y="391"/>
                  </a:lnTo>
                  <a:lnTo>
                    <a:pt x="89" y="368"/>
                  </a:lnTo>
                  <a:lnTo>
                    <a:pt x="81" y="345"/>
                  </a:lnTo>
                  <a:lnTo>
                    <a:pt x="94" y="309"/>
                  </a:lnTo>
                  <a:lnTo>
                    <a:pt x="83" y="302"/>
                  </a:lnTo>
                  <a:lnTo>
                    <a:pt x="58" y="302"/>
                  </a:lnTo>
                  <a:lnTo>
                    <a:pt x="52" y="280"/>
                  </a:lnTo>
                  <a:lnTo>
                    <a:pt x="11" y="236"/>
                  </a:lnTo>
                  <a:lnTo>
                    <a:pt x="0" y="200"/>
                  </a:lnTo>
                  <a:lnTo>
                    <a:pt x="5" y="18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5239265" y="2539070"/>
              <a:ext cx="238080" cy="396137"/>
            </a:xfrm>
            <a:custGeom>
              <a:avLst/>
              <a:gdLst>
                <a:gd name="T0" fmla="*/ 7 w 205"/>
                <a:gd name="T1" fmla="*/ 344 h 344"/>
                <a:gd name="T2" fmla="*/ 13 w 205"/>
                <a:gd name="T3" fmla="*/ 333 h 344"/>
                <a:gd name="T4" fmla="*/ 52 w 205"/>
                <a:gd name="T5" fmla="*/ 331 h 344"/>
                <a:gd name="T6" fmla="*/ 84 w 205"/>
                <a:gd name="T7" fmla="*/ 321 h 344"/>
                <a:gd name="T8" fmla="*/ 117 w 205"/>
                <a:gd name="T9" fmla="*/ 301 h 344"/>
                <a:gd name="T10" fmla="*/ 143 w 205"/>
                <a:gd name="T11" fmla="*/ 300 h 344"/>
                <a:gd name="T12" fmla="*/ 173 w 205"/>
                <a:gd name="T13" fmla="*/ 250 h 344"/>
                <a:gd name="T14" fmla="*/ 182 w 205"/>
                <a:gd name="T15" fmla="*/ 254 h 344"/>
                <a:gd name="T16" fmla="*/ 205 w 205"/>
                <a:gd name="T17" fmla="*/ 237 h 344"/>
                <a:gd name="T18" fmla="*/ 200 w 205"/>
                <a:gd name="T19" fmla="*/ 224 h 344"/>
                <a:gd name="T20" fmla="*/ 202 w 205"/>
                <a:gd name="T21" fmla="*/ 217 h 344"/>
                <a:gd name="T22" fmla="*/ 179 w 205"/>
                <a:gd name="T23" fmla="*/ 5 h 344"/>
                <a:gd name="T24" fmla="*/ 177 w 205"/>
                <a:gd name="T25" fmla="*/ 0 h 344"/>
                <a:gd name="T26" fmla="*/ 54 w 205"/>
                <a:gd name="T27" fmla="*/ 14 h 344"/>
                <a:gd name="T28" fmla="*/ 31 w 205"/>
                <a:gd name="T29" fmla="*/ 25 h 344"/>
                <a:gd name="T30" fmla="*/ 10 w 205"/>
                <a:gd name="T31" fmla="*/ 20 h 344"/>
                <a:gd name="T32" fmla="*/ 25 w 205"/>
                <a:gd name="T33" fmla="*/ 194 h 344"/>
                <a:gd name="T34" fmla="*/ 22 w 205"/>
                <a:gd name="T35" fmla="*/ 230 h 344"/>
                <a:gd name="T36" fmla="*/ 31 w 205"/>
                <a:gd name="T37" fmla="*/ 250 h 344"/>
                <a:gd name="T38" fmla="*/ 21 w 205"/>
                <a:gd name="T39" fmla="*/ 290 h 344"/>
                <a:gd name="T40" fmla="*/ 7 w 205"/>
                <a:gd name="T41" fmla="*/ 307 h 344"/>
                <a:gd name="T42" fmla="*/ 0 w 205"/>
                <a:gd name="T43" fmla="*/ 336 h 344"/>
                <a:gd name="T44" fmla="*/ 7 w 205"/>
                <a:gd name="T45" fmla="*/ 344 h 344"/>
                <a:gd name="T46" fmla="*/ 7 w 205"/>
                <a:gd name="T47" fmla="*/ 344 h 3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5"/>
                <a:gd name="T73" fmla="*/ 0 h 344"/>
                <a:gd name="T74" fmla="*/ 205 w 205"/>
                <a:gd name="T75" fmla="*/ 344 h 3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5" h="344">
                  <a:moveTo>
                    <a:pt x="7" y="344"/>
                  </a:moveTo>
                  <a:lnTo>
                    <a:pt x="13" y="333"/>
                  </a:lnTo>
                  <a:lnTo>
                    <a:pt x="52" y="331"/>
                  </a:lnTo>
                  <a:lnTo>
                    <a:pt x="84" y="321"/>
                  </a:lnTo>
                  <a:lnTo>
                    <a:pt x="117" y="301"/>
                  </a:lnTo>
                  <a:lnTo>
                    <a:pt x="143" y="300"/>
                  </a:lnTo>
                  <a:lnTo>
                    <a:pt x="173" y="250"/>
                  </a:lnTo>
                  <a:lnTo>
                    <a:pt x="182" y="254"/>
                  </a:lnTo>
                  <a:lnTo>
                    <a:pt x="205" y="237"/>
                  </a:lnTo>
                  <a:lnTo>
                    <a:pt x="200" y="224"/>
                  </a:lnTo>
                  <a:lnTo>
                    <a:pt x="202" y="217"/>
                  </a:lnTo>
                  <a:lnTo>
                    <a:pt x="179" y="5"/>
                  </a:lnTo>
                  <a:lnTo>
                    <a:pt x="177" y="0"/>
                  </a:lnTo>
                  <a:lnTo>
                    <a:pt x="54" y="14"/>
                  </a:lnTo>
                  <a:lnTo>
                    <a:pt x="31" y="25"/>
                  </a:lnTo>
                  <a:lnTo>
                    <a:pt x="10" y="20"/>
                  </a:lnTo>
                  <a:lnTo>
                    <a:pt x="25" y="194"/>
                  </a:lnTo>
                  <a:lnTo>
                    <a:pt x="22" y="230"/>
                  </a:lnTo>
                  <a:lnTo>
                    <a:pt x="31" y="250"/>
                  </a:lnTo>
                  <a:lnTo>
                    <a:pt x="21" y="290"/>
                  </a:lnTo>
                  <a:lnTo>
                    <a:pt x="7" y="307"/>
                  </a:lnTo>
                  <a:lnTo>
                    <a:pt x="0" y="336"/>
                  </a:lnTo>
                  <a:lnTo>
                    <a:pt x="7" y="3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5151003" y="2787808"/>
              <a:ext cx="557455" cy="276375"/>
            </a:xfrm>
            <a:custGeom>
              <a:avLst/>
              <a:gdLst>
                <a:gd name="T0" fmla="*/ 2 w 480"/>
                <a:gd name="T1" fmla="*/ 227 h 240"/>
                <a:gd name="T2" fmla="*/ 14 w 480"/>
                <a:gd name="T3" fmla="*/ 226 h 240"/>
                <a:gd name="T4" fmla="*/ 17 w 480"/>
                <a:gd name="T5" fmla="*/ 201 h 240"/>
                <a:gd name="T6" fmla="*/ 10 w 480"/>
                <a:gd name="T7" fmla="*/ 199 h 240"/>
                <a:gd name="T8" fmla="*/ 25 w 480"/>
                <a:gd name="T9" fmla="*/ 179 h 240"/>
                <a:gd name="T10" fmla="*/ 55 w 480"/>
                <a:gd name="T11" fmla="*/ 188 h 240"/>
                <a:gd name="T12" fmla="*/ 60 w 480"/>
                <a:gd name="T13" fmla="*/ 159 h 240"/>
                <a:gd name="T14" fmla="*/ 81 w 480"/>
                <a:gd name="T15" fmla="*/ 151 h 240"/>
                <a:gd name="T16" fmla="*/ 77 w 480"/>
                <a:gd name="T17" fmla="*/ 145 h 240"/>
                <a:gd name="T18" fmla="*/ 89 w 480"/>
                <a:gd name="T19" fmla="*/ 117 h 240"/>
                <a:gd name="T20" fmla="*/ 128 w 480"/>
                <a:gd name="T21" fmla="*/ 115 h 240"/>
                <a:gd name="T22" fmla="*/ 160 w 480"/>
                <a:gd name="T23" fmla="*/ 105 h 240"/>
                <a:gd name="T24" fmla="*/ 181 w 480"/>
                <a:gd name="T25" fmla="*/ 91 h 240"/>
                <a:gd name="T26" fmla="*/ 193 w 480"/>
                <a:gd name="T27" fmla="*/ 85 h 240"/>
                <a:gd name="T28" fmla="*/ 219 w 480"/>
                <a:gd name="T29" fmla="*/ 84 h 240"/>
                <a:gd name="T30" fmla="*/ 249 w 480"/>
                <a:gd name="T31" fmla="*/ 34 h 240"/>
                <a:gd name="T32" fmla="*/ 258 w 480"/>
                <a:gd name="T33" fmla="*/ 38 h 240"/>
                <a:gd name="T34" fmla="*/ 281 w 480"/>
                <a:gd name="T35" fmla="*/ 21 h 240"/>
                <a:gd name="T36" fmla="*/ 276 w 480"/>
                <a:gd name="T37" fmla="*/ 8 h 240"/>
                <a:gd name="T38" fmla="*/ 278 w 480"/>
                <a:gd name="T39" fmla="*/ 1 h 240"/>
                <a:gd name="T40" fmla="*/ 299 w 480"/>
                <a:gd name="T41" fmla="*/ 0 h 240"/>
                <a:gd name="T42" fmla="*/ 313 w 480"/>
                <a:gd name="T43" fmla="*/ 4 h 240"/>
                <a:gd name="T44" fmla="*/ 354 w 480"/>
                <a:gd name="T45" fmla="*/ 29 h 240"/>
                <a:gd name="T46" fmla="*/ 384 w 480"/>
                <a:gd name="T47" fmla="*/ 28 h 240"/>
                <a:gd name="T48" fmla="*/ 398 w 480"/>
                <a:gd name="T49" fmla="*/ 18 h 240"/>
                <a:gd name="T50" fmla="*/ 431 w 480"/>
                <a:gd name="T51" fmla="*/ 39 h 240"/>
                <a:gd name="T52" fmla="*/ 442 w 480"/>
                <a:gd name="T53" fmla="*/ 78 h 240"/>
                <a:gd name="T54" fmla="*/ 480 w 480"/>
                <a:gd name="T55" fmla="*/ 106 h 240"/>
                <a:gd name="T56" fmla="*/ 461 w 480"/>
                <a:gd name="T57" fmla="*/ 128 h 240"/>
                <a:gd name="T58" fmla="*/ 429 w 480"/>
                <a:gd name="T59" fmla="*/ 159 h 240"/>
                <a:gd name="T60" fmla="*/ 428 w 480"/>
                <a:gd name="T61" fmla="*/ 166 h 240"/>
                <a:gd name="T62" fmla="*/ 381 w 480"/>
                <a:gd name="T63" fmla="*/ 196 h 240"/>
                <a:gd name="T64" fmla="*/ 115 w 480"/>
                <a:gd name="T65" fmla="*/ 221 h 240"/>
                <a:gd name="T66" fmla="*/ 86 w 480"/>
                <a:gd name="T67" fmla="*/ 219 h 240"/>
                <a:gd name="T68" fmla="*/ 88 w 480"/>
                <a:gd name="T69" fmla="*/ 233 h 240"/>
                <a:gd name="T70" fmla="*/ 0 w 480"/>
                <a:gd name="T71" fmla="*/ 240 h 240"/>
                <a:gd name="T72" fmla="*/ 2 w 480"/>
                <a:gd name="T73" fmla="*/ 227 h 240"/>
                <a:gd name="T74" fmla="*/ 2 w 480"/>
                <a:gd name="T75" fmla="*/ 227 h 2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240"/>
                <a:gd name="T116" fmla="*/ 480 w 480"/>
                <a:gd name="T117" fmla="*/ 240 h 2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240">
                  <a:moveTo>
                    <a:pt x="2" y="227"/>
                  </a:moveTo>
                  <a:lnTo>
                    <a:pt x="14" y="226"/>
                  </a:lnTo>
                  <a:lnTo>
                    <a:pt x="17" y="201"/>
                  </a:lnTo>
                  <a:lnTo>
                    <a:pt x="10" y="199"/>
                  </a:lnTo>
                  <a:lnTo>
                    <a:pt x="25" y="179"/>
                  </a:lnTo>
                  <a:lnTo>
                    <a:pt x="55" y="188"/>
                  </a:lnTo>
                  <a:lnTo>
                    <a:pt x="60" y="159"/>
                  </a:lnTo>
                  <a:lnTo>
                    <a:pt x="81" y="151"/>
                  </a:lnTo>
                  <a:lnTo>
                    <a:pt x="77" y="145"/>
                  </a:lnTo>
                  <a:lnTo>
                    <a:pt x="89" y="117"/>
                  </a:lnTo>
                  <a:lnTo>
                    <a:pt x="128" y="115"/>
                  </a:lnTo>
                  <a:lnTo>
                    <a:pt x="160" y="105"/>
                  </a:lnTo>
                  <a:lnTo>
                    <a:pt x="181" y="91"/>
                  </a:lnTo>
                  <a:lnTo>
                    <a:pt x="193" y="85"/>
                  </a:lnTo>
                  <a:lnTo>
                    <a:pt x="219" y="84"/>
                  </a:lnTo>
                  <a:lnTo>
                    <a:pt x="249" y="34"/>
                  </a:lnTo>
                  <a:lnTo>
                    <a:pt x="258" y="38"/>
                  </a:lnTo>
                  <a:lnTo>
                    <a:pt x="281" y="21"/>
                  </a:lnTo>
                  <a:lnTo>
                    <a:pt x="276" y="8"/>
                  </a:lnTo>
                  <a:lnTo>
                    <a:pt x="278" y="1"/>
                  </a:lnTo>
                  <a:lnTo>
                    <a:pt x="299" y="0"/>
                  </a:lnTo>
                  <a:lnTo>
                    <a:pt x="313" y="4"/>
                  </a:lnTo>
                  <a:lnTo>
                    <a:pt x="354" y="29"/>
                  </a:lnTo>
                  <a:lnTo>
                    <a:pt x="384" y="28"/>
                  </a:lnTo>
                  <a:lnTo>
                    <a:pt x="398" y="18"/>
                  </a:lnTo>
                  <a:lnTo>
                    <a:pt x="431" y="39"/>
                  </a:lnTo>
                  <a:lnTo>
                    <a:pt x="442" y="78"/>
                  </a:lnTo>
                  <a:lnTo>
                    <a:pt x="480" y="106"/>
                  </a:lnTo>
                  <a:lnTo>
                    <a:pt x="461" y="128"/>
                  </a:lnTo>
                  <a:lnTo>
                    <a:pt x="429" y="159"/>
                  </a:lnTo>
                  <a:lnTo>
                    <a:pt x="428" y="166"/>
                  </a:lnTo>
                  <a:lnTo>
                    <a:pt x="381" y="196"/>
                  </a:lnTo>
                  <a:lnTo>
                    <a:pt x="115" y="221"/>
                  </a:lnTo>
                  <a:lnTo>
                    <a:pt x="86" y="219"/>
                  </a:lnTo>
                  <a:lnTo>
                    <a:pt x="88" y="233"/>
                  </a:lnTo>
                  <a:lnTo>
                    <a:pt x="0" y="240"/>
                  </a:lnTo>
                  <a:lnTo>
                    <a:pt x="2" y="22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4998863" y="3198915"/>
              <a:ext cx="274082" cy="457170"/>
            </a:xfrm>
            <a:custGeom>
              <a:avLst/>
              <a:gdLst>
                <a:gd name="T0" fmla="*/ 17 w 236"/>
                <a:gd name="T1" fmla="*/ 277 h 397"/>
                <a:gd name="T2" fmla="*/ 40 w 236"/>
                <a:gd name="T3" fmla="*/ 247 h 397"/>
                <a:gd name="T4" fmla="*/ 33 w 236"/>
                <a:gd name="T5" fmla="*/ 239 h 397"/>
                <a:gd name="T6" fmla="*/ 24 w 236"/>
                <a:gd name="T7" fmla="*/ 175 h 397"/>
                <a:gd name="T8" fmla="*/ 20 w 236"/>
                <a:gd name="T9" fmla="*/ 131 h 397"/>
                <a:gd name="T10" fmla="*/ 36 w 236"/>
                <a:gd name="T11" fmla="*/ 82 h 397"/>
                <a:gd name="T12" fmla="*/ 62 w 236"/>
                <a:gd name="T13" fmla="*/ 49 h 397"/>
                <a:gd name="T14" fmla="*/ 59 w 236"/>
                <a:gd name="T15" fmla="*/ 40 h 397"/>
                <a:gd name="T16" fmla="*/ 78 w 236"/>
                <a:gd name="T17" fmla="*/ 9 h 397"/>
                <a:gd name="T18" fmla="*/ 220 w 236"/>
                <a:gd name="T19" fmla="*/ 0 h 397"/>
                <a:gd name="T20" fmla="*/ 227 w 236"/>
                <a:gd name="T21" fmla="*/ 7 h 397"/>
                <a:gd name="T22" fmla="*/ 220 w 236"/>
                <a:gd name="T23" fmla="*/ 254 h 397"/>
                <a:gd name="T24" fmla="*/ 236 w 236"/>
                <a:gd name="T25" fmla="*/ 373 h 397"/>
                <a:gd name="T26" fmla="*/ 230 w 236"/>
                <a:gd name="T27" fmla="*/ 379 h 397"/>
                <a:gd name="T28" fmla="*/ 200 w 236"/>
                <a:gd name="T29" fmla="*/ 372 h 397"/>
                <a:gd name="T30" fmla="*/ 154 w 236"/>
                <a:gd name="T31" fmla="*/ 397 h 397"/>
                <a:gd name="T32" fmla="*/ 131 w 236"/>
                <a:gd name="T33" fmla="*/ 359 h 397"/>
                <a:gd name="T34" fmla="*/ 134 w 236"/>
                <a:gd name="T35" fmla="*/ 332 h 397"/>
                <a:gd name="T36" fmla="*/ 0 w 236"/>
                <a:gd name="T37" fmla="*/ 337 h 397"/>
                <a:gd name="T38" fmla="*/ 17 w 236"/>
                <a:gd name="T39" fmla="*/ 277 h 397"/>
                <a:gd name="T40" fmla="*/ 17 w 236"/>
                <a:gd name="T41" fmla="*/ 277 h 3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6"/>
                <a:gd name="T64" fmla="*/ 0 h 397"/>
                <a:gd name="T65" fmla="*/ 236 w 236"/>
                <a:gd name="T66" fmla="*/ 397 h 3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6" h="397">
                  <a:moveTo>
                    <a:pt x="17" y="277"/>
                  </a:moveTo>
                  <a:lnTo>
                    <a:pt x="40" y="247"/>
                  </a:lnTo>
                  <a:lnTo>
                    <a:pt x="33" y="239"/>
                  </a:lnTo>
                  <a:lnTo>
                    <a:pt x="24" y="175"/>
                  </a:lnTo>
                  <a:lnTo>
                    <a:pt x="20" y="131"/>
                  </a:lnTo>
                  <a:lnTo>
                    <a:pt x="36" y="82"/>
                  </a:lnTo>
                  <a:lnTo>
                    <a:pt x="62" y="49"/>
                  </a:lnTo>
                  <a:lnTo>
                    <a:pt x="59" y="40"/>
                  </a:lnTo>
                  <a:lnTo>
                    <a:pt x="78" y="9"/>
                  </a:lnTo>
                  <a:lnTo>
                    <a:pt x="220" y="0"/>
                  </a:lnTo>
                  <a:lnTo>
                    <a:pt x="227" y="7"/>
                  </a:lnTo>
                  <a:lnTo>
                    <a:pt x="220" y="254"/>
                  </a:lnTo>
                  <a:lnTo>
                    <a:pt x="236" y="373"/>
                  </a:lnTo>
                  <a:lnTo>
                    <a:pt x="230" y="379"/>
                  </a:lnTo>
                  <a:lnTo>
                    <a:pt x="200" y="372"/>
                  </a:lnTo>
                  <a:lnTo>
                    <a:pt x="154" y="397"/>
                  </a:lnTo>
                  <a:lnTo>
                    <a:pt x="131" y="359"/>
                  </a:lnTo>
                  <a:lnTo>
                    <a:pt x="134" y="332"/>
                  </a:lnTo>
                  <a:lnTo>
                    <a:pt x="0" y="337"/>
                  </a:lnTo>
                  <a:lnTo>
                    <a:pt x="17" y="27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5254364" y="3181642"/>
              <a:ext cx="292663" cy="461776"/>
            </a:xfrm>
            <a:custGeom>
              <a:avLst/>
              <a:gdLst>
                <a:gd name="T0" fmla="*/ 7 w 252"/>
                <a:gd name="T1" fmla="*/ 22 h 401"/>
                <a:gd name="T2" fmla="*/ 0 w 252"/>
                <a:gd name="T3" fmla="*/ 269 h 401"/>
                <a:gd name="T4" fmla="*/ 16 w 252"/>
                <a:gd name="T5" fmla="*/ 388 h 401"/>
                <a:gd name="T6" fmla="*/ 33 w 252"/>
                <a:gd name="T7" fmla="*/ 393 h 401"/>
                <a:gd name="T8" fmla="*/ 49 w 252"/>
                <a:gd name="T9" fmla="*/ 384 h 401"/>
                <a:gd name="T10" fmla="*/ 59 w 252"/>
                <a:gd name="T11" fmla="*/ 393 h 401"/>
                <a:gd name="T12" fmla="*/ 45 w 252"/>
                <a:gd name="T13" fmla="*/ 401 h 401"/>
                <a:gd name="T14" fmla="*/ 79 w 252"/>
                <a:gd name="T15" fmla="*/ 392 h 401"/>
                <a:gd name="T16" fmla="*/ 86 w 252"/>
                <a:gd name="T17" fmla="*/ 381 h 401"/>
                <a:gd name="T18" fmla="*/ 82 w 252"/>
                <a:gd name="T19" fmla="*/ 374 h 401"/>
                <a:gd name="T20" fmla="*/ 84 w 252"/>
                <a:gd name="T21" fmla="*/ 364 h 401"/>
                <a:gd name="T22" fmla="*/ 68 w 252"/>
                <a:gd name="T23" fmla="*/ 349 h 401"/>
                <a:gd name="T24" fmla="*/ 68 w 252"/>
                <a:gd name="T25" fmla="*/ 336 h 401"/>
                <a:gd name="T26" fmla="*/ 252 w 252"/>
                <a:gd name="T27" fmla="*/ 320 h 401"/>
                <a:gd name="T28" fmla="*/ 237 w 252"/>
                <a:gd name="T29" fmla="*/ 257 h 401"/>
                <a:gd name="T30" fmla="*/ 247 w 252"/>
                <a:gd name="T31" fmla="*/ 219 h 401"/>
                <a:gd name="T32" fmla="*/ 224 w 252"/>
                <a:gd name="T33" fmla="*/ 169 h 401"/>
                <a:gd name="T34" fmla="*/ 175 w 252"/>
                <a:gd name="T35" fmla="*/ 0 h 401"/>
                <a:gd name="T36" fmla="*/ 0 w 252"/>
                <a:gd name="T37" fmla="*/ 15 h 401"/>
                <a:gd name="T38" fmla="*/ 7 w 252"/>
                <a:gd name="T39" fmla="*/ 22 h 401"/>
                <a:gd name="T40" fmla="*/ 7 w 252"/>
                <a:gd name="T41" fmla="*/ 22 h 4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401"/>
                <a:gd name="T65" fmla="*/ 252 w 252"/>
                <a:gd name="T66" fmla="*/ 401 h 4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401">
                  <a:moveTo>
                    <a:pt x="7" y="22"/>
                  </a:moveTo>
                  <a:lnTo>
                    <a:pt x="0" y="269"/>
                  </a:lnTo>
                  <a:lnTo>
                    <a:pt x="16" y="388"/>
                  </a:lnTo>
                  <a:lnTo>
                    <a:pt x="33" y="393"/>
                  </a:lnTo>
                  <a:lnTo>
                    <a:pt x="49" y="384"/>
                  </a:lnTo>
                  <a:lnTo>
                    <a:pt x="59" y="393"/>
                  </a:lnTo>
                  <a:lnTo>
                    <a:pt x="45" y="401"/>
                  </a:lnTo>
                  <a:lnTo>
                    <a:pt x="79" y="392"/>
                  </a:lnTo>
                  <a:lnTo>
                    <a:pt x="86" y="381"/>
                  </a:lnTo>
                  <a:lnTo>
                    <a:pt x="82" y="374"/>
                  </a:lnTo>
                  <a:lnTo>
                    <a:pt x="84" y="364"/>
                  </a:lnTo>
                  <a:lnTo>
                    <a:pt x="68" y="349"/>
                  </a:lnTo>
                  <a:lnTo>
                    <a:pt x="68" y="336"/>
                  </a:lnTo>
                  <a:lnTo>
                    <a:pt x="252" y="320"/>
                  </a:lnTo>
                  <a:lnTo>
                    <a:pt x="237" y="257"/>
                  </a:lnTo>
                  <a:lnTo>
                    <a:pt x="247" y="219"/>
                  </a:lnTo>
                  <a:lnTo>
                    <a:pt x="224" y="169"/>
                  </a:lnTo>
                  <a:lnTo>
                    <a:pt x="175" y="0"/>
                  </a:lnTo>
                  <a:lnTo>
                    <a:pt x="0" y="15"/>
                  </a:lnTo>
                  <a:lnTo>
                    <a:pt x="7" y="2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5457602" y="3158610"/>
              <a:ext cx="414607" cy="420320"/>
            </a:xfrm>
            <a:custGeom>
              <a:avLst/>
              <a:gdLst>
                <a:gd name="T0" fmla="*/ 49 w 357"/>
                <a:gd name="T1" fmla="*/ 189 h 365"/>
                <a:gd name="T2" fmla="*/ 72 w 357"/>
                <a:gd name="T3" fmla="*/ 239 h 365"/>
                <a:gd name="T4" fmla="*/ 62 w 357"/>
                <a:gd name="T5" fmla="*/ 277 h 365"/>
                <a:gd name="T6" fmla="*/ 77 w 357"/>
                <a:gd name="T7" fmla="*/ 340 h 365"/>
                <a:gd name="T8" fmla="*/ 91 w 357"/>
                <a:gd name="T9" fmla="*/ 361 h 365"/>
                <a:gd name="T10" fmla="*/ 282 w 357"/>
                <a:gd name="T11" fmla="*/ 350 h 365"/>
                <a:gd name="T12" fmla="*/ 284 w 357"/>
                <a:gd name="T13" fmla="*/ 363 h 365"/>
                <a:gd name="T14" fmla="*/ 295 w 357"/>
                <a:gd name="T15" fmla="*/ 365 h 365"/>
                <a:gd name="T16" fmla="*/ 291 w 357"/>
                <a:gd name="T17" fmla="*/ 334 h 365"/>
                <a:gd name="T18" fmla="*/ 299 w 357"/>
                <a:gd name="T19" fmla="*/ 326 h 365"/>
                <a:gd name="T20" fmla="*/ 327 w 357"/>
                <a:gd name="T21" fmla="*/ 332 h 365"/>
                <a:gd name="T22" fmla="*/ 331 w 357"/>
                <a:gd name="T23" fmla="*/ 310 h 365"/>
                <a:gd name="T24" fmla="*/ 328 w 357"/>
                <a:gd name="T25" fmla="*/ 281 h 365"/>
                <a:gd name="T26" fmla="*/ 339 w 357"/>
                <a:gd name="T27" fmla="*/ 273 h 365"/>
                <a:gd name="T28" fmla="*/ 357 w 357"/>
                <a:gd name="T29" fmla="*/ 218 h 365"/>
                <a:gd name="T30" fmla="*/ 345 w 357"/>
                <a:gd name="T31" fmla="*/ 215 h 365"/>
                <a:gd name="T32" fmla="*/ 299 w 357"/>
                <a:gd name="T33" fmla="*/ 144 h 365"/>
                <a:gd name="T34" fmla="*/ 199 w 357"/>
                <a:gd name="T35" fmla="*/ 54 h 365"/>
                <a:gd name="T36" fmla="*/ 155 w 357"/>
                <a:gd name="T37" fmla="*/ 26 h 365"/>
                <a:gd name="T38" fmla="*/ 170 w 357"/>
                <a:gd name="T39" fmla="*/ 0 h 365"/>
                <a:gd name="T40" fmla="*/ 88 w 357"/>
                <a:gd name="T41" fmla="*/ 10 h 365"/>
                <a:gd name="T42" fmla="*/ 0 w 357"/>
                <a:gd name="T43" fmla="*/ 20 h 365"/>
                <a:gd name="T44" fmla="*/ 49 w 357"/>
                <a:gd name="T45" fmla="*/ 189 h 365"/>
                <a:gd name="T46" fmla="*/ 49 w 357"/>
                <a:gd name="T47" fmla="*/ 189 h 3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7"/>
                <a:gd name="T73" fmla="*/ 0 h 365"/>
                <a:gd name="T74" fmla="*/ 357 w 357"/>
                <a:gd name="T75" fmla="*/ 365 h 3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7" h="365">
                  <a:moveTo>
                    <a:pt x="49" y="189"/>
                  </a:moveTo>
                  <a:lnTo>
                    <a:pt x="72" y="239"/>
                  </a:lnTo>
                  <a:lnTo>
                    <a:pt x="62" y="277"/>
                  </a:lnTo>
                  <a:lnTo>
                    <a:pt x="77" y="340"/>
                  </a:lnTo>
                  <a:lnTo>
                    <a:pt x="91" y="361"/>
                  </a:lnTo>
                  <a:lnTo>
                    <a:pt x="282" y="350"/>
                  </a:lnTo>
                  <a:lnTo>
                    <a:pt x="284" y="363"/>
                  </a:lnTo>
                  <a:lnTo>
                    <a:pt x="295" y="365"/>
                  </a:lnTo>
                  <a:lnTo>
                    <a:pt x="291" y="334"/>
                  </a:lnTo>
                  <a:lnTo>
                    <a:pt x="299" y="326"/>
                  </a:lnTo>
                  <a:lnTo>
                    <a:pt x="327" y="332"/>
                  </a:lnTo>
                  <a:lnTo>
                    <a:pt x="331" y="310"/>
                  </a:lnTo>
                  <a:lnTo>
                    <a:pt x="328" y="281"/>
                  </a:lnTo>
                  <a:lnTo>
                    <a:pt x="339" y="273"/>
                  </a:lnTo>
                  <a:lnTo>
                    <a:pt x="357" y="218"/>
                  </a:lnTo>
                  <a:lnTo>
                    <a:pt x="345" y="215"/>
                  </a:lnTo>
                  <a:lnTo>
                    <a:pt x="299" y="144"/>
                  </a:lnTo>
                  <a:lnTo>
                    <a:pt x="199" y="54"/>
                  </a:lnTo>
                  <a:lnTo>
                    <a:pt x="155" y="26"/>
                  </a:lnTo>
                  <a:lnTo>
                    <a:pt x="170" y="0"/>
                  </a:lnTo>
                  <a:lnTo>
                    <a:pt x="88" y="10"/>
                  </a:lnTo>
                  <a:lnTo>
                    <a:pt x="0" y="20"/>
                  </a:lnTo>
                  <a:lnTo>
                    <a:pt x="49" y="189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5333335" y="3534020"/>
              <a:ext cx="697978" cy="511293"/>
            </a:xfrm>
            <a:custGeom>
              <a:avLst/>
              <a:gdLst>
                <a:gd name="T0" fmla="*/ 0 w 601"/>
                <a:gd name="T1" fmla="*/ 43 h 444"/>
                <a:gd name="T2" fmla="*/ 16 w 601"/>
                <a:gd name="T3" fmla="*/ 58 h 444"/>
                <a:gd name="T4" fmla="*/ 14 w 601"/>
                <a:gd name="T5" fmla="*/ 68 h 444"/>
                <a:gd name="T6" fmla="*/ 18 w 601"/>
                <a:gd name="T7" fmla="*/ 75 h 444"/>
                <a:gd name="T8" fmla="*/ 11 w 601"/>
                <a:gd name="T9" fmla="*/ 86 h 444"/>
                <a:gd name="T10" fmla="*/ 82 w 601"/>
                <a:gd name="T11" fmla="*/ 61 h 444"/>
                <a:gd name="T12" fmla="*/ 172 w 601"/>
                <a:gd name="T13" fmla="*/ 118 h 444"/>
                <a:gd name="T14" fmla="*/ 246 w 601"/>
                <a:gd name="T15" fmla="*/ 79 h 444"/>
                <a:gd name="T16" fmla="*/ 288 w 601"/>
                <a:gd name="T17" fmla="*/ 88 h 444"/>
                <a:gd name="T18" fmla="*/ 342 w 601"/>
                <a:gd name="T19" fmla="*/ 141 h 444"/>
                <a:gd name="T20" fmla="*/ 362 w 601"/>
                <a:gd name="T21" fmla="*/ 141 h 444"/>
                <a:gd name="T22" fmla="*/ 379 w 601"/>
                <a:gd name="T23" fmla="*/ 178 h 444"/>
                <a:gd name="T24" fmla="*/ 375 w 601"/>
                <a:gd name="T25" fmla="*/ 248 h 444"/>
                <a:gd name="T26" fmla="*/ 387 w 601"/>
                <a:gd name="T27" fmla="*/ 256 h 444"/>
                <a:gd name="T28" fmla="*/ 390 w 601"/>
                <a:gd name="T29" fmla="*/ 244 h 444"/>
                <a:gd name="T30" fmla="*/ 407 w 601"/>
                <a:gd name="T31" fmla="*/ 244 h 444"/>
                <a:gd name="T32" fmla="*/ 390 w 601"/>
                <a:gd name="T33" fmla="*/ 277 h 444"/>
                <a:gd name="T34" fmla="*/ 436 w 601"/>
                <a:gd name="T35" fmla="*/ 323 h 444"/>
                <a:gd name="T36" fmla="*/ 443 w 601"/>
                <a:gd name="T37" fmla="*/ 311 h 444"/>
                <a:gd name="T38" fmla="*/ 446 w 601"/>
                <a:gd name="T39" fmla="*/ 343 h 444"/>
                <a:gd name="T40" fmla="*/ 461 w 601"/>
                <a:gd name="T41" fmla="*/ 350 h 444"/>
                <a:gd name="T42" fmla="*/ 477 w 601"/>
                <a:gd name="T43" fmla="*/ 389 h 444"/>
                <a:gd name="T44" fmla="*/ 494 w 601"/>
                <a:gd name="T45" fmla="*/ 389 h 444"/>
                <a:gd name="T46" fmla="*/ 528 w 601"/>
                <a:gd name="T47" fmla="*/ 426 h 444"/>
                <a:gd name="T48" fmla="*/ 548 w 601"/>
                <a:gd name="T49" fmla="*/ 428 h 444"/>
                <a:gd name="T50" fmla="*/ 548 w 601"/>
                <a:gd name="T51" fmla="*/ 434 h 444"/>
                <a:gd name="T52" fmla="*/ 534 w 601"/>
                <a:gd name="T53" fmla="*/ 444 h 444"/>
                <a:gd name="T54" fmla="*/ 565 w 601"/>
                <a:gd name="T55" fmla="*/ 440 h 444"/>
                <a:gd name="T56" fmla="*/ 585 w 601"/>
                <a:gd name="T57" fmla="*/ 432 h 444"/>
                <a:gd name="T58" fmla="*/ 595 w 601"/>
                <a:gd name="T59" fmla="*/ 380 h 444"/>
                <a:gd name="T60" fmla="*/ 601 w 601"/>
                <a:gd name="T61" fmla="*/ 382 h 444"/>
                <a:gd name="T62" fmla="*/ 596 w 601"/>
                <a:gd name="T63" fmla="*/ 311 h 444"/>
                <a:gd name="T64" fmla="*/ 588 w 601"/>
                <a:gd name="T65" fmla="*/ 290 h 444"/>
                <a:gd name="T66" fmla="*/ 524 w 601"/>
                <a:gd name="T67" fmla="*/ 186 h 444"/>
                <a:gd name="T68" fmla="*/ 473 w 601"/>
                <a:gd name="T69" fmla="*/ 88 h 444"/>
                <a:gd name="T70" fmla="*/ 442 w 601"/>
                <a:gd name="T71" fmla="*/ 7 h 444"/>
                <a:gd name="T72" fmla="*/ 434 w 601"/>
                <a:gd name="T73" fmla="*/ 6 h 444"/>
                <a:gd name="T74" fmla="*/ 406 w 601"/>
                <a:gd name="T75" fmla="*/ 0 h 444"/>
                <a:gd name="T76" fmla="*/ 398 w 601"/>
                <a:gd name="T77" fmla="*/ 8 h 444"/>
                <a:gd name="T78" fmla="*/ 402 w 601"/>
                <a:gd name="T79" fmla="*/ 39 h 444"/>
                <a:gd name="T80" fmla="*/ 391 w 601"/>
                <a:gd name="T81" fmla="*/ 37 h 444"/>
                <a:gd name="T82" fmla="*/ 389 w 601"/>
                <a:gd name="T83" fmla="*/ 24 h 444"/>
                <a:gd name="T84" fmla="*/ 198 w 601"/>
                <a:gd name="T85" fmla="*/ 35 h 444"/>
                <a:gd name="T86" fmla="*/ 184 w 601"/>
                <a:gd name="T87" fmla="*/ 14 h 444"/>
                <a:gd name="T88" fmla="*/ 0 w 601"/>
                <a:gd name="T89" fmla="*/ 30 h 444"/>
                <a:gd name="T90" fmla="*/ 0 w 601"/>
                <a:gd name="T91" fmla="*/ 43 h 444"/>
                <a:gd name="T92" fmla="*/ 0 w 601"/>
                <a:gd name="T93" fmla="*/ 43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1"/>
                <a:gd name="T142" fmla="*/ 0 h 444"/>
                <a:gd name="T143" fmla="*/ 601 w 601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1" h="444">
                  <a:moveTo>
                    <a:pt x="0" y="43"/>
                  </a:moveTo>
                  <a:lnTo>
                    <a:pt x="16" y="58"/>
                  </a:lnTo>
                  <a:lnTo>
                    <a:pt x="14" y="68"/>
                  </a:lnTo>
                  <a:lnTo>
                    <a:pt x="18" y="75"/>
                  </a:lnTo>
                  <a:lnTo>
                    <a:pt x="11" y="86"/>
                  </a:lnTo>
                  <a:lnTo>
                    <a:pt x="82" y="61"/>
                  </a:lnTo>
                  <a:lnTo>
                    <a:pt x="172" y="118"/>
                  </a:lnTo>
                  <a:lnTo>
                    <a:pt x="246" y="79"/>
                  </a:lnTo>
                  <a:lnTo>
                    <a:pt x="288" y="88"/>
                  </a:lnTo>
                  <a:lnTo>
                    <a:pt x="342" y="141"/>
                  </a:lnTo>
                  <a:lnTo>
                    <a:pt x="362" y="141"/>
                  </a:lnTo>
                  <a:lnTo>
                    <a:pt x="379" y="178"/>
                  </a:lnTo>
                  <a:lnTo>
                    <a:pt x="375" y="248"/>
                  </a:lnTo>
                  <a:lnTo>
                    <a:pt x="387" y="256"/>
                  </a:lnTo>
                  <a:lnTo>
                    <a:pt x="390" y="244"/>
                  </a:lnTo>
                  <a:lnTo>
                    <a:pt x="407" y="244"/>
                  </a:lnTo>
                  <a:lnTo>
                    <a:pt x="390" y="277"/>
                  </a:lnTo>
                  <a:lnTo>
                    <a:pt x="436" y="323"/>
                  </a:lnTo>
                  <a:lnTo>
                    <a:pt x="443" y="311"/>
                  </a:lnTo>
                  <a:lnTo>
                    <a:pt x="446" y="343"/>
                  </a:lnTo>
                  <a:lnTo>
                    <a:pt x="461" y="350"/>
                  </a:lnTo>
                  <a:lnTo>
                    <a:pt x="477" y="389"/>
                  </a:lnTo>
                  <a:lnTo>
                    <a:pt x="494" y="389"/>
                  </a:lnTo>
                  <a:lnTo>
                    <a:pt x="528" y="426"/>
                  </a:lnTo>
                  <a:lnTo>
                    <a:pt x="548" y="428"/>
                  </a:lnTo>
                  <a:lnTo>
                    <a:pt x="548" y="434"/>
                  </a:lnTo>
                  <a:lnTo>
                    <a:pt x="534" y="444"/>
                  </a:lnTo>
                  <a:lnTo>
                    <a:pt x="565" y="440"/>
                  </a:lnTo>
                  <a:lnTo>
                    <a:pt x="585" y="432"/>
                  </a:lnTo>
                  <a:lnTo>
                    <a:pt x="595" y="380"/>
                  </a:lnTo>
                  <a:lnTo>
                    <a:pt x="601" y="382"/>
                  </a:lnTo>
                  <a:lnTo>
                    <a:pt x="596" y="311"/>
                  </a:lnTo>
                  <a:lnTo>
                    <a:pt x="588" y="290"/>
                  </a:lnTo>
                  <a:lnTo>
                    <a:pt x="524" y="186"/>
                  </a:lnTo>
                  <a:lnTo>
                    <a:pt x="473" y="88"/>
                  </a:lnTo>
                  <a:lnTo>
                    <a:pt x="442" y="7"/>
                  </a:lnTo>
                  <a:lnTo>
                    <a:pt x="434" y="6"/>
                  </a:lnTo>
                  <a:lnTo>
                    <a:pt x="406" y="0"/>
                  </a:lnTo>
                  <a:lnTo>
                    <a:pt x="398" y="8"/>
                  </a:lnTo>
                  <a:lnTo>
                    <a:pt x="402" y="39"/>
                  </a:lnTo>
                  <a:lnTo>
                    <a:pt x="391" y="37"/>
                  </a:lnTo>
                  <a:lnTo>
                    <a:pt x="389" y="24"/>
                  </a:lnTo>
                  <a:lnTo>
                    <a:pt x="198" y="35"/>
                  </a:lnTo>
                  <a:lnTo>
                    <a:pt x="184" y="14"/>
                  </a:lnTo>
                  <a:lnTo>
                    <a:pt x="0" y="3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5908212" y="4086770"/>
              <a:ext cx="37163" cy="21879"/>
            </a:xfrm>
            <a:custGeom>
              <a:avLst/>
              <a:gdLst>
                <a:gd name="T0" fmla="*/ 0 w 32"/>
                <a:gd name="T1" fmla="*/ 17 h 19"/>
                <a:gd name="T2" fmla="*/ 2 w 32"/>
                <a:gd name="T3" fmla="*/ 9 h 19"/>
                <a:gd name="T4" fmla="*/ 12 w 32"/>
                <a:gd name="T5" fmla="*/ 7 h 19"/>
                <a:gd name="T6" fmla="*/ 27 w 32"/>
                <a:gd name="T7" fmla="*/ 0 h 19"/>
                <a:gd name="T8" fmla="*/ 32 w 32"/>
                <a:gd name="T9" fmla="*/ 6 h 19"/>
                <a:gd name="T10" fmla="*/ 15 w 32"/>
                <a:gd name="T11" fmla="*/ 11 h 19"/>
                <a:gd name="T12" fmla="*/ 10 w 32"/>
                <a:gd name="T13" fmla="*/ 11 h 19"/>
                <a:gd name="T14" fmla="*/ 10 w 32"/>
                <a:gd name="T15" fmla="*/ 19 h 19"/>
                <a:gd name="T16" fmla="*/ 0 w 32"/>
                <a:gd name="T17" fmla="*/ 17 h 19"/>
                <a:gd name="T18" fmla="*/ 0 w 32"/>
                <a:gd name="T19" fmla="*/ 1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9"/>
                <a:gd name="T32" fmla="*/ 32 w 3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9">
                  <a:moveTo>
                    <a:pt x="0" y="17"/>
                  </a:moveTo>
                  <a:lnTo>
                    <a:pt x="2" y="9"/>
                  </a:lnTo>
                  <a:lnTo>
                    <a:pt x="12" y="7"/>
                  </a:lnTo>
                  <a:lnTo>
                    <a:pt x="27" y="0"/>
                  </a:lnTo>
                  <a:lnTo>
                    <a:pt x="32" y="6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5953505" y="4059132"/>
              <a:ext cx="47616" cy="32244"/>
            </a:xfrm>
            <a:custGeom>
              <a:avLst/>
              <a:gdLst>
                <a:gd name="T0" fmla="*/ 3 w 41"/>
                <a:gd name="T1" fmla="*/ 28 h 28"/>
                <a:gd name="T2" fmla="*/ 41 w 41"/>
                <a:gd name="T3" fmla="*/ 0 h 28"/>
                <a:gd name="T4" fmla="*/ 0 w 41"/>
                <a:gd name="T5" fmla="*/ 24 h 28"/>
                <a:gd name="T6" fmla="*/ 3 w 41"/>
                <a:gd name="T7" fmla="*/ 28 h 28"/>
                <a:gd name="T8" fmla="*/ 3 w 41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8"/>
                <a:gd name="T17" fmla="*/ 41 w 4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8">
                  <a:moveTo>
                    <a:pt x="3" y="28"/>
                  </a:moveTo>
                  <a:lnTo>
                    <a:pt x="41" y="0"/>
                  </a:lnTo>
                  <a:lnTo>
                    <a:pt x="0" y="24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5447149" y="2480341"/>
              <a:ext cx="322859" cy="352377"/>
            </a:xfrm>
            <a:custGeom>
              <a:avLst/>
              <a:gdLst>
                <a:gd name="T0" fmla="*/ 0 w 278"/>
                <a:gd name="T1" fmla="*/ 56 h 306"/>
                <a:gd name="T2" fmla="*/ 23 w 278"/>
                <a:gd name="T3" fmla="*/ 268 h 306"/>
                <a:gd name="T4" fmla="*/ 58 w 278"/>
                <a:gd name="T5" fmla="*/ 271 h 306"/>
                <a:gd name="T6" fmla="*/ 99 w 278"/>
                <a:gd name="T7" fmla="*/ 296 h 306"/>
                <a:gd name="T8" fmla="*/ 129 w 278"/>
                <a:gd name="T9" fmla="*/ 295 h 306"/>
                <a:gd name="T10" fmla="*/ 143 w 278"/>
                <a:gd name="T11" fmla="*/ 285 h 306"/>
                <a:gd name="T12" fmla="*/ 176 w 278"/>
                <a:gd name="T13" fmla="*/ 306 h 306"/>
                <a:gd name="T14" fmla="*/ 196 w 278"/>
                <a:gd name="T15" fmla="*/ 289 h 306"/>
                <a:gd name="T16" fmla="*/ 201 w 278"/>
                <a:gd name="T17" fmla="*/ 255 h 306"/>
                <a:gd name="T18" fmla="*/ 213 w 278"/>
                <a:gd name="T19" fmla="*/ 262 h 306"/>
                <a:gd name="T20" fmla="*/ 220 w 278"/>
                <a:gd name="T21" fmla="*/ 235 h 306"/>
                <a:gd name="T22" fmla="*/ 266 w 278"/>
                <a:gd name="T23" fmla="*/ 194 h 306"/>
                <a:gd name="T24" fmla="*/ 274 w 278"/>
                <a:gd name="T25" fmla="*/ 128 h 306"/>
                <a:gd name="T26" fmla="*/ 269 w 278"/>
                <a:gd name="T27" fmla="*/ 115 h 306"/>
                <a:gd name="T28" fmla="*/ 278 w 278"/>
                <a:gd name="T29" fmla="*/ 108 h 306"/>
                <a:gd name="T30" fmla="*/ 261 w 278"/>
                <a:gd name="T31" fmla="*/ 0 h 306"/>
                <a:gd name="T32" fmla="*/ 213 w 278"/>
                <a:gd name="T33" fmla="*/ 25 h 306"/>
                <a:gd name="T34" fmla="*/ 189 w 278"/>
                <a:gd name="T35" fmla="*/ 50 h 306"/>
                <a:gd name="T36" fmla="*/ 172 w 278"/>
                <a:gd name="T37" fmla="*/ 51 h 306"/>
                <a:gd name="T38" fmla="*/ 145 w 278"/>
                <a:gd name="T39" fmla="*/ 65 h 306"/>
                <a:gd name="T40" fmla="*/ 84 w 278"/>
                <a:gd name="T41" fmla="*/ 44 h 306"/>
                <a:gd name="T42" fmla="*/ 0 w 278"/>
                <a:gd name="T43" fmla="*/ 56 h 306"/>
                <a:gd name="T44" fmla="*/ 0 w 278"/>
                <a:gd name="T45" fmla="*/ 56 h 3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8"/>
                <a:gd name="T70" fmla="*/ 0 h 306"/>
                <a:gd name="T71" fmla="*/ 278 w 278"/>
                <a:gd name="T72" fmla="*/ 306 h 3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8" h="306">
                  <a:moveTo>
                    <a:pt x="0" y="56"/>
                  </a:moveTo>
                  <a:lnTo>
                    <a:pt x="23" y="268"/>
                  </a:lnTo>
                  <a:lnTo>
                    <a:pt x="58" y="271"/>
                  </a:lnTo>
                  <a:lnTo>
                    <a:pt x="99" y="296"/>
                  </a:lnTo>
                  <a:lnTo>
                    <a:pt x="129" y="295"/>
                  </a:lnTo>
                  <a:lnTo>
                    <a:pt x="143" y="285"/>
                  </a:lnTo>
                  <a:lnTo>
                    <a:pt x="176" y="306"/>
                  </a:lnTo>
                  <a:lnTo>
                    <a:pt x="196" y="289"/>
                  </a:lnTo>
                  <a:lnTo>
                    <a:pt x="201" y="255"/>
                  </a:lnTo>
                  <a:lnTo>
                    <a:pt x="213" y="262"/>
                  </a:lnTo>
                  <a:lnTo>
                    <a:pt x="220" y="235"/>
                  </a:lnTo>
                  <a:lnTo>
                    <a:pt x="266" y="194"/>
                  </a:lnTo>
                  <a:lnTo>
                    <a:pt x="274" y="128"/>
                  </a:lnTo>
                  <a:lnTo>
                    <a:pt x="269" y="115"/>
                  </a:lnTo>
                  <a:lnTo>
                    <a:pt x="278" y="108"/>
                  </a:lnTo>
                  <a:lnTo>
                    <a:pt x="261" y="0"/>
                  </a:lnTo>
                  <a:lnTo>
                    <a:pt x="213" y="25"/>
                  </a:lnTo>
                  <a:lnTo>
                    <a:pt x="189" y="50"/>
                  </a:lnTo>
                  <a:lnTo>
                    <a:pt x="172" y="51"/>
                  </a:lnTo>
                  <a:lnTo>
                    <a:pt x="145" y="65"/>
                  </a:lnTo>
                  <a:lnTo>
                    <a:pt x="84" y="44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5651549" y="2604710"/>
              <a:ext cx="344925" cy="330498"/>
            </a:xfrm>
            <a:custGeom>
              <a:avLst/>
              <a:gdLst>
                <a:gd name="T0" fmla="*/ 0 w 297"/>
                <a:gd name="T1" fmla="*/ 198 h 287"/>
                <a:gd name="T2" fmla="*/ 11 w 297"/>
                <a:gd name="T3" fmla="*/ 237 h 287"/>
                <a:gd name="T4" fmla="*/ 49 w 297"/>
                <a:gd name="T5" fmla="*/ 265 h 287"/>
                <a:gd name="T6" fmla="*/ 67 w 297"/>
                <a:gd name="T7" fmla="*/ 287 h 287"/>
                <a:gd name="T8" fmla="*/ 124 w 297"/>
                <a:gd name="T9" fmla="*/ 264 h 287"/>
                <a:gd name="T10" fmla="*/ 149 w 297"/>
                <a:gd name="T11" fmla="*/ 260 h 287"/>
                <a:gd name="T12" fmla="*/ 163 w 297"/>
                <a:gd name="T13" fmla="*/ 243 h 287"/>
                <a:gd name="T14" fmla="*/ 185 w 297"/>
                <a:gd name="T15" fmla="*/ 157 h 287"/>
                <a:gd name="T16" fmla="*/ 209 w 297"/>
                <a:gd name="T17" fmla="*/ 167 h 287"/>
                <a:gd name="T18" fmla="*/ 255 w 297"/>
                <a:gd name="T19" fmla="*/ 73 h 287"/>
                <a:gd name="T20" fmla="*/ 291 w 297"/>
                <a:gd name="T21" fmla="*/ 93 h 287"/>
                <a:gd name="T22" fmla="*/ 297 w 297"/>
                <a:gd name="T23" fmla="*/ 77 h 287"/>
                <a:gd name="T24" fmla="*/ 272 w 297"/>
                <a:gd name="T25" fmla="*/ 56 h 287"/>
                <a:gd name="T26" fmla="*/ 252 w 297"/>
                <a:gd name="T27" fmla="*/ 58 h 287"/>
                <a:gd name="T28" fmla="*/ 245 w 297"/>
                <a:gd name="T29" fmla="*/ 69 h 287"/>
                <a:gd name="T30" fmla="*/ 209 w 297"/>
                <a:gd name="T31" fmla="*/ 79 h 287"/>
                <a:gd name="T32" fmla="*/ 186 w 297"/>
                <a:gd name="T33" fmla="*/ 105 h 287"/>
                <a:gd name="T34" fmla="*/ 179 w 297"/>
                <a:gd name="T35" fmla="*/ 64 h 287"/>
                <a:gd name="T36" fmla="*/ 115 w 297"/>
                <a:gd name="T37" fmla="*/ 75 h 287"/>
                <a:gd name="T38" fmla="*/ 102 w 297"/>
                <a:gd name="T39" fmla="*/ 0 h 287"/>
                <a:gd name="T40" fmla="*/ 93 w 297"/>
                <a:gd name="T41" fmla="*/ 7 h 287"/>
                <a:gd name="T42" fmla="*/ 98 w 297"/>
                <a:gd name="T43" fmla="*/ 20 h 287"/>
                <a:gd name="T44" fmla="*/ 90 w 297"/>
                <a:gd name="T45" fmla="*/ 86 h 287"/>
                <a:gd name="T46" fmla="*/ 44 w 297"/>
                <a:gd name="T47" fmla="*/ 127 h 287"/>
                <a:gd name="T48" fmla="*/ 37 w 297"/>
                <a:gd name="T49" fmla="*/ 154 h 287"/>
                <a:gd name="T50" fmla="*/ 25 w 297"/>
                <a:gd name="T51" fmla="*/ 147 h 287"/>
                <a:gd name="T52" fmla="*/ 20 w 297"/>
                <a:gd name="T53" fmla="*/ 181 h 287"/>
                <a:gd name="T54" fmla="*/ 0 w 297"/>
                <a:gd name="T55" fmla="*/ 198 h 287"/>
                <a:gd name="T56" fmla="*/ 0 w 297"/>
                <a:gd name="T57" fmla="*/ 198 h 287"/>
                <a:gd name="T58" fmla="*/ 0 w 297"/>
                <a:gd name="T59" fmla="*/ 198 h 28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287"/>
                <a:gd name="T92" fmla="*/ 297 w 297"/>
                <a:gd name="T93" fmla="*/ 287 h 28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287">
                  <a:moveTo>
                    <a:pt x="0" y="198"/>
                  </a:moveTo>
                  <a:lnTo>
                    <a:pt x="11" y="237"/>
                  </a:lnTo>
                  <a:lnTo>
                    <a:pt x="49" y="265"/>
                  </a:lnTo>
                  <a:lnTo>
                    <a:pt x="67" y="287"/>
                  </a:lnTo>
                  <a:lnTo>
                    <a:pt x="124" y="264"/>
                  </a:lnTo>
                  <a:lnTo>
                    <a:pt x="149" y="260"/>
                  </a:lnTo>
                  <a:lnTo>
                    <a:pt x="163" y="243"/>
                  </a:lnTo>
                  <a:lnTo>
                    <a:pt x="185" y="157"/>
                  </a:lnTo>
                  <a:lnTo>
                    <a:pt x="209" y="167"/>
                  </a:lnTo>
                  <a:lnTo>
                    <a:pt x="255" y="73"/>
                  </a:lnTo>
                  <a:lnTo>
                    <a:pt x="291" y="93"/>
                  </a:lnTo>
                  <a:lnTo>
                    <a:pt x="297" y="77"/>
                  </a:lnTo>
                  <a:lnTo>
                    <a:pt x="272" y="56"/>
                  </a:lnTo>
                  <a:lnTo>
                    <a:pt x="252" y="58"/>
                  </a:lnTo>
                  <a:lnTo>
                    <a:pt x="245" y="69"/>
                  </a:lnTo>
                  <a:lnTo>
                    <a:pt x="209" y="79"/>
                  </a:lnTo>
                  <a:lnTo>
                    <a:pt x="186" y="105"/>
                  </a:lnTo>
                  <a:lnTo>
                    <a:pt x="179" y="64"/>
                  </a:lnTo>
                  <a:lnTo>
                    <a:pt x="115" y="75"/>
                  </a:lnTo>
                  <a:lnTo>
                    <a:pt x="102" y="0"/>
                  </a:lnTo>
                  <a:lnTo>
                    <a:pt x="93" y="7"/>
                  </a:lnTo>
                  <a:lnTo>
                    <a:pt x="98" y="20"/>
                  </a:lnTo>
                  <a:lnTo>
                    <a:pt x="90" y="86"/>
                  </a:lnTo>
                  <a:lnTo>
                    <a:pt x="44" y="127"/>
                  </a:lnTo>
                  <a:lnTo>
                    <a:pt x="37" y="154"/>
                  </a:lnTo>
                  <a:lnTo>
                    <a:pt x="25" y="147"/>
                  </a:lnTo>
                  <a:lnTo>
                    <a:pt x="20" y="181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5859433" y="2626589"/>
              <a:ext cx="349571" cy="168128"/>
            </a:xfrm>
            <a:custGeom>
              <a:avLst/>
              <a:gdLst>
                <a:gd name="T0" fmla="*/ 0 w 301"/>
                <a:gd name="T1" fmla="*/ 44 h 146"/>
                <a:gd name="T2" fmla="*/ 7 w 301"/>
                <a:gd name="T3" fmla="*/ 85 h 146"/>
                <a:gd name="T4" fmla="*/ 30 w 301"/>
                <a:gd name="T5" fmla="*/ 59 h 146"/>
                <a:gd name="T6" fmla="*/ 66 w 301"/>
                <a:gd name="T7" fmla="*/ 49 h 146"/>
                <a:gd name="T8" fmla="*/ 73 w 301"/>
                <a:gd name="T9" fmla="*/ 38 h 146"/>
                <a:gd name="T10" fmla="*/ 93 w 301"/>
                <a:gd name="T11" fmla="*/ 36 h 146"/>
                <a:gd name="T12" fmla="*/ 118 w 301"/>
                <a:gd name="T13" fmla="*/ 57 h 146"/>
                <a:gd name="T14" fmla="*/ 135 w 301"/>
                <a:gd name="T15" fmla="*/ 62 h 146"/>
                <a:gd name="T16" fmla="*/ 167 w 301"/>
                <a:gd name="T17" fmla="*/ 90 h 146"/>
                <a:gd name="T18" fmla="*/ 156 w 301"/>
                <a:gd name="T19" fmla="*/ 118 h 146"/>
                <a:gd name="T20" fmla="*/ 161 w 301"/>
                <a:gd name="T21" fmla="*/ 131 h 146"/>
                <a:gd name="T22" fmla="*/ 174 w 301"/>
                <a:gd name="T23" fmla="*/ 125 h 146"/>
                <a:gd name="T24" fmla="*/ 187 w 301"/>
                <a:gd name="T25" fmla="*/ 125 h 146"/>
                <a:gd name="T26" fmla="*/ 194 w 301"/>
                <a:gd name="T27" fmla="*/ 134 h 146"/>
                <a:gd name="T28" fmla="*/ 209 w 301"/>
                <a:gd name="T29" fmla="*/ 134 h 146"/>
                <a:gd name="T30" fmla="*/ 215 w 301"/>
                <a:gd name="T31" fmla="*/ 131 h 146"/>
                <a:gd name="T32" fmla="*/ 206 w 301"/>
                <a:gd name="T33" fmla="*/ 105 h 146"/>
                <a:gd name="T34" fmla="*/ 203 w 301"/>
                <a:gd name="T35" fmla="*/ 59 h 146"/>
                <a:gd name="T36" fmla="*/ 192 w 301"/>
                <a:gd name="T37" fmla="*/ 52 h 146"/>
                <a:gd name="T38" fmla="*/ 215 w 301"/>
                <a:gd name="T39" fmla="*/ 32 h 146"/>
                <a:gd name="T40" fmla="*/ 216 w 301"/>
                <a:gd name="T41" fmla="*/ 18 h 146"/>
                <a:gd name="T42" fmla="*/ 231 w 301"/>
                <a:gd name="T43" fmla="*/ 19 h 146"/>
                <a:gd name="T44" fmla="*/ 212 w 301"/>
                <a:gd name="T45" fmla="*/ 48 h 146"/>
                <a:gd name="T46" fmla="*/ 223 w 301"/>
                <a:gd name="T47" fmla="*/ 82 h 146"/>
                <a:gd name="T48" fmla="*/ 227 w 301"/>
                <a:gd name="T49" fmla="*/ 92 h 146"/>
                <a:gd name="T50" fmla="*/ 234 w 301"/>
                <a:gd name="T51" fmla="*/ 96 h 146"/>
                <a:gd name="T52" fmla="*/ 221 w 301"/>
                <a:gd name="T53" fmla="*/ 95 h 146"/>
                <a:gd name="T54" fmla="*/ 225 w 301"/>
                <a:gd name="T55" fmla="*/ 117 h 146"/>
                <a:gd name="T56" fmla="*/ 249 w 301"/>
                <a:gd name="T57" fmla="*/ 131 h 146"/>
                <a:gd name="T58" fmla="*/ 255 w 301"/>
                <a:gd name="T59" fmla="*/ 134 h 146"/>
                <a:gd name="T60" fmla="*/ 262 w 301"/>
                <a:gd name="T61" fmla="*/ 134 h 146"/>
                <a:gd name="T62" fmla="*/ 259 w 301"/>
                <a:gd name="T63" fmla="*/ 146 h 146"/>
                <a:gd name="T64" fmla="*/ 289 w 301"/>
                <a:gd name="T65" fmla="*/ 131 h 146"/>
                <a:gd name="T66" fmla="*/ 294 w 301"/>
                <a:gd name="T67" fmla="*/ 112 h 146"/>
                <a:gd name="T68" fmla="*/ 301 w 301"/>
                <a:gd name="T69" fmla="*/ 93 h 146"/>
                <a:gd name="T70" fmla="*/ 259 w 301"/>
                <a:gd name="T71" fmla="*/ 102 h 146"/>
                <a:gd name="T72" fmla="*/ 231 w 301"/>
                <a:gd name="T73" fmla="*/ 0 h 146"/>
                <a:gd name="T74" fmla="*/ 0 w 301"/>
                <a:gd name="T75" fmla="*/ 44 h 146"/>
                <a:gd name="T76" fmla="*/ 0 w 301"/>
                <a:gd name="T77" fmla="*/ 44 h 146"/>
                <a:gd name="T78" fmla="*/ 0 w 301"/>
                <a:gd name="T79" fmla="*/ 44 h 1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146"/>
                <a:gd name="T122" fmla="*/ 301 w 301"/>
                <a:gd name="T123" fmla="*/ 146 h 1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146">
                  <a:moveTo>
                    <a:pt x="0" y="44"/>
                  </a:moveTo>
                  <a:lnTo>
                    <a:pt x="7" y="85"/>
                  </a:lnTo>
                  <a:lnTo>
                    <a:pt x="30" y="59"/>
                  </a:lnTo>
                  <a:lnTo>
                    <a:pt x="66" y="49"/>
                  </a:lnTo>
                  <a:lnTo>
                    <a:pt x="73" y="38"/>
                  </a:lnTo>
                  <a:lnTo>
                    <a:pt x="93" y="36"/>
                  </a:lnTo>
                  <a:lnTo>
                    <a:pt x="118" y="57"/>
                  </a:lnTo>
                  <a:lnTo>
                    <a:pt x="135" y="62"/>
                  </a:lnTo>
                  <a:lnTo>
                    <a:pt x="167" y="90"/>
                  </a:lnTo>
                  <a:lnTo>
                    <a:pt x="156" y="118"/>
                  </a:lnTo>
                  <a:lnTo>
                    <a:pt x="161" y="131"/>
                  </a:lnTo>
                  <a:lnTo>
                    <a:pt x="174" y="125"/>
                  </a:lnTo>
                  <a:lnTo>
                    <a:pt x="187" y="125"/>
                  </a:lnTo>
                  <a:lnTo>
                    <a:pt x="194" y="134"/>
                  </a:lnTo>
                  <a:lnTo>
                    <a:pt x="209" y="134"/>
                  </a:lnTo>
                  <a:lnTo>
                    <a:pt x="215" y="131"/>
                  </a:lnTo>
                  <a:lnTo>
                    <a:pt x="206" y="105"/>
                  </a:lnTo>
                  <a:lnTo>
                    <a:pt x="203" y="59"/>
                  </a:lnTo>
                  <a:lnTo>
                    <a:pt x="192" y="52"/>
                  </a:lnTo>
                  <a:lnTo>
                    <a:pt x="215" y="32"/>
                  </a:lnTo>
                  <a:lnTo>
                    <a:pt x="216" y="18"/>
                  </a:lnTo>
                  <a:lnTo>
                    <a:pt x="231" y="19"/>
                  </a:lnTo>
                  <a:lnTo>
                    <a:pt x="212" y="48"/>
                  </a:lnTo>
                  <a:lnTo>
                    <a:pt x="223" y="82"/>
                  </a:lnTo>
                  <a:lnTo>
                    <a:pt x="227" y="92"/>
                  </a:lnTo>
                  <a:lnTo>
                    <a:pt x="234" y="96"/>
                  </a:lnTo>
                  <a:lnTo>
                    <a:pt x="221" y="95"/>
                  </a:lnTo>
                  <a:lnTo>
                    <a:pt x="225" y="117"/>
                  </a:lnTo>
                  <a:lnTo>
                    <a:pt x="249" y="131"/>
                  </a:lnTo>
                  <a:lnTo>
                    <a:pt x="255" y="134"/>
                  </a:lnTo>
                  <a:lnTo>
                    <a:pt x="262" y="134"/>
                  </a:lnTo>
                  <a:lnTo>
                    <a:pt x="259" y="146"/>
                  </a:lnTo>
                  <a:lnTo>
                    <a:pt x="289" y="131"/>
                  </a:lnTo>
                  <a:lnTo>
                    <a:pt x="294" y="112"/>
                  </a:lnTo>
                  <a:lnTo>
                    <a:pt x="301" y="93"/>
                  </a:lnTo>
                  <a:lnTo>
                    <a:pt x="259" y="102"/>
                  </a:lnTo>
                  <a:lnTo>
                    <a:pt x="231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5593481" y="2688774"/>
              <a:ext cx="594618" cy="324740"/>
            </a:xfrm>
            <a:custGeom>
              <a:avLst/>
              <a:gdLst>
                <a:gd name="T0" fmla="*/ 47 w 512"/>
                <a:gd name="T1" fmla="*/ 252 h 282"/>
                <a:gd name="T2" fmla="*/ 48 w 512"/>
                <a:gd name="T3" fmla="*/ 245 h 282"/>
                <a:gd name="T4" fmla="*/ 80 w 512"/>
                <a:gd name="T5" fmla="*/ 214 h 282"/>
                <a:gd name="T6" fmla="*/ 99 w 512"/>
                <a:gd name="T7" fmla="*/ 192 h 282"/>
                <a:gd name="T8" fmla="*/ 117 w 512"/>
                <a:gd name="T9" fmla="*/ 214 h 282"/>
                <a:gd name="T10" fmla="*/ 174 w 512"/>
                <a:gd name="T11" fmla="*/ 191 h 282"/>
                <a:gd name="T12" fmla="*/ 199 w 512"/>
                <a:gd name="T13" fmla="*/ 187 h 282"/>
                <a:gd name="T14" fmla="*/ 213 w 512"/>
                <a:gd name="T15" fmla="*/ 170 h 282"/>
                <a:gd name="T16" fmla="*/ 235 w 512"/>
                <a:gd name="T17" fmla="*/ 84 h 282"/>
                <a:gd name="T18" fmla="*/ 259 w 512"/>
                <a:gd name="T19" fmla="*/ 94 h 282"/>
                <a:gd name="T20" fmla="*/ 305 w 512"/>
                <a:gd name="T21" fmla="*/ 0 h 282"/>
                <a:gd name="T22" fmla="*/ 341 w 512"/>
                <a:gd name="T23" fmla="*/ 20 h 282"/>
                <a:gd name="T24" fmla="*/ 347 w 512"/>
                <a:gd name="T25" fmla="*/ 4 h 282"/>
                <a:gd name="T26" fmla="*/ 364 w 512"/>
                <a:gd name="T27" fmla="*/ 9 h 282"/>
                <a:gd name="T28" fmla="*/ 396 w 512"/>
                <a:gd name="T29" fmla="*/ 37 h 282"/>
                <a:gd name="T30" fmla="*/ 385 w 512"/>
                <a:gd name="T31" fmla="*/ 65 h 282"/>
                <a:gd name="T32" fmla="*/ 390 w 512"/>
                <a:gd name="T33" fmla="*/ 78 h 282"/>
                <a:gd name="T34" fmla="*/ 403 w 512"/>
                <a:gd name="T35" fmla="*/ 72 h 282"/>
                <a:gd name="T36" fmla="*/ 414 w 512"/>
                <a:gd name="T37" fmla="*/ 85 h 282"/>
                <a:gd name="T38" fmla="*/ 463 w 512"/>
                <a:gd name="T39" fmla="*/ 101 h 282"/>
                <a:gd name="T40" fmla="*/ 417 w 512"/>
                <a:gd name="T41" fmla="*/ 99 h 282"/>
                <a:gd name="T42" fmla="*/ 466 w 512"/>
                <a:gd name="T43" fmla="*/ 141 h 282"/>
                <a:gd name="T44" fmla="*/ 436 w 512"/>
                <a:gd name="T45" fmla="*/ 137 h 282"/>
                <a:gd name="T46" fmla="*/ 497 w 512"/>
                <a:gd name="T47" fmla="*/ 176 h 282"/>
                <a:gd name="T48" fmla="*/ 512 w 512"/>
                <a:gd name="T49" fmla="*/ 202 h 282"/>
                <a:gd name="T50" fmla="*/ 501 w 512"/>
                <a:gd name="T51" fmla="*/ 199 h 282"/>
                <a:gd name="T52" fmla="*/ 499 w 512"/>
                <a:gd name="T53" fmla="*/ 206 h 282"/>
                <a:gd name="T54" fmla="*/ 298 w 512"/>
                <a:gd name="T55" fmla="*/ 244 h 282"/>
                <a:gd name="T56" fmla="*/ 131 w 512"/>
                <a:gd name="T57" fmla="*/ 265 h 282"/>
                <a:gd name="T58" fmla="*/ 0 w 512"/>
                <a:gd name="T59" fmla="*/ 282 h 282"/>
                <a:gd name="T60" fmla="*/ 47 w 512"/>
                <a:gd name="T61" fmla="*/ 252 h 282"/>
                <a:gd name="T62" fmla="*/ 47 w 512"/>
                <a:gd name="T63" fmla="*/ 252 h 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282"/>
                <a:gd name="T98" fmla="*/ 512 w 512"/>
                <a:gd name="T99" fmla="*/ 282 h 2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282">
                  <a:moveTo>
                    <a:pt x="47" y="252"/>
                  </a:moveTo>
                  <a:lnTo>
                    <a:pt x="48" y="245"/>
                  </a:lnTo>
                  <a:lnTo>
                    <a:pt x="80" y="214"/>
                  </a:lnTo>
                  <a:lnTo>
                    <a:pt x="99" y="192"/>
                  </a:lnTo>
                  <a:lnTo>
                    <a:pt x="117" y="214"/>
                  </a:lnTo>
                  <a:lnTo>
                    <a:pt x="174" y="191"/>
                  </a:lnTo>
                  <a:lnTo>
                    <a:pt x="199" y="187"/>
                  </a:lnTo>
                  <a:lnTo>
                    <a:pt x="213" y="170"/>
                  </a:lnTo>
                  <a:lnTo>
                    <a:pt x="235" y="84"/>
                  </a:lnTo>
                  <a:lnTo>
                    <a:pt x="259" y="94"/>
                  </a:lnTo>
                  <a:lnTo>
                    <a:pt x="305" y="0"/>
                  </a:lnTo>
                  <a:lnTo>
                    <a:pt x="341" y="20"/>
                  </a:lnTo>
                  <a:lnTo>
                    <a:pt x="347" y="4"/>
                  </a:lnTo>
                  <a:lnTo>
                    <a:pt x="364" y="9"/>
                  </a:lnTo>
                  <a:lnTo>
                    <a:pt x="396" y="37"/>
                  </a:lnTo>
                  <a:lnTo>
                    <a:pt x="385" y="65"/>
                  </a:lnTo>
                  <a:lnTo>
                    <a:pt x="390" y="78"/>
                  </a:lnTo>
                  <a:lnTo>
                    <a:pt x="403" y="72"/>
                  </a:lnTo>
                  <a:lnTo>
                    <a:pt x="414" y="85"/>
                  </a:lnTo>
                  <a:lnTo>
                    <a:pt x="463" y="101"/>
                  </a:lnTo>
                  <a:lnTo>
                    <a:pt x="417" y="99"/>
                  </a:lnTo>
                  <a:lnTo>
                    <a:pt x="466" y="141"/>
                  </a:lnTo>
                  <a:lnTo>
                    <a:pt x="436" y="137"/>
                  </a:lnTo>
                  <a:lnTo>
                    <a:pt x="497" y="176"/>
                  </a:lnTo>
                  <a:lnTo>
                    <a:pt x="512" y="202"/>
                  </a:lnTo>
                  <a:lnTo>
                    <a:pt x="501" y="199"/>
                  </a:lnTo>
                  <a:lnTo>
                    <a:pt x="499" y="206"/>
                  </a:lnTo>
                  <a:lnTo>
                    <a:pt x="298" y="244"/>
                  </a:lnTo>
                  <a:lnTo>
                    <a:pt x="131" y="265"/>
                  </a:lnTo>
                  <a:lnTo>
                    <a:pt x="0" y="282"/>
                  </a:lnTo>
                  <a:lnTo>
                    <a:pt x="47" y="2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6162549" y="2778595"/>
              <a:ext cx="32518" cy="80610"/>
            </a:xfrm>
            <a:custGeom>
              <a:avLst/>
              <a:gdLst>
                <a:gd name="T0" fmla="*/ 0 w 28"/>
                <a:gd name="T1" fmla="*/ 70 h 70"/>
                <a:gd name="T2" fmla="*/ 9 w 28"/>
                <a:gd name="T3" fmla="*/ 51 h 70"/>
                <a:gd name="T4" fmla="*/ 20 w 28"/>
                <a:gd name="T5" fmla="*/ 39 h 70"/>
                <a:gd name="T6" fmla="*/ 28 w 28"/>
                <a:gd name="T7" fmla="*/ 0 h 70"/>
                <a:gd name="T8" fmla="*/ 11 w 28"/>
                <a:gd name="T9" fmla="*/ 9 h 70"/>
                <a:gd name="T10" fmla="*/ 0 w 28"/>
                <a:gd name="T11" fmla="*/ 46 h 70"/>
                <a:gd name="T12" fmla="*/ 0 w 28"/>
                <a:gd name="T13" fmla="*/ 70 h 70"/>
                <a:gd name="T14" fmla="*/ 0 w 28"/>
                <a:gd name="T15" fmla="*/ 7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70"/>
                <a:gd name="T26" fmla="*/ 28 w 28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70">
                  <a:moveTo>
                    <a:pt x="0" y="70"/>
                  </a:moveTo>
                  <a:lnTo>
                    <a:pt x="9" y="51"/>
                  </a:lnTo>
                  <a:lnTo>
                    <a:pt x="20" y="39"/>
                  </a:lnTo>
                  <a:lnTo>
                    <a:pt x="28" y="0"/>
                  </a:lnTo>
                  <a:lnTo>
                    <a:pt x="11" y="9"/>
                  </a:lnTo>
                  <a:lnTo>
                    <a:pt x="0" y="46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5559802" y="2925995"/>
              <a:ext cx="656170" cy="284436"/>
            </a:xfrm>
            <a:custGeom>
              <a:avLst/>
              <a:gdLst>
                <a:gd name="T0" fmla="*/ 0 w 565"/>
                <a:gd name="T1" fmla="*/ 212 h 247"/>
                <a:gd name="T2" fmla="*/ 82 w 565"/>
                <a:gd name="T3" fmla="*/ 202 h 247"/>
                <a:gd name="T4" fmla="*/ 129 w 565"/>
                <a:gd name="T5" fmla="*/ 179 h 247"/>
                <a:gd name="T6" fmla="*/ 219 w 565"/>
                <a:gd name="T7" fmla="*/ 169 h 247"/>
                <a:gd name="T8" fmla="*/ 256 w 565"/>
                <a:gd name="T9" fmla="*/ 192 h 247"/>
                <a:gd name="T10" fmla="*/ 315 w 565"/>
                <a:gd name="T11" fmla="*/ 184 h 247"/>
                <a:gd name="T12" fmla="*/ 404 w 565"/>
                <a:gd name="T13" fmla="*/ 247 h 247"/>
                <a:gd name="T14" fmla="*/ 438 w 565"/>
                <a:gd name="T15" fmla="*/ 239 h 247"/>
                <a:gd name="T16" fmla="*/ 488 w 565"/>
                <a:gd name="T17" fmla="*/ 167 h 247"/>
                <a:gd name="T18" fmla="*/ 528 w 565"/>
                <a:gd name="T19" fmla="*/ 152 h 247"/>
                <a:gd name="T20" fmla="*/ 541 w 565"/>
                <a:gd name="T21" fmla="*/ 131 h 247"/>
                <a:gd name="T22" fmla="*/ 497 w 565"/>
                <a:gd name="T23" fmla="*/ 139 h 247"/>
                <a:gd name="T24" fmla="*/ 485 w 565"/>
                <a:gd name="T25" fmla="*/ 124 h 247"/>
                <a:gd name="T26" fmla="*/ 512 w 565"/>
                <a:gd name="T27" fmla="*/ 117 h 247"/>
                <a:gd name="T28" fmla="*/ 512 w 565"/>
                <a:gd name="T29" fmla="*/ 108 h 247"/>
                <a:gd name="T30" fmla="*/ 482 w 565"/>
                <a:gd name="T31" fmla="*/ 98 h 247"/>
                <a:gd name="T32" fmla="*/ 520 w 565"/>
                <a:gd name="T33" fmla="*/ 84 h 247"/>
                <a:gd name="T34" fmla="*/ 518 w 565"/>
                <a:gd name="T35" fmla="*/ 99 h 247"/>
                <a:gd name="T36" fmla="*/ 542 w 565"/>
                <a:gd name="T37" fmla="*/ 99 h 247"/>
                <a:gd name="T38" fmla="*/ 556 w 565"/>
                <a:gd name="T39" fmla="*/ 74 h 247"/>
                <a:gd name="T40" fmla="*/ 565 w 565"/>
                <a:gd name="T41" fmla="*/ 72 h 247"/>
                <a:gd name="T42" fmla="*/ 559 w 565"/>
                <a:gd name="T43" fmla="*/ 49 h 247"/>
                <a:gd name="T44" fmla="*/ 542 w 565"/>
                <a:gd name="T45" fmla="*/ 72 h 247"/>
                <a:gd name="T46" fmla="*/ 525 w 565"/>
                <a:gd name="T47" fmla="*/ 22 h 247"/>
                <a:gd name="T48" fmla="*/ 536 w 565"/>
                <a:gd name="T49" fmla="*/ 19 h 247"/>
                <a:gd name="T50" fmla="*/ 552 w 565"/>
                <a:gd name="T51" fmla="*/ 33 h 247"/>
                <a:gd name="T52" fmla="*/ 541 w 565"/>
                <a:gd name="T53" fmla="*/ 10 h 247"/>
                <a:gd name="T54" fmla="*/ 528 w 565"/>
                <a:gd name="T55" fmla="*/ 0 h 247"/>
                <a:gd name="T56" fmla="*/ 327 w 565"/>
                <a:gd name="T57" fmla="*/ 38 h 247"/>
                <a:gd name="T58" fmla="*/ 160 w 565"/>
                <a:gd name="T59" fmla="*/ 59 h 247"/>
                <a:gd name="T60" fmla="*/ 137 w 565"/>
                <a:gd name="T61" fmla="*/ 104 h 247"/>
                <a:gd name="T62" fmla="*/ 101 w 565"/>
                <a:gd name="T63" fmla="*/ 112 h 247"/>
                <a:gd name="T64" fmla="*/ 84 w 565"/>
                <a:gd name="T65" fmla="*/ 135 h 247"/>
                <a:gd name="T66" fmla="*/ 19 w 565"/>
                <a:gd name="T67" fmla="*/ 172 h 247"/>
                <a:gd name="T68" fmla="*/ 16 w 565"/>
                <a:gd name="T69" fmla="*/ 186 h 247"/>
                <a:gd name="T70" fmla="*/ 0 w 565"/>
                <a:gd name="T71" fmla="*/ 194 h 247"/>
                <a:gd name="T72" fmla="*/ 0 w 565"/>
                <a:gd name="T73" fmla="*/ 212 h 247"/>
                <a:gd name="T74" fmla="*/ 0 w 565"/>
                <a:gd name="T75" fmla="*/ 212 h 2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65"/>
                <a:gd name="T115" fmla="*/ 0 h 247"/>
                <a:gd name="T116" fmla="*/ 565 w 565"/>
                <a:gd name="T117" fmla="*/ 247 h 2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65" h="247">
                  <a:moveTo>
                    <a:pt x="0" y="212"/>
                  </a:moveTo>
                  <a:lnTo>
                    <a:pt x="82" y="202"/>
                  </a:lnTo>
                  <a:lnTo>
                    <a:pt x="129" y="179"/>
                  </a:lnTo>
                  <a:lnTo>
                    <a:pt x="219" y="169"/>
                  </a:lnTo>
                  <a:lnTo>
                    <a:pt x="256" y="192"/>
                  </a:lnTo>
                  <a:lnTo>
                    <a:pt x="315" y="184"/>
                  </a:lnTo>
                  <a:lnTo>
                    <a:pt x="404" y="247"/>
                  </a:lnTo>
                  <a:lnTo>
                    <a:pt x="438" y="239"/>
                  </a:lnTo>
                  <a:lnTo>
                    <a:pt x="488" y="167"/>
                  </a:lnTo>
                  <a:lnTo>
                    <a:pt x="528" y="152"/>
                  </a:lnTo>
                  <a:lnTo>
                    <a:pt x="541" y="131"/>
                  </a:lnTo>
                  <a:lnTo>
                    <a:pt x="497" y="139"/>
                  </a:lnTo>
                  <a:lnTo>
                    <a:pt x="485" y="124"/>
                  </a:lnTo>
                  <a:lnTo>
                    <a:pt x="512" y="117"/>
                  </a:lnTo>
                  <a:lnTo>
                    <a:pt x="512" y="108"/>
                  </a:lnTo>
                  <a:lnTo>
                    <a:pt x="482" y="98"/>
                  </a:lnTo>
                  <a:lnTo>
                    <a:pt x="520" y="84"/>
                  </a:lnTo>
                  <a:lnTo>
                    <a:pt x="518" y="99"/>
                  </a:lnTo>
                  <a:lnTo>
                    <a:pt x="542" y="99"/>
                  </a:lnTo>
                  <a:lnTo>
                    <a:pt x="556" y="74"/>
                  </a:lnTo>
                  <a:lnTo>
                    <a:pt x="565" y="72"/>
                  </a:lnTo>
                  <a:lnTo>
                    <a:pt x="559" y="49"/>
                  </a:lnTo>
                  <a:lnTo>
                    <a:pt x="542" y="72"/>
                  </a:lnTo>
                  <a:lnTo>
                    <a:pt x="525" y="22"/>
                  </a:lnTo>
                  <a:lnTo>
                    <a:pt x="536" y="19"/>
                  </a:lnTo>
                  <a:lnTo>
                    <a:pt x="552" y="33"/>
                  </a:lnTo>
                  <a:lnTo>
                    <a:pt x="541" y="10"/>
                  </a:lnTo>
                  <a:lnTo>
                    <a:pt x="528" y="0"/>
                  </a:lnTo>
                  <a:lnTo>
                    <a:pt x="327" y="38"/>
                  </a:lnTo>
                  <a:lnTo>
                    <a:pt x="160" y="59"/>
                  </a:lnTo>
                  <a:lnTo>
                    <a:pt x="137" y="104"/>
                  </a:lnTo>
                  <a:lnTo>
                    <a:pt x="101" y="112"/>
                  </a:lnTo>
                  <a:lnTo>
                    <a:pt x="84" y="135"/>
                  </a:lnTo>
                  <a:lnTo>
                    <a:pt x="19" y="172"/>
                  </a:lnTo>
                  <a:lnTo>
                    <a:pt x="16" y="186"/>
                  </a:lnTo>
                  <a:lnTo>
                    <a:pt x="0" y="194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5637613" y="3120610"/>
              <a:ext cx="391379" cy="289042"/>
            </a:xfrm>
            <a:custGeom>
              <a:avLst/>
              <a:gdLst>
                <a:gd name="T0" fmla="*/ 15 w 337"/>
                <a:gd name="T1" fmla="*/ 33 h 251"/>
                <a:gd name="T2" fmla="*/ 62 w 337"/>
                <a:gd name="T3" fmla="*/ 10 h 251"/>
                <a:gd name="T4" fmla="*/ 152 w 337"/>
                <a:gd name="T5" fmla="*/ 0 h 251"/>
                <a:gd name="T6" fmla="*/ 189 w 337"/>
                <a:gd name="T7" fmla="*/ 23 h 251"/>
                <a:gd name="T8" fmla="*/ 248 w 337"/>
                <a:gd name="T9" fmla="*/ 15 h 251"/>
                <a:gd name="T10" fmla="*/ 337 w 337"/>
                <a:gd name="T11" fmla="*/ 78 h 251"/>
                <a:gd name="T12" fmla="*/ 297 w 337"/>
                <a:gd name="T13" fmla="*/ 125 h 251"/>
                <a:gd name="T14" fmla="*/ 300 w 337"/>
                <a:gd name="T15" fmla="*/ 146 h 251"/>
                <a:gd name="T16" fmla="*/ 233 w 337"/>
                <a:gd name="T17" fmla="*/ 207 h 251"/>
                <a:gd name="T18" fmla="*/ 221 w 337"/>
                <a:gd name="T19" fmla="*/ 209 h 251"/>
                <a:gd name="T20" fmla="*/ 217 w 337"/>
                <a:gd name="T21" fmla="*/ 228 h 251"/>
                <a:gd name="T22" fmla="*/ 202 w 337"/>
                <a:gd name="T23" fmla="*/ 217 h 251"/>
                <a:gd name="T24" fmla="*/ 214 w 337"/>
                <a:gd name="T25" fmla="*/ 235 h 251"/>
                <a:gd name="T26" fmla="*/ 202 w 337"/>
                <a:gd name="T27" fmla="*/ 251 h 251"/>
                <a:gd name="T28" fmla="*/ 190 w 337"/>
                <a:gd name="T29" fmla="*/ 248 h 251"/>
                <a:gd name="T30" fmla="*/ 144 w 337"/>
                <a:gd name="T31" fmla="*/ 177 h 251"/>
                <a:gd name="T32" fmla="*/ 44 w 337"/>
                <a:gd name="T33" fmla="*/ 87 h 251"/>
                <a:gd name="T34" fmla="*/ 0 w 337"/>
                <a:gd name="T35" fmla="*/ 59 h 251"/>
                <a:gd name="T36" fmla="*/ 15 w 337"/>
                <a:gd name="T37" fmla="*/ 33 h 251"/>
                <a:gd name="T38" fmla="*/ 15 w 337"/>
                <a:gd name="T39" fmla="*/ 33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7"/>
                <a:gd name="T61" fmla="*/ 0 h 251"/>
                <a:gd name="T62" fmla="*/ 337 w 337"/>
                <a:gd name="T63" fmla="*/ 251 h 2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7" h="251">
                  <a:moveTo>
                    <a:pt x="15" y="33"/>
                  </a:moveTo>
                  <a:lnTo>
                    <a:pt x="62" y="10"/>
                  </a:lnTo>
                  <a:lnTo>
                    <a:pt x="152" y="0"/>
                  </a:lnTo>
                  <a:lnTo>
                    <a:pt x="189" y="23"/>
                  </a:lnTo>
                  <a:lnTo>
                    <a:pt x="248" y="15"/>
                  </a:lnTo>
                  <a:lnTo>
                    <a:pt x="337" y="78"/>
                  </a:lnTo>
                  <a:lnTo>
                    <a:pt x="297" y="125"/>
                  </a:lnTo>
                  <a:lnTo>
                    <a:pt x="300" y="146"/>
                  </a:lnTo>
                  <a:lnTo>
                    <a:pt x="233" y="207"/>
                  </a:lnTo>
                  <a:lnTo>
                    <a:pt x="221" y="209"/>
                  </a:lnTo>
                  <a:lnTo>
                    <a:pt x="217" y="228"/>
                  </a:lnTo>
                  <a:lnTo>
                    <a:pt x="202" y="217"/>
                  </a:lnTo>
                  <a:lnTo>
                    <a:pt x="214" y="235"/>
                  </a:lnTo>
                  <a:lnTo>
                    <a:pt x="202" y="251"/>
                  </a:lnTo>
                  <a:lnTo>
                    <a:pt x="190" y="248"/>
                  </a:lnTo>
                  <a:lnTo>
                    <a:pt x="144" y="177"/>
                  </a:lnTo>
                  <a:lnTo>
                    <a:pt x="44" y="87"/>
                  </a:lnTo>
                  <a:lnTo>
                    <a:pt x="0" y="59"/>
                  </a:lnTo>
                  <a:lnTo>
                    <a:pt x="15" y="3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6127709" y="2616225"/>
              <a:ext cx="81295" cy="128975"/>
            </a:xfrm>
            <a:custGeom>
              <a:avLst/>
              <a:gdLst>
                <a:gd name="T0" fmla="*/ 0 w 70"/>
                <a:gd name="T1" fmla="*/ 10 h 112"/>
                <a:gd name="T2" fmla="*/ 10 w 70"/>
                <a:gd name="T3" fmla="*/ 0 h 112"/>
                <a:gd name="T4" fmla="*/ 23 w 70"/>
                <a:gd name="T5" fmla="*/ 0 h 112"/>
                <a:gd name="T6" fmla="*/ 18 w 70"/>
                <a:gd name="T7" fmla="*/ 12 h 112"/>
                <a:gd name="T8" fmla="*/ 15 w 70"/>
                <a:gd name="T9" fmla="*/ 15 h 112"/>
                <a:gd name="T10" fmla="*/ 18 w 70"/>
                <a:gd name="T11" fmla="*/ 28 h 112"/>
                <a:gd name="T12" fmla="*/ 35 w 70"/>
                <a:gd name="T13" fmla="*/ 45 h 112"/>
                <a:gd name="T14" fmla="*/ 38 w 70"/>
                <a:gd name="T15" fmla="*/ 59 h 112"/>
                <a:gd name="T16" fmla="*/ 52 w 70"/>
                <a:gd name="T17" fmla="*/ 74 h 112"/>
                <a:gd name="T18" fmla="*/ 62 w 70"/>
                <a:gd name="T19" fmla="*/ 77 h 112"/>
                <a:gd name="T20" fmla="*/ 67 w 70"/>
                <a:gd name="T21" fmla="*/ 88 h 112"/>
                <a:gd name="T22" fmla="*/ 58 w 70"/>
                <a:gd name="T23" fmla="*/ 96 h 112"/>
                <a:gd name="T24" fmla="*/ 68 w 70"/>
                <a:gd name="T25" fmla="*/ 95 h 112"/>
                <a:gd name="T26" fmla="*/ 70 w 70"/>
                <a:gd name="T27" fmla="*/ 103 h 112"/>
                <a:gd name="T28" fmla="*/ 28 w 70"/>
                <a:gd name="T29" fmla="*/ 112 h 112"/>
                <a:gd name="T30" fmla="*/ 0 w 70"/>
                <a:gd name="T31" fmla="*/ 10 h 112"/>
                <a:gd name="T32" fmla="*/ 0 w 70"/>
                <a:gd name="T33" fmla="*/ 1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112"/>
                <a:gd name="T53" fmla="*/ 70 w 70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112">
                  <a:moveTo>
                    <a:pt x="0" y="10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8" y="28"/>
                  </a:lnTo>
                  <a:lnTo>
                    <a:pt x="35" y="45"/>
                  </a:lnTo>
                  <a:lnTo>
                    <a:pt x="38" y="59"/>
                  </a:lnTo>
                  <a:lnTo>
                    <a:pt x="52" y="74"/>
                  </a:lnTo>
                  <a:lnTo>
                    <a:pt x="62" y="77"/>
                  </a:lnTo>
                  <a:lnTo>
                    <a:pt x="67" y="88"/>
                  </a:lnTo>
                  <a:lnTo>
                    <a:pt x="58" y="96"/>
                  </a:lnTo>
                  <a:lnTo>
                    <a:pt x="68" y="95"/>
                  </a:lnTo>
                  <a:lnTo>
                    <a:pt x="70" y="103"/>
                  </a:lnTo>
                  <a:lnTo>
                    <a:pt x="28" y="1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5750266" y="2412399"/>
              <a:ext cx="447125" cy="278677"/>
            </a:xfrm>
            <a:custGeom>
              <a:avLst/>
              <a:gdLst>
                <a:gd name="T0" fmla="*/ 30 w 385"/>
                <a:gd name="T1" fmla="*/ 242 h 242"/>
                <a:gd name="T2" fmla="*/ 94 w 385"/>
                <a:gd name="T3" fmla="*/ 231 h 242"/>
                <a:gd name="T4" fmla="*/ 325 w 385"/>
                <a:gd name="T5" fmla="*/ 187 h 242"/>
                <a:gd name="T6" fmla="*/ 335 w 385"/>
                <a:gd name="T7" fmla="*/ 177 h 242"/>
                <a:gd name="T8" fmla="*/ 348 w 385"/>
                <a:gd name="T9" fmla="*/ 177 h 242"/>
                <a:gd name="T10" fmla="*/ 363 w 385"/>
                <a:gd name="T11" fmla="*/ 167 h 242"/>
                <a:gd name="T12" fmla="*/ 385 w 385"/>
                <a:gd name="T13" fmla="*/ 139 h 242"/>
                <a:gd name="T14" fmla="*/ 347 w 385"/>
                <a:gd name="T15" fmla="*/ 109 h 242"/>
                <a:gd name="T16" fmla="*/ 346 w 385"/>
                <a:gd name="T17" fmla="*/ 81 h 242"/>
                <a:gd name="T18" fmla="*/ 363 w 385"/>
                <a:gd name="T19" fmla="*/ 42 h 242"/>
                <a:gd name="T20" fmla="*/ 338 w 385"/>
                <a:gd name="T21" fmla="*/ 29 h 242"/>
                <a:gd name="T22" fmla="*/ 310 w 385"/>
                <a:gd name="T23" fmla="*/ 0 h 242"/>
                <a:gd name="T24" fmla="*/ 54 w 385"/>
                <a:gd name="T25" fmla="*/ 48 h 242"/>
                <a:gd name="T26" fmla="*/ 41 w 385"/>
                <a:gd name="T27" fmla="*/ 29 h 242"/>
                <a:gd name="T28" fmla="*/ 0 w 385"/>
                <a:gd name="T29" fmla="*/ 59 h 242"/>
                <a:gd name="T30" fmla="*/ 30 w 385"/>
                <a:gd name="T31" fmla="*/ 242 h 242"/>
                <a:gd name="T32" fmla="*/ 30 w 385"/>
                <a:gd name="T33" fmla="*/ 242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5"/>
                <a:gd name="T52" fmla="*/ 0 h 242"/>
                <a:gd name="T53" fmla="*/ 385 w 385"/>
                <a:gd name="T54" fmla="*/ 242 h 2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5" h="242">
                  <a:moveTo>
                    <a:pt x="30" y="242"/>
                  </a:moveTo>
                  <a:lnTo>
                    <a:pt x="94" y="231"/>
                  </a:lnTo>
                  <a:lnTo>
                    <a:pt x="325" y="187"/>
                  </a:lnTo>
                  <a:lnTo>
                    <a:pt x="335" y="177"/>
                  </a:lnTo>
                  <a:lnTo>
                    <a:pt x="348" y="177"/>
                  </a:lnTo>
                  <a:lnTo>
                    <a:pt x="363" y="167"/>
                  </a:lnTo>
                  <a:lnTo>
                    <a:pt x="385" y="139"/>
                  </a:lnTo>
                  <a:lnTo>
                    <a:pt x="347" y="109"/>
                  </a:lnTo>
                  <a:lnTo>
                    <a:pt x="346" y="81"/>
                  </a:lnTo>
                  <a:lnTo>
                    <a:pt x="363" y="42"/>
                  </a:lnTo>
                  <a:lnTo>
                    <a:pt x="338" y="29"/>
                  </a:lnTo>
                  <a:lnTo>
                    <a:pt x="310" y="0"/>
                  </a:lnTo>
                  <a:lnTo>
                    <a:pt x="54" y="48"/>
                  </a:lnTo>
                  <a:lnTo>
                    <a:pt x="41" y="29"/>
                  </a:lnTo>
                  <a:lnTo>
                    <a:pt x="0" y="59"/>
                  </a:lnTo>
                  <a:lnTo>
                    <a:pt x="30" y="24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6148612" y="2460764"/>
              <a:ext cx="96393" cy="226857"/>
            </a:xfrm>
            <a:custGeom>
              <a:avLst/>
              <a:gdLst>
                <a:gd name="T0" fmla="*/ 5 w 83"/>
                <a:gd name="T1" fmla="*/ 135 h 197"/>
                <a:gd name="T2" fmla="*/ 20 w 83"/>
                <a:gd name="T3" fmla="*/ 125 h 197"/>
                <a:gd name="T4" fmla="*/ 42 w 83"/>
                <a:gd name="T5" fmla="*/ 97 h 197"/>
                <a:gd name="T6" fmla="*/ 4 w 83"/>
                <a:gd name="T7" fmla="*/ 67 h 197"/>
                <a:gd name="T8" fmla="*/ 3 w 83"/>
                <a:gd name="T9" fmla="*/ 39 h 197"/>
                <a:gd name="T10" fmla="*/ 20 w 83"/>
                <a:gd name="T11" fmla="*/ 0 h 197"/>
                <a:gd name="T12" fmla="*/ 77 w 83"/>
                <a:gd name="T13" fmla="*/ 20 h 197"/>
                <a:gd name="T14" fmla="*/ 78 w 83"/>
                <a:gd name="T15" fmla="*/ 27 h 197"/>
                <a:gd name="T16" fmla="*/ 71 w 83"/>
                <a:gd name="T17" fmla="*/ 48 h 197"/>
                <a:gd name="T18" fmla="*/ 65 w 83"/>
                <a:gd name="T19" fmla="*/ 53 h 197"/>
                <a:gd name="T20" fmla="*/ 64 w 83"/>
                <a:gd name="T21" fmla="*/ 65 h 197"/>
                <a:gd name="T22" fmla="*/ 70 w 83"/>
                <a:gd name="T23" fmla="*/ 68 h 197"/>
                <a:gd name="T24" fmla="*/ 83 w 83"/>
                <a:gd name="T25" fmla="*/ 65 h 197"/>
                <a:gd name="T26" fmla="*/ 83 w 83"/>
                <a:gd name="T27" fmla="*/ 98 h 197"/>
                <a:gd name="T28" fmla="*/ 83 w 83"/>
                <a:gd name="T29" fmla="*/ 119 h 197"/>
                <a:gd name="T30" fmla="*/ 83 w 83"/>
                <a:gd name="T31" fmla="*/ 130 h 197"/>
                <a:gd name="T32" fmla="*/ 79 w 83"/>
                <a:gd name="T33" fmla="*/ 141 h 197"/>
                <a:gd name="T34" fmla="*/ 73 w 83"/>
                <a:gd name="T35" fmla="*/ 142 h 197"/>
                <a:gd name="T36" fmla="*/ 75 w 83"/>
                <a:gd name="T37" fmla="*/ 151 h 197"/>
                <a:gd name="T38" fmla="*/ 55 w 83"/>
                <a:gd name="T39" fmla="*/ 197 h 197"/>
                <a:gd name="T40" fmla="*/ 50 w 83"/>
                <a:gd name="T41" fmla="*/ 197 h 197"/>
                <a:gd name="T42" fmla="*/ 48 w 83"/>
                <a:gd name="T43" fmla="*/ 180 h 197"/>
                <a:gd name="T44" fmla="*/ 34 w 83"/>
                <a:gd name="T45" fmla="*/ 180 h 197"/>
                <a:gd name="T46" fmla="*/ 5 w 83"/>
                <a:gd name="T47" fmla="*/ 162 h 197"/>
                <a:gd name="T48" fmla="*/ 0 w 83"/>
                <a:gd name="T49" fmla="*/ 147 h 197"/>
                <a:gd name="T50" fmla="*/ 5 w 83"/>
                <a:gd name="T51" fmla="*/ 135 h 197"/>
                <a:gd name="T52" fmla="*/ 5 w 83"/>
                <a:gd name="T53" fmla="*/ 135 h 1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"/>
                <a:gd name="T82" fmla="*/ 0 h 197"/>
                <a:gd name="T83" fmla="*/ 83 w 83"/>
                <a:gd name="T84" fmla="*/ 197 h 1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" h="197">
                  <a:moveTo>
                    <a:pt x="5" y="135"/>
                  </a:moveTo>
                  <a:lnTo>
                    <a:pt x="20" y="125"/>
                  </a:lnTo>
                  <a:lnTo>
                    <a:pt x="42" y="97"/>
                  </a:lnTo>
                  <a:lnTo>
                    <a:pt x="4" y="67"/>
                  </a:lnTo>
                  <a:lnTo>
                    <a:pt x="3" y="39"/>
                  </a:lnTo>
                  <a:lnTo>
                    <a:pt x="20" y="0"/>
                  </a:lnTo>
                  <a:lnTo>
                    <a:pt x="77" y="20"/>
                  </a:lnTo>
                  <a:lnTo>
                    <a:pt x="78" y="27"/>
                  </a:lnTo>
                  <a:lnTo>
                    <a:pt x="71" y="48"/>
                  </a:lnTo>
                  <a:lnTo>
                    <a:pt x="65" y="53"/>
                  </a:lnTo>
                  <a:lnTo>
                    <a:pt x="64" y="65"/>
                  </a:lnTo>
                  <a:lnTo>
                    <a:pt x="70" y="68"/>
                  </a:lnTo>
                  <a:lnTo>
                    <a:pt x="83" y="65"/>
                  </a:lnTo>
                  <a:lnTo>
                    <a:pt x="83" y="98"/>
                  </a:lnTo>
                  <a:lnTo>
                    <a:pt x="83" y="119"/>
                  </a:lnTo>
                  <a:lnTo>
                    <a:pt x="83" y="130"/>
                  </a:lnTo>
                  <a:lnTo>
                    <a:pt x="79" y="141"/>
                  </a:lnTo>
                  <a:lnTo>
                    <a:pt x="73" y="142"/>
                  </a:lnTo>
                  <a:lnTo>
                    <a:pt x="75" y="151"/>
                  </a:lnTo>
                  <a:lnTo>
                    <a:pt x="55" y="197"/>
                  </a:lnTo>
                  <a:lnTo>
                    <a:pt x="50" y="197"/>
                  </a:lnTo>
                  <a:lnTo>
                    <a:pt x="48" y="180"/>
                  </a:lnTo>
                  <a:lnTo>
                    <a:pt x="34" y="180"/>
                  </a:lnTo>
                  <a:lnTo>
                    <a:pt x="5" y="162"/>
                  </a:lnTo>
                  <a:lnTo>
                    <a:pt x="0" y="147"/>
                  </a:lnTo>
                  <a:lnTo>
                    <a:pt x="5" y="135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5797882" y="2106083"/>
              <a:ext cx="457577" cy="394986"/>
            </a:xfrm>
            <a:custGeom>
              <a:avLst/>
              <a:gdLst>
                <a:gd name="T0" fmla="*/ 13 w 394"/>
                <a:gd name="T1" fmla="*/ 314 h 343"/>
                <a:gd name="T2" fmla="*/ 269 w 394"/>
                <a:gd name="T3" fmla="*/ 266 h 343"/>
                <a:gd name="T4" fmla="*/ 297 w 394"/>
                <a:gd name="T5" fmla="*/ 295 h 343"/>
                <a:gd name="T6" fmla="*/ 322 w 394"/>
                <a:gd name="T7" fmla="*/ 308 h 343"/>
                <a:gd name="T8" fmla="*/ 379 w 394"/>
                <a:gd name="T9" fmla="*/ 328 h 343"/>
                <a:gd name="T10" fmla="*/ 383 w 394"/>
                <a:gd name="T11" fmla="*/ 343 h 343"/>
                <a:gd name="T12" fmla="*/ 392 w 394"/>
                <a:gd name="T13" fmla="*/ 322 h 343"/>
                <a:gd name="T14" fmla="*/ 394 w 394"/>
                <a:gd name="T15" fmla="*/ 293 h 343"/>
                <a:gd name="T16" fmla="*/ 383 w 394"/>
                <a:gd name="T17" fmla="*/ 238 h 343"/>
                <a:gd name="T18" fmla="*/ 383 w 394"/>
                <a:gd name="T19" fmla="*/ 180 h 343"/>
                <a:gd name="T20" fmla="*/ 355 w 394"/>
                <a:gd name="T21" fmla="*/ 96 h 343"/>
                <a:gd name="T22" fmla="*/ 351 w 394"/>
                <a:gd name="T23" fmla="*/ 59 h 343"/>
                <a:gd name="T24" fmla="*/ 334 w 394"/>
                <a:gd name="T25" fmla="*/ 0 h 343"/>
                <a:gd name="T26" fmla="*/ 250 w 394"/>
                <a:gd name="T27" fmla="*/ 20 h 343"/>
                <a:gd name="T28" fmla="*/ 204 w 394"/>
                <a:gd name="T29" fmla="*/ 68 h 343"/>
                <a:gd name="T30" fmla="*/ 202 w 394"/>
                <a:gd name="T31" fmla="*/ 81 h 343"/>
                <a:gd name="T32" fmla="*/ 175 w 394"/>
                <a:gd name="T33" fmla="*/ 110 h 343"/>
                <a:gd name="T34" fmla="*/ 182 w 394"/>
                <a:gd name="T35" fmla="*/ 120 h 343"/>
                <a:gd name="T36" fmla="*/ 188 w 394"/>
                <a:gd name="T37" fmla="*/ 128 h 343"/>
                <a:gd name="T38" fmla="*/ 184 w 394"/>
                <a:gd name="T39" fmla="*/ 130 h 343"/>
                <a:gd name="T40" fmla="*/ 192 w 394"/>
                <a:gd name="T41" fmla="*/ 142 h 343"/>
                <a:gd name="T42" fmla="*/ 193 w 394"/>
                <a:gd name="T43" fmla="*/ 152 h 343"/>
                <a:gd name="T44" fmla="*/ 167 w 394"/>
                <a:gd name="T45" fmla="*/ 176 h 343"/>
                <a:gd name="T46" fmla="*/ 129 w 394"/>
                <a:gd name="T47" fmla="*/ 187 h 343"/>
                <a:gd name="T48" fmla="*/ 120 w 394"/>
                <a:gd name="T49" fmla="*/ 194 h 343"/>
                <a:gd name="T50" fmla="*/ 106 w 394"/>
                <a:gd name="T51" fmla="*/ 188 h 343"/>
                <a:gd name="T52" fmla="*/ 64 w 394"/>
                <a:gd name="T53" fmla="*/ 193 h 343"/>
                <a:gd name="T54" fmla="*/ 32 w 394"/>
                <a:gd name="T55" fmla="*/ 205 h 343"/>
                <a:gd name="T56" fmla="*/ 32 w 394"/>
                <a:gd name="T57" fmla="*/ 221 h 343"/>
                <a:gd name="T58" fmla="*/ 38 w 394"/>
                <a:gd name="T59" fmla="*/ 232 h 343"/>
                <a:gd name="T60" fmla="*/ 43 w 394"/>
                <a:gd name="T61" fmla="*/ 232 h 343"/>
                <a:gd name="T62" fmla="*/ 47 w 394"/>
                <a:gd name="T63" fmla="*/ 245 h 343"/>
                <a:gd name="T64" fmla="*/ 39 w 394"/>
                <a:gd name="T65" fmla="*/ 251 h 343"/>
                <a:gd name="T66" fmla="*/ 36 w 394"/>
                <a:gd name="T67" fmla="*/ 263 h 343"/>
                <a:gd name="T68" fmla="*/ 0 w 394"/>
                <a:gd name="T69" fmla="*/ 295 h 343"/>
                <a:gd name="T70" fmla="*/ 13 w 394"/>
                <a:gd name="T71" fmla="*/ 314 h 343"/>
                <a:gd name="T72" fmla="*/ 13 w 394"/>
                <a:gd name="T73" fmla="*/ 314 h 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4"/>
                <a:gd name="T112" fmla="*/ 0 h 343"/>
                <a:gd name="T113" fmla="*/ 394 w 394"/>
                <a:gd name="T114" fmla="*/ 343 h 3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4" h="343">
                  <a:moveTo>
                    <a:pt x="13" y="314"/>
                  </a:moveTo>
                  <a:lnTo>
                    <a:pt x="269" y="266"/>
                  </a:lnTo>
                  <a:lnTo>
                    <a:pt x="297" y="295"/>
                  </a:lnTo>
                  <a:lnTo>
                    <a:pt x="322" y="308"/>
                  </a:lnTo>
                  <a:lnTo>
                    <a:pt x="379" y="328"/>
                  </a:lnTo>
                  <a:lnTo>
                    <a:pt x="383" y="343"/>
                  </a:lnTo>
                  <a:lnTo>
                    <a:pt x="392" y="322"/>
                  </a:lnTo>
                  <a:lnTo>
                    <a:pt x="394" y="293"/>
                  </a:lnTo>
                  <a:lnTo>
                    <a:pt x="383" y="238"/>
                  </a:lnTo>
                  <a:lnTo>
                    <a:pt x="383" y="180"/>
                  </a:lnTo>
                  <a:lnTo>
                    <a:pt x="355" y="96"/>
                  </a:lnTo>
                  <a:lnTo>
                    <a:pt x="351" y="59"/>
                  </a:lnTo>
                  <a:lnTo>
                    <a:pt x="334" y="0"/>
                  </a:lnTo>
                  <a:lnTo>
                    <a:pt x="250" y="20"/>
                  </a:lnTo>
                  <a:lnTo>
                    <a:pt x="204" y="68"/>
                  </a:lnTo>
                  <a:lnTo>
                    <a:pt x="202" y="81"/>
                  </a:lnTo>
                  <a:lnTo>
                    <a:pt x="175" y="110"/>
                  </a:lnTo>
                  <a:lnTo>
                    <a:pt x="182" y="120"/>
                  </a:lnTo>
                  <a:lnTo>
                    <a:pt x="188" y="128"/>
                  </a:lnTo>
                  <a:lnTo>
                    <a:pt x="184" y="130"/>
                  </a:lnTo>
                  <a:lnTo>
                    <a:pt x="192" y="142"/>
                  </a:lnTo>
                  <a:lnTo>
                    <a:pt x="193" y="152"/>
                  </a:lnTo>
                  <a:lnTo>
                    <a:pt x="167" y="176"/>
                  </a:lnTo>
                  <a:lnTo>
                    <a:pt x="129" y="187"/>
                  </a:lnTo>
                  <a:lnTo>
                    <a:pt x="120" y="194"/>
                  </a:lnTo>
                  <a:lnTo>
                    <a:pt x="106" y="188"/>
                  </a:lnTo>
                  <a:lnTo>
                    <a:pt x="64" y="193"/>
                  </a:lnTo>
                  <a:lnTo>
                    <a:pt x="32" y="205"/>
                  </a:lnTo>
                  <a:lnTo>
                    <a:pt x="32" y="221"/>
                  </a:lnTo>
                  <a:lnTo>
                    <a:pt x="38" y="232"/>
                  </a:lnTo>
                  <a:lnTo>
                    <a:pt x="43" y="232"/>
                  </a:lnTo>
                  <a:lnTo>
                    <a:pt x="47" y="245"/>
                  </a:lnTo>
                  <a:lnTo>
                    <a:pt x="39" y="251"/>
                  </a:lnTo>
                  <a:lnTo>
                    <a:pt x="36" y="263"/>
                  </a:lnTo>
                  <a:lnTo>
                    <a:pt x="0" y="295"/>
                  </a:lnTo>
                  <a:lnTo>
                    <a:pt x="13" y="31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6235716" y="2442339"/>
              <a:ext cx="142848" cy="80610"/>
            </a:xfrm>
            <a:custGeom>
              <a:avLst/>
              <a:gdLst>
                <a:gd name="T0" fmla="*/ 10 w 123"/>
                <a:gd name="T1" fmla="*/ 70 h 70"/>
                <a:gd name="T2" fmla="*/ 52 w 123"/>
                <a:gd name="T3" fmla="*/ 46 h 70"/>
                <a:gd name="T4" fmla="*/ 82 w 123"/>
                <a:gd name="T5" fmla="*/ 32 h 70"/>
                <a:gd name="T6" fmla="*/ 51 w 123"/>
                <a:gd name="T7" fmla="*/ 54 h 70"/>
                <a:gd name="T8" fmla="*/ 53 w 123"/>
                <a:gd name="T9" fmla="*/ 55 h 70"/>
                <a:gd name="T10" fmla="*/ 100 w 123"/>
                <a:gd name="T11" fmla="*/ 24 h 70"/>
                <a:gd name="T12" fmla="*/ 123 w 123"/>
                <a:gd name="T13" fmla="*/ 3 h 70"/>
                <a:gd name="T14" fmla="*/ 120 w 123"/>
                <a:gd name="T15" fmla="*/ 0 h 70"/>
                <a:gd name="T16" fmla="*/ 100 w 123"/>
                <a:gd name="T17" fmla="*/ 11 h 70"/>
                <a:gd name="T18" fmla="*/ 97 w 123"/>
                <a:gd name="T19" fmla="*/ 10 h 70"/>
                <a:gd name="T20" fmla="*/ 87 w 123"/>
                <a:gd name="T21" fmla="*/ 24 h 70"/>
                <a:gd name="T22" fmla="*/ 81 w 123"/>
                <a:gd name="T23" fmla="*/ 24 h 70"/>
                <a:gd name="T24" fmla="*/ 96 w 123"/>
                <a:gd name="T25" fmla="*/ 0 h 70"/>
                <a:gd name="T26" fmla="*/ 80 w 123"/>
                <a:gd name="T27" fmla="*/ 18 h 70"/>
                <a:gd name="T28" fmla="*/ 25 w 123"/>
                <a:gd name="T29" fmla="*/ 37 h 70"/>
                <a:gd name="T30" fmla="*/ 14 w 123"/>
                <a:gd name="T31" fmla="*/ 51 h 70"/>
                <a:gd name="T32" fmla="*/ 6 w 123"/>
                <a:gd name="T33" fmla="*/ 53 h 70"/>
                <a:gd name="T34" fmla="*/ 0 w 123"/>
                <a:gd name="T35" fmla="*/ 63 h 70"/>
                <a:gd name="T36" fmla="*/ 10 w 123"/>
                <a:gd name="T37" fmla="*/ 70 h 70"/>
                <a:gd name="T38" fmla="*/ 10 w 123"/>
                <a:gd name="T39" fmla="*/ 7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70"/>
                <a:gd name="T62" fmla="*/ 123 w 123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70">
                  <a:moveTo>
                    <a:pt x="10" y="70"/>
                  </a:moveTo>
                  <a:lnTo>
                    <a:pt x="52" y="46"/>
                  </a:lnTo>
                  <a:lnTo>
                    <a:pt x="82" y="32"/>
                  </a:lnTo>
                  <a:lnTo>
                    <a:pt x="51" y="54"/>
                  </a:lnTo>
                  <a:lnTo>
                    <a:pt x="53" y="55"/>
                  </a:lnTo>
                  <a:lnTo>
                    <a:pt x="100" y="24"/>
                  </a:lnTo>
                  <a:lnTo>
                    <a:pt x="123" y="3"/>
                  </a:lnTo>
                  <a:lnTo>
                    <a:pt x="120" y="0"/>
                  </a:lnTo>
                  <a:lnTo>
                    <a:pt x="100" y="11"/>
                  </a:lnTo>
                  <a:lnTo>
                    <a:pt x="97" y="10"/>
                  </a:lnTo>
                  <a:lnTo>
                    <a:pt x="87" y="24"/>
                  </a:lnTo>
                  <a:lnTo>
                    <a:pt x="81" y="24"/>
                  </a:lnTo>
                  <a:lnTo>
                    <a:pt x="96" y="0"/>
                  </a:lnTo>
                  <a:lnTo>
                    <a:pt x="80" y="18"/>
                  </a:lnTo>
                  <a:lnTo>
                    <a:pt x="25" y="37"/>
                  </a:lnTo>
                  <a:lnTo>
                    <a:pt x="14" y="51"/>
                  </a:lnTo>
                  <a:lnTo>
                    <a:pt x="6" y="53"/>
                  </a:lnTo>
                  <a:lnTo>
                    <a:pt x="0" y="63"/>
                  </a:lnTo>
                  <a:lnTo>
                    <a:pt x="10" y="7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6242683" y="2354820"/>
              <a:ext cx="132395" cy="122065"/>
            </a:xfrm>
            <a:custGeom>
              <a:avLst/>
              <a:gdLst>
                <a:gd name="T0" fmla="*/ 11 w 114"/>
                <a:gd name="T1" fmla="*/ 77 h 106"/>
                <a:gd name="T2" fmla="*/ 9 w 114"/>
                <a:gd name="T3" fmla="*/ 106 h 106"/>
                <a:gd name="T4" fmla="*/ 19 w 114"/>
                <a:gd name="T5" fmla="*/ 104 h 106"/>
                <a:gd name="T6" fmla="*/ 41 w 114"/>
                <a:gd name="T7" fmla="*/ 87 h 106"/>
                <a:gd name="T8" fmla="*/ 47 w 114"/>
                <a:gd name="T9" fmla="*/ 74 h 106"/>
                <a:gd name="T10" fmla="*/ 52 w 114"/>
                <a:gd name="T11" fmla="*/ 77 h 106"/>
                <a:gd name="T12" fmla="*/ 82 w 114"/>
                <a:gd name="T13" fmla="*/ 69 h 106"/>
                <a:gd name="T14" fmla="*/ 83 w 114"/>
                <a:gd name="T15" fmla="*/ 63 h 106"/>
                <a:gd name="T16" fmla="*/ 88 w 114"/>
                <a:gd name="T17" fmla="*/ 65 h 106"/>
                <a:gd name="T18" fmla="*/ 94 w 114"/>
                <a:gd name="T19" fmla="*/ 61 h 106"/>
                <a:gd name="T20" fmla="*/ 103 w 114"/>
                <a:gd name="T21" fmla="*/ 60 h 106"/>
                <a:gd name="T22" fmla="*/ 114 w 114"/>
                <a:gd name="T23" fmla="*/ 54 h 106"/>
                <a:gd name="T24" fmla="*/ 103 w 114"/>
                <a:gd name="T25" fmla="*/ 0 h 106"/>
                <a:gd name="T26" fmla="*/ 0 w 114"/>
                <a:gd name="T27" fmla="*/ 22 h 106"/>
                <a:gd name="T28" fmla="*/ 11 w 114"/>
                <a:gd name="T29" fmla="*/ 77 h 106"/>
                <a:gd name="T30" fmla="*/ 11 w 114"/>
                <a:gd name="T31" fmla="*/ 77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4"/>
                <a:gd name="T49" fmla="*/ 0 h 106"/>
                <a:gd name="T50" fmla="*/ 114 w 114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4" h="106">
                  <a:moveTo>
                    <a:pt x="11" y="77"/>
                  </a:moveTo>
                  <a:lnTo>
                    <a:pt x="9" y="106"/>
                  </a:lnTo>
                  <a:lnTo>
                    <a:pt x="19" y="104"/>
                  </a:lnTo>
                  <a:lnTo>
                    <a:pt x="41" y="87"/>
                  </a:lnTo>
                  <a:lnTo>
                    <a:pt x="47" y="74"/>
                  </a:lnTo>
                  <a:lnTo>
                    <a:pt x="52" y="77"/>
                  </a:lnTo>
                  <a:lnTo>
                    <a:pt x="82" y="69"/>
                  </a:lnTo>
                  <a:lnTo>
                    <a:pt x="83" y="63"/>
                  </a:lnTo>
                  <a:lnTo>
                    <a:pt x="88" y="65"/>
                  </a:lnTo>
                  <a:lnTo>
                    <a:pt x="94" y="61"/>
                  </a:lnTo>
                  <a:lnTo>
                    <a:pt x="103" y="60"/>
                  </a:lnTo>
                  <a:lnTo>
                    <a:pt x="114" y="54"/>
                  </a:lnTo>
                  <a:lnTo>
                    <a:pt x="103" y="0"/>
                  </a:lnTo>
                  <a:lnTo>
                    <a:pt x="0" y="22"/>
                  </a:lnTo>
                  <a:lnTo>
                    <a:pt x="11" y="7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6362304" y="2347911"/>
              <a:ext cx="60391" cy="69093"/>
            </a:xfrm>
            <a:custGeom>
              <a:avLst/>
              <a:gdLst>
                <a:gd name="T0" fmla="*/ 11 w 52"/>
                <a:gd name="T1" fmla="*/ 60 h 60"/>
                <a:gd name="T2" fmla="*/ 33 w 52"/>
                <a:gd name="T3" fmla="*/ 52 h 60"/>
                <a:gd name="T4" fmla="*/ 33 w 52"/>
                <a:gd name="T5" fmla="*/ 28 h 60"/>
                <a:gd name="T6" fmla="*/ 39 w 52"/>
                <a:gd name="T7" fmla="*/ 33 h 60"/>
                <a:gd name="T8" fmla="*/ 40 w 52"/>
                <a:gd name="T9" fmla="*/ 45 h 60"/>
                <a:gd name="T10" fmla="*/ 45 w 52"/>
                <a:gd name="T11" fmla="*/ 45 h 60"/>
                <a:gd name="T12" fmla="*/ 52 w 52"/>
                <a:gd name="T13" fmla="*/ 33 h 60"/>
                <a:gd name="T14" fmla="*/ 45 w 52"/>
                <a:gd name="T15" fmla="*/ 21 h 60"/>
                <a:gd name="T16" fmla="*/ 33 w 52"/>
                <a:gd name="T17" fmla="*/ 18 h 60"/>
                <a:gd name="T18" fmla="*/ 25 w 52"/>
                <a:gd name="T19" fmla="*/ 2 h 60"/>
                <a:gd name="T20" fmla="*/ 18 w 52"/>
                <a:gd name="T21" fmla="*/ 0 h 60"/>
                <a:gd name="T22" fmla="*/ 0 w 52"/>
                <a:gd name="T23" fmla="*/ 6 h 60"/>
                <a:gd name="T24" fmla="*/ 11 w 52"/>
                <a:gd name="T25" fmla="*/ 60 h 60"/>
                <a:gd name="T26" fmla="*/ 11 w 52"/>
                <a:gd name="T27" fmla="*/ 6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60"/>
                <a:gd name="T44" fmla="*/ 52 w 52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60">
                  <a:moveTo>
                    <a:pt x="11" y="60"/>
                  </a:moveTo>
                  <a:lnTo>
                    <a:pt x="33" y="52"/>
                  </a:lnTo>
                  <a:lnTo>
                    <a:pt x="33" y="28"/>
                  </a:lnTo>
                  <a:lnTo>
                    <a:pt x="39" y="33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2" y="33"/>
                  </a:lnTo>
                  <a:lnTo>
                    <a:pt x="45" y="21"/>
                  </a:lnTo>
                  <a:lnTo>
                    <a:pt x="33" y="18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11" y="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6242683" y="2261545"/>
              <a:ext cx="257823" cy="126672"/>
            </a:xfrm>
            <a:custGeom>
              <a:avLst/>
              <a:gdLst>
                <a:gd name="T0" fmla="*/ 0 w 222"/>
                <a:gd name="T1" fmla="*/ 103 h 110"/>
                <a:gd name="T2" fmla="*/ 103 w 222"/>
                <a:gd name="T3" fmla="*/ 81 h 110"/>
                <a:gd name="T4" fmla="*/ 121 w 222"/>
                <a:gd name="T5" fmla="*/ 75 h 110"/>
                <a:gd name="T6" fmla="*/ 128 w 222"/>
                <a:gd name="T7" fmla="*/ 77 h 110"/>
                <a:gd name="T8" fmla="*/ 136 w 222"/>
                <a:gd name="T9" fmla="*/ 93 h 110"/>
                <a:gd name="T10" fmla="*/ 148 w 222"/>
                <a:gd name="T11" fmla="*/ 96 h 110"/>
                <a:gd name="T12" fmla="*/ 155 w 222"/>
                <a:gd name="T13" fmla="*/ 108 h 110"/>
                <a:gd name="T14" fmla="*/ 162 w 222"/>
                <a:gd name="T15" fmla="*/ 110 h 110"/>
                <a:gd name="T16" fmla="*/ 170 w 222"/>
                <a:gd name="T17" fmla="*/ 97 h 110"/>
                <a:gd name="T18" fmla="*/ 173 w 222"/>
                <a:gd name="T19" fmla="*/ 86 h 110"/>
                <a:gd name="T20" fmla="*/ 181 w 222"/>
                <a:gd name="T21" fmla="*/ 100 h 110"/>
                <a:gd name="T22" fmla="*/ 222 w 222"/>
                <a:gd name="T23" fmla="*/ 88 h 110"/>
                <a:gd name="T24" fmla="*/ 219 w 222"/>
                <a:gd name="T25" fmla="*/ 73 h 110"/>
                <a:gd name="T26" fmla="*/ 208 w 222"/>
                <a:gd name="T27" fmla="*/ 53 h 110"/>
                <a:gd name="T28" fmla="*/ 202 w 222"/>
                <a:gd name="T29" fmla="*/ 51 h 110"/>
                <a:gd name="T30" fmla="*/ 195 w 222"/>
                <a:gd name="T31" fmla="*/ 52 h 110"/>
                <a:gd name="T32" fmla="*/ 196 w 222"/>
                <a:gd name="T33" fmla="*/ 55 h 110"/>
                <a:gd name="T34" fmla="*/ 206 w 222"/>
                <a:gd name="T35" fmla="*/ 56 h 110"/>
                <a:gd name="T36" fmla="*/ 209 w 222"/>
                <a:gd name="T37" fmla="*/ 75 h 110"/>
                <a:gd name="T38" fmla="*/ 193 w 222"/>
                <a:gd name="T39" fmla="*/ 82 h 110"/>
                <a:gd name="T40" fmla="*/ 170 w 222"/>
                <a:gd name="T41" fmla="*/ 67 h 110"/>
                <a:gd name="T42" fmla="*/ 162 w 222"/>
                <a:gd name="T43" fmla="*/ 51 h 110"/>
                <a:gd name="T44" fmla="*/ 151 w 222"/>
                <a:gd name="T45" fmla="*/ 46 h 110"/>
                <a:gd name="T46" fmla="*/ 151 w 222"/>
                <a:gd name="T47" fmla="*/ 51 h 110"/>
                <a:gd name="T48" fmla="*/ 141 w 222"/>
                <a:gd name="T49" fmla="*/ 41 h 110"/>
                <a:gd name="T50" fmla="*/ 149 w 222"/>
                <a:gd name="T51" fmla="*/ 30 h 110"/>
                <a:gd name="T52" fmla="*/ 156 w 222"/>
                <a:gd name="T53" fmla="*/ 20 h 110"/>
                <a:gd name="T54" fmla="*/ 143 w 222"/>
                <a:gd name="T55" fmla="*/ 0 h 110"/>
                <a:gd name="T56" fmla="*/ 121 w 222"/>
                <a:gd name="T57" fmla="*/ 16 h 110"/>
                <a:gd name="T58" fmla="*/ 47 w 222"/>
                <a:gd name="T59" fmla="*/ 35 h 110"/>
                <a:gd name="T60" fmla="*/ 0 w 222"/>
                <a:gd name="T61" fmla="*/ 45 h 110"/>
                <a:gd name="T62" fmla="*/ 0 w 222"/>
                <a:gd name="T63" fmla="*/ 103 h 110"/>
                <a:gd name="T64" fmla="*/ 0 w 222"/>
                <a:gd name="T65" fmla="*/ 103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110"/>
                <a:gd name="T101" fmla="*/ 222 w 222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110">
                  <a:moveTo>
                    <a:pt x="0" y="103"/>
                  </a:moveTo>
                  <a:lnTo>
                    <a:pt x="103" y="81"/>
                  </a:lnTo>
                  <a:lnTo>
                    <a:pt x="121" y="75"/>
                  </a:lnTo>
                  <a:lnTo>
                    <a:pt x="128" y="77"/>
                  </a:lnTo>
                  <a:lnTo>
                    <a:pt x="136" y="93"/>
                  </a:lnTo>
                  <a:lnTo>
                    <a:pt x="148" y="96"/>
                  </a:lnTo>
                  <a:lnTo>
                    <a:pt x="155" y="108"/>
                  </a:lnTo>
                  <a:lnTo>
                    <a:pt x="162" y="11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81" y="100"/>
                  </a:lnTo>
                  <a:lnTo>
                    <a:pt x="222" y="88"/>
                  </a:lnTo>
                  <a:lnTo>
                    <a:pt x="219" y="73"/>
                  </a:lnTo>
                  <a:lnTo>
                    <a:pt x="208" y="53"/>
                  </a:lnTo>
                  <a:lnTo>
                    <a:pt x="202" y="51"/>
                  </a:lnTo>
                  <a:lnTo>
                    <a:pt x="195" y="52"/>
                  </a:lnTo>
                  <a:lnTo>
                    <a:pt x="196" y="55"/>
                  </a:lnTo>
                  <a:lnTo>
                    <a:pt x="206" y="56"/>
                  </a:lnTo>
                  <a:lnTo>
                    <a:pt x="209" y="75"/>
                  </a:lnTo>
                  <a:lnTo>
                    <a:pt x="193" y="82"/>
                  </a:lnTo>
                  <a:lnTo>
                    <a:pt x="170" y="67"/>
                  </a:lnTo>
                  <a:lnTo>
                    <a:pt x="162" y="51"/>
                  </a:lnTo>
                  <a:lnTo>
                    <a:pt x="151" y="46"/>
                  </a:lnTo>
                  <a:lnTo>
                    <a:pt x="151" y="51"/>
                  </a:lnTo>
                  <a:lnTo>
                    <a:pt x="141" y="41"/>
                  </a:lnTo>
                  <a:lnTo>
                    <a:pt x="149" y="30"/>
                  </a:lnTo>
                  <a:lnTo>
                    <a:pt x="156" y="20"/>
                  </a:lnTo>
                  <a:lnTo>
                    <a:pt x="143" y="0"/>
                  </a:lnTo>
                  <a:lnTo>
                    <a:pt x="121" y="16"/>
                  </a:lnTo>
                  <a:lnTo>
                    <a:pt x="47" y="35"/>
                  </a:lnTo>
                  <a:lnTo>
                    <a:pt x="0" y="4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6448245" y="2383610"/>
              <a:ext cx="23227" cy="18425"/>
            </a:xfrm>
            <a:custGeom>
              <a:avLst/>
              <a:gdLst>
                <a:gd name="T0" fmla="*/ 0 w 20"/>
                <a:gd name="T1" fmla="*/ 16 h 16"/>
                <a:gd name="T2" fmla="*/ 9 w 20"/>
                <a:gd name="T3" fmla="*/ 0 h 16"/>
                <a:gd name="T4" fmla="*/ 20 w 20"/>
                <a:gd name="T5" fmla="*/ 7 h 16"/>
                <a:gd name="T6" fmla="*/ 0 w 20"/>
                <a:gd name="T7" fmla="*/ 16 h 16"/>
                <a:gd name="T8" fmla="*/ 0 w 20"/>
                <a:gd name="T9" fmla="*/ 16 h 16"/>
                <a:gd name="T10" fmla="*/ 0 w 20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6"/>
                <a:gd name="T20" fmla="*/ 20 w 2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6">
                  <a:moveTo>
                    <a:pt x="0" y="16"/>
                  </a:moveTo>
                  <a:lnTo>
                    <a:pt x="9" y="0"/>
                  </a:lnTo>
                  <a:lnTo>
                    <a:pt x="20" y="7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6491215" y="2381306"/>
              <a:ext cx="18581" cy="12667"/>
            </a:xfrm>
            <a:custGeom>
              <a:avLst/>
              <a:gdLst>
                <a:gd name="T0" fmla="*/ 0 w 16"/>
                <a:gd name="T1" fmla="*/ 11 h 11"/>
                <a:gd name="T2" fmla="*/ 9 w 16"/>
                <a:gd name="T3" fmla="*/ 0 h 11"/>
                <a:gd name="T4" fmla="*/ 16 w 16"/>
                <a:gd name="T5" fmla="*/ 8 h 11"/>
                <a:gd name="T6" fmla="*/ 0 w 16"/>
                <a:gd name="T7" fmla="*/ 11 h 11"/>
                <a:gd name="T8" fmla="*/ 0 w 16"/>
                <a:gd name="T9" fmla="*/ 11 h 11"/>
                <a:gd name="T10" fmla="*/ 0 w 1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9" y="0"/>
                  </a:lnTo>
                  <a:lnTo>
                    <a:pt x="16" y="8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6185777" y="2077295"/>
              <a:ext cx="124266" cy="236070"/>
            </a:xfrm>
            <a:custGeom>
              <a:avLst/>
              <a:gdLst>
                <a:gd name="T0" fmla="*/ 17 w 107"/>
                <a:gd name="T1" fmla="*/ 84 h 205"/>
                <a:gd name="T2" fmla="*/ 21 w 107"/>
                <a:gd name="T3" fmla="*/ 121 h 205"/>
                <a:gd name="T4" fmla="*/ 49 w 107"/>
                <a:gd name="T5" fmla="*/ 205 h 205"/>
                <a:gd name="T6" fmla="*/ 96 w 107"/>
                <a:gd name="T7" fmla="*/ 195 h 205"/>
                <a:gd name="T8" fmla="*/ 93 w 107"/>
                <a:gd name="T9" fmla="*/ 75 h 205"/>
                <a:gd name="T10" fmla="*/ 106 w 107"/>
                <a:gd name="T11" fmla="*/ 51 h 205"/>
                <a:gd name="T12" fmla="*/ 107 w 107"/>
                <a:gd name="T13" fmla="*/ 0 h 205"/>
                <a:gd name="T14" fmla="*/ 0 w 107"/>
                <a:gd name="T15" fmla="*/ 25 h 205"/>
                <a:gd name="T16" fmla="*/ 17 w 107"/>
                <a:gd name="T17" fmla="*/ 84 h 205"/>
                <a:gd name="T18" fmla="*/ 17 w 107"/>
                <a:gd name="T19" fmla="*/ 8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205"/>
                <a:gd name="T32" fmla="*/ 107 w 107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205">
                  <a:moveTo>
                    <a:pt x="17" y="84"/>
                  </a:moveTo>
                  <a:lnTo>
                    <a:pt x="21" y="121"/>
                  </a:lnTo>
                  <a:lnTo>
                    <a:pt x="49" y="205"/>
                  </a:lnTo>
                  <a:lnTo>
                    <a:pt x="96" y="195"/>
                  </a:lnTo>
                  <a:lnTo>
                    <a:pt x="93" y="75"/>
                  </a:lnTo>
                  <a:lnTo>
                    <a:pt x="106" y="51"/>
                  </a:lnTo>
                  <a:lnTo>
                    <a:pt x="107" y="0"/>
                  </a:lnTo>
                  <a:lnTo>
                    <a:pt x="0" y="25"/>
                  </a:lnTo>
                  <a:lnTo>
                    <a:pt x="17" y="8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6293784" y="2042746"/>
              <a:ext cx="114975" cy="259101"/>
            </a:xfrm>
            <a:custGeom>
              <a:avLst/>
              <a:gdLst>
                <a:gd name="T0" fmla="*/ 0 w 99"/>
                <a:gd name="T1" fmla="*/ 105 h 225"/>
                <a:gd name="T2" fmla="*/ 13 w 99"/>
                <a:gd name="T3" fmla="*/ 81 h 225"/>
                <a:gd name="T4" fmla="*/ 14 w 99"/>
                <a:gd name="T5" fmla="*/ 30 h 225"/>
                <a:gd name="T6" fmla="*/ 13 w 99"/>
                <a:gd name="T7" fmla="*/ 10 h 225"/>
                <a:gd name="T8" fmla="*/ 32 w 99"/>
                <a:gd name="T9" fmla="*/ 0 h 225"/>
                <a:gd name="T10" fmla="*/ 77 w 99"/>
                <a:gd name="T11" fmla="*/ 140 h 225"/>
                <a:gd name="T12" fmla="*/ 99 w 99"/>
                <a:gd name="T13" fmla="*/ 170 h 225"/>
                <a:gd name="T14" fmla="*/ 99 w 99"/>
                <a:gd name="T15" fmla="*/ 190 h 225"/>
                <a:gd name="T16" fmla="*/ 77 w 99"/>
                <a:gd name="T17" fmla="*/ 206 h 225"/>
                <a:gd name="T18" fmla="*/ 3 w 99"/>
                <a:gd name="T19" fmla="*/ 225 h 225"/>
                <a:gd name="T20" fmla="*/ 0 w 99"/>
                <a:gd name="T21" fmla="*/ 105 h 225"/>
                <a:gd name="T22" fmla="*/ 0 w 99"/>
                <a:gd name="T23" fmla="*/ 105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25"/>
                <a:gd name="T38" fmla="*/ 99 w 99"/>
                <a:gd name="T39" fmla="*/ 225 h 2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25">
                  <a:moveTo>
                    <a:pt x="0" y="105"/>
                  </a:moveTo>
                  <a:lnTo>
                    <a:pt x="13" y="81"/>
                  </a:lnTo>
                  <a:lnTo>
                    <a:pt x="14" y="30"/>
                  </a:lnTo>
                  <a:lnTo>
                    <a:pt x="13" y="10"/>
                  </a:lnTo>
                  <a:lnTo>
                    <a:pt x="32" y="0"/>
                  </a:lnTo>
                  <a:lnTo>
                    <a:pt x="77" y="140"/>
                  </a:lnTo>
                  <a:lnTo>
                    <a:pt x="99" y="170"/>
                  </a:lnTo>
                  <a:lnTo>
                    <a:pt x="99" y="190"/>
                  </a:lnTo>
                  <a:lnTo>
                    <a:pt x="77" y="206"/>
                  </a:lnTo>
                  <a:lnTo>
                    <a:pt x="3" y="225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6330947" y="1812434"/>
              <a:ext cx="282212" cy="426078"/>
            </a:xfrm>
            <a:custGeom>
              <a:avLst/>
              <a:gdLst>
                <a:gd name="T0" fmla="*/ 0 w 243"/>
                <a:gd name="T1" fmla="*/ 200 h 370"/>
                <a:gd name="T2" fmla="*/ 14 w 243"/>
                <a:gd name="T3" fmla="*/ 201 h 370"/>
                <a:gd name="T4" fmla="*/ 15 w 243"/>
                <a:gd name="T5" fmla="*/ 177 h 370"/>
                <a:gd name="T6" fmla="*/ 33 w 243"/>
                <a:gd name="T7" fmla="*/ 143 h 370"/>
                <a:gd name="T8" fmla="*/ 25 w 243"/>
                <a:gd name="T9" fmla="*/ 119 h 370"/>
                <a:gd name="T10" fmla="*/ 59 w 243"/>
                <a:gd name="T11" fmla="*/ 2 h 370"/>
                <a:gd name="T12" fmla="*/ 67 w 243"/>
                <a:gd name="T13" fmla="*/ 2 h 370"/>
                <a:gd name="T14" fmla="*/ 70 w 243"/>
                <a:gd name="T15" fmla="*/ 17 h 370"/>
                <a:gd name="T16" fmla="*/ 104 w 243"/>
                <a:gd name="T17" fmla="*/ 5 h 370"/>
                <a:gd name="T18" fmla="*/ 105 w 243"/>
                <a:gd name="T19" fmla="*/ 0 h 370"/>
                <a:gd name="T20" fmla="*/ 133 w 243"/>
                <a:gd name="T21" fmla="*/ 6 h 370"/>
                <a:gd name="T22" fmla="*/ 178 w 243"/>
                <a:gd name="T23" fmla="*/ 120 h 370"/>
                <a:gd name="T24" fmla="*/ 199 w 243"/>
                <a:gd name="T25" fmla="*/ 121 h 370"/>
                <a:gd name="T26" fmla="*/ 237 w 243"/>
                <a:gd name="T27" fmla="*/ 164 h 370"/>
                <a:gd name="T28" fmla="*/ 231 w 243"/>
                <a:gd name="T29" fmla="*/ 172 h 370"/>
                <a:gd name="T30" fmla="*/ 243 w 243"/>
                <a:gd name="T31" fmla="*/ 172 h 370"/>
                <a:gd name="T32" fmla="*/ 235 w 243"/>
                <a:gd name="T33" fmla="*/ 193 h 370"/>
                <a:gd name="T34" fmla="*/ 216 w 243"/>
                <a:gd name="T35" fmla="*/ 207 h 370"/>
                <a:gd name="T36" fmla="*/ 195 w 243"/>
                <a:gd name="T37" fmla="*/ 217 h 370"/>
                <a:gd name="T38" fmla="*/ 193 w 243"/>
                <a:gd name="T39" fmla="*/ 231 h 370"/>
                <a:gd name="T40" fmla="*/ 181 w 243"/>
                <a:gd name="T41" fmla="*/ 218 h 370"/>
                <a:gd name="T42" fmla="*/ 163 w 243"/>
                <a:gd name="T43" fmla="*/ 233 h 370"/>
                <a:gd name="T44" fmla="*/ 154 w 243"/>
                <a:gd name="T45" fmla="*/ 233 h 370"/>
                <a:gd name="T46" fmla="*/ 146 w 243"/>
                <a:gd name="T47" fmla="*/ 224 h 370"/>
                <a:gd name="T48" fmla="*/ 141 w 243"/>
                <a:gd name="T49" fmla="*/ 269 h 370"/>
                <a:gd name="T50" fmla="*/ 124 w 243"/>
                <a:gd name="T51" fmla="*/ 276 h 370"/>
                <a:gd name="T52" fmla="*/ 116 w 243"/>
                <a:gd name="T53" fmla="*/ 293 h 370"/>
                <a:gd name="T54" fmla="*/ 105 w 243"/>
                <a:gd name="T55" fmla="*/ 293 h 370"/>
                <a:gd name="T56" fmla="*/ 81 w 243"/>
                <a:gd name="T57" fmla="*/ 320 h 370"/>
                <a:gd name="T58" fmla="*/ 80 w 243"/>
                <a:gd name="T59" fmla="*/ 340 h 370"/>
                <a:gd name="T60" fmla="*/ 74 w 243"/>
                <a:gd name="T61" fmla="*/ 348 h 370"/>
                <a:gd name="T62" fmla="*/ 67 w 243"/>
                <a:gd name="T63" fmla="*/ 370 h 370"/>
                <a:gd name="T64" fmla="*/ 45 w 243"/>
                <a:gd name="T65" fmla="*/ 340 h 370"/>
                <a:gd name="T66" fmla="*/ 0 w 243"/>
                <a:gd name="T67" fmla="*/ 200 h 370"/>
                <a:gd name="T68" fmla="*/ 0 w 243"/>
                <a:gd name="T69" fmla="*/ 200 h 3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3"/>
                <a:gd name="T106" fmla="*/ 0 h 370"/>
                <a:gd name="T107" fmla="*/ 243 w 243"/>
                <a:gd name="T108" fmla="*/ 370 h 3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3" h="370">
                  <a:moveTo>
                    <a:pt x="0" y="200"/>
                  </a:moveTo>
                  <a:lnTo>
                    <a:pt x="14" y="201"/>
                  </a:lnTo>
                  <a:lnTo>
                    <a:pt x="15" y="177"/>
                  </a:lnTo>
                  <a:lnTo>
                    <a:pt x="33" y="143"/>
                  </a:lnTo>
                  <a:lnTo>
                    <a:pt x="25" y="119"/>
                  </a:lnTo>
                  <a:lnTo>
                    <a:pt x="59" y="2"/>
                  </a:lnTo>
                  <a:lnTo>
                    <a:pt x="67" y="2"/>
                  </a:lnTo>
                  <a:lnTo>
                    <a:pt x="70" y="17"/>
                  </a:lnTo>
                  <a:lnTo>
                    <a:pt x="104" y="5"/>
                  </a:lnTo>
                  <a:lnTo>
                    <a:pt x="105" y="0"/>
                  </a:lnTo>
                  <a:lnTo>
                    <a:pt x="133" y="6"/>
                  </a:lnTo>
                  <a:lnTo>
                    <a:pt x="178" y="120"/>
                  </a:lnTo>
                  <a:lnTo>
                    <a:pt x="199" y="121"/>
                  </a:lnTo>
                  <a:lnTo>
                    <a:pt x="237" y="164"/>
                  </a:lnTo>
                  <a:lnTo>
                    <a:pt x="231" y="172"/>
                  </a:lnTo>
                  <a:lnTo>
                    <a:pt x="243" y="172"/>
                  </a:lnTo>
                  <a:lnTo>
                    <a:pt x="235" y="193"/>
                  </a:lnTo>
                  <a:lnTo>
                    <a:pt x="216" y="207"/>
                  </a:lnTo>
                  <a:lnTo>
                    <a:pt x="195" y="217"/>
                  </a:lnTo>
                  <a:lnTo>
                    <a:pt x="193" y="231"/>
                  </a:lnTo>
                  <a:lnTo>
                    <a:pt x="181" y="218"/>
                  </a:lnTo>
                  <a:lnTo>
                    <a:pt x="163" y="233"/>
                  </a:lnTo>
                  <a:lnTo>
                    <a:pt x="154" y="233"/>
                  </a:lnTo>
                  <a:lnTo>
                    <a:pt x="146" y="224"/>
                  </a:lnTo>
                  <a:lnTo>
                    <a:pt x="141" y="269"/>
                  </a:lnTo>
                  <a:lnTo>
                    <a:pt x="124" y="276"/>
                  </a:lnTo>
                  <a:lnTo>
                    <a:pt x="116" y="293"/>
                  </a:lnTo>
                  <a:lnTo>
                    <a:pt x="105" y="293"/>
                  </a:lnTo>
                  <a:lnTo>
                    <a:pt x="81" y="320"/>
                  </a:lnTo>
                  <a:lnTo>
                    <a:pt x="80" y="340"/>
                  </a:lnTo>
                  <a:lnTo>
                    <a:pt x="74" y="348"/>
                  </a:lnTo>
                  <a:lnTo>
                    <a:pt x="67" y="370"/>
                  </a:lnTo>
                  <a:lnTo>
                    <a:pt x="45" y="34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4174296" y="2731380"/>
              <a:ext cx="571391" cy="298255"/>
            </a:xfrm>
            <a:custGeom>
              <a:avLst/>
              <a:gdLst>
                <a:gd name="T0" fmla="*/ 17 w 492"/>
                <a:gd name="T1" fmla="*/ 0 h 259"/>
                <a:gd name="T2" fmla="*/ 201 w 492"/>
                <a:gd name="T3" fmla="*/ 11 h 259"/>
                <a:gd name="T4" fmla="*/ 444 w 492"/>
                <a:gd name="T5" fmla="*/ 13 h 259"/>
                <a:gd name="T6" fmla="*/ 458 w 492"/>
                <a:gd name="T7" fmla="*/ 25 h 259"/>
                <a:gd name="T8" fmla="*/ 465 w 492"/>
                <a:gd name="T9" fmla="*/ 22 h 259"/>
                <a:gd name="T10" fmla="*/ 474 w 492"/>
                <a:gd name="T11" fmla="*/ 35 h 259"/>
                <a:gd name="T12" fmla="*/ 466 w 492"/>
                <a:gd name="T13" fmla="*/ 35 h 259"/>
                <a:gd name="T14" fmla="*/ 458 w 492"/>
                <a:gd name="T15" fmla="*/ 52 h 259"/>
                <a:gd name="T16" fmla="*/ 477 w 492"/>
                <a:gd name="T17" fmla="*/ 80 h 259"/>
                <a:gd name="T18" fmla="*/ 492 w 492"/>
                <a:gd name="T19" fmla="*/ 83 h 259"/>
                <a:gd name="T20" fmla="*/ 490 w 492"/>
                <a:gd name="T21" fmla="*/ 258 h 259"/>
                <a:gd name="T22" fmla="*/ 281 w 492"/>
                <a:gd name="T23" fmla="*/ 259 h 259"/>
                <a:gd name="T24" fmla="*/ 0 w 492"/>
                <a:gd name="T25" fmla="*/ 246 h 259"/>
                <a:gd name="T26" fmla="*/ 17 w 492"/>
                <a:gd name="T27" fmla="*/ 0 h 259"/>
                <a:gd name="T28" fmla="*/ 17 w 492"/>
                <a:gd name="T29" fmla="*/ 0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259"/>
                <a:gd name="T47" fmla="*/ 492 w 492"/>
                <a:gd name="T48" fmla="*/ 259 h 2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259">
                  <a:moveTo>
                    <a:pt x="17" y="0"/>
                  </a:moveTo>
                  <a:lnTo>
                    <a:pt x="201" y="11"/>
                  </a:lnTo>
                  <a:lnTo>
                    <a:pt x="444" y="13"/>
                  </a:lnTo>
                  <a:lnTo>
                    <a:pt x="458" y="25"/>
                  </a:lnTo>
                  <a:lnTo>
                    <a:pt x="465" y="22"/>
                  </a:lnTo>
                  <a:lnTo>
                    <a:pt x="474" y="35"/>
                  </a:lnTo>
                  <a:lnTo>
                    <a:pt x="466" y="35"/>
                  </a:lnTo>
                  <a:lnTo>
                    <a:pt x="458" y="52"/>
                  </a:lnTo>
                  <a:lnTo>
                    <a:pt x="477" y="80"/>
                  </a:lnTo>
                  <a:lnTo>
                    <a:pt x="492" y="83"/>
                  </a:lnTo>
                  <a:lnTo>
                    <a:pt x="490" y="258"/>
                  </a:lnTo>
                  <a:lnTo>
                    <a:pt x="281" y="259"/>
                  </a:lnTo>
                  <a:lnTo>
                    <a:pt x="0" y="24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5089451" y="2993380"/>
              <a:ext cx="656170" cy="215342"/>
            </a:xfrm>
            <a:custGeom>
              <a:avLst/>
              <a:gdLst>
                <a:gd name="T0" fmla="*/ 10 w 565"/>
                <a:gd name="T1" fmla="*/ 153 h 187"/>
                <a:gd name="T2" fmla="*/ 7 w 565"/>
                <a:gd name="T3" fmla="*/ 151 h 187"/>
                <a:gd name="T4" fmla="*/ 23 w 565"/>
                <a:gd name="T5" fmla="*/ 138 h 187"/>
                <a:gd name="T6" fmla="*/ 39 w 565"/>
                <a:gd name="T7" fmla="*/ 109 h 187"/>
                <a:gd name="T8" fmla="*/ 33 w 565"/>
                <a:gd name="T9" fmla="*/ 102 h 187"/>
                <a:gd name="T10" fmla="*/ 41 w 565"/>
                <a:gd name="T11" fmla="*/ 88 h 187"/>
                <a:gd name="T12" fmla="*/ 41 w 565"/>
                <a:gd name="T13" fmla="*/ 72 h 187"/>
                <a:gd name="T14" fmla="*/ 53 w 565"/>
                <a:gd name="T15" fmla="*/ 61 h 187"/>
                <a:gd name="T16" fmla="*/ 141 w 565"/>
                <a:gd name="T17" fmla="*/ 54 h 187"/>
                <a:gd name="T18" fmla="*/ 139 w 565"/>
                <a:gd name="T19" fmla="*/ 40 h 187"/>
                <a:gd name="T20" fmla="*/ 168 w 565"/>
                <a:gd name="T21" fmla="*/ 42 h 187"/>
                <a:gd name="T22" fmla="*/ 434 w 565"/>
                <a:gd name="T23" fmla="*/ 17 h 187"/>
                <a:gd name="T24" fmla="*/ 565 w 565"/>
                <a:gd name="T25" fmla="*/ 0 h 187"/>
                <a:gd name="T26" fmla="*/ 542 w 565"/>
                <a:gd name="T27" fmla="*/ 45 h 187"/>
                <a:gd name="T28" fmla="*/ 506 w 565"/>
                <a:gd name="T29" fmla="*/ 53 h 187"/>
                <a:gd name="T30" fmla="*/ 489 w 565"/>
                <a:gd name="T31" fmla="*/ 76 h 187"/>
                <a:gd name="T32" fmla="*/ 424 w 565"/>
                <a:gd name="T33" fmla="*/ 113 h 187"/>
                <a:gd name="T34" fmla="*/ 421 w 565"/>
                <a:gd name="T35" fmla="*/ 127 h 187"/>
                <a:gd name="T36" fmla="*/ 405 w 565"/>
                <a:gd name="T37" fmla="*/ 135 h 187"/>
                <a:gd name="T38" fmla="*/ 405 w 565"/>
                <a:gd name="T39" fmla="*/ 153 h 187"/>
                <a:gd name="T40" fmla="*/ 317 w 565"/>
                <a:gd name="T41" fmla="*/ 163 h 187"/>
                <a:gd name="T42" fmla="*/ 142 w 565"/>
                <a:gd name="T43" fmla="*/ 178 h 187"/>
                <a:gd name="T44" fmla="*/ 0 w 565"/>
                <a:gd name="T45" fmla="*/ 187 h 187"/>
                <a:gd name="T46" fmla="*/ 10 w 565"/>
                <a:gd name="T47" fmla="*/ 153 h 187"/>
                <a:gd name="T48" fmla="*/ 10 w 565"/>
                <a:gd name="T49" fmla="*/ 153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5"/>
                <a:gd name="T76" fmla="*/ 0 h 187"/>
                <a:gd name="T77" fmla="*/ 565 w 565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5" h="187">
                  <a:moveTo>
                    <a:pt x="10" y="153"/>
                  </a:moveTo>
                  <a:lnTo>
                    <a:pt x="7" y="151"/>
                  </a:lnTo>
                  <a:lnTo>
                    <a:pt x="23" y="138"/>
                  </a:lnTo>
                  <a:lnTo>
                    <a:pt x="39" y="109"/>
                  </a:lnTo>
                  <a:lnTo>
                    <a:pt x="33" y="102"/>
                  </a:lnTo>
                  <a:lnTo>
                    <a:pt x="41" y="88"/>
                  </a:lnTo>
                  <a:lnTo>
                    <a:pt x="41" y="72"/>
                  </a:lnTo>
                  <a:lnTo>
                    <a:pt x="53" y="61"/>
                  </a:lnTo>
                  <a:lnTo>
                    <a:pt x="141" y="54"/>
                  </a:lnTo>
                  <a:lnTo>
                    <a:pt x="139" y="40"/>
                  </a:lnTo>
                  <a:lnTo>
                    <a:pt x="168" y="42"/>
                  </a:lnTo>
                  <a:lnTo>
                    <a:pt x="434" y="17"/>
                  </a:lnTo>
                  <a:lnTo>
                    <a:pt x="565" y="0"/>
                  </a:lnTo>
                  <a:lnTo>
                    <a:pt x="542" y="45"/>
                  </a:lnTo>
                  <a:lnTo>
                    <a:pt x="506" y="53"/>
                  </a:lnTo>
                  <a:lnTo>
                    <a:pt x="489" y="76"/>
                  </a:lnTo>
                  <a:lnTo>
                    <a:pt x="424" y="113"/>
                  </a:lnTo>
                  <a:lnTo>
                    <a:pt x="421" y="127"/>
                  </a:lnTo>
                  <a:lnTo>
                    <a:pt x="405" y="135"/>
                  </a:lnTo>
                  <a:lnTo>
                    <a:pt x="405" y="153"/>
                  </a:lnTo>
                  <a:lnTo>
                    <a:pt x="317" y="163"/>
                  </a:lnTo>
                  <a:lnTo>
                    <a:pt x="142" y="178"/>
                  </a:lnTo>
                  <a:lnTo>
                    <a:pt x="0" y="187"/>
                  </a:lnTo>
                  <a:lnTo>
                    <a:pt x="10" y="15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3C464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3" name="Rectangle 312"/>
          <p:cNvSpPr/>
          <p:nvPr/>
        </p:nvSpPr>
        <p:spPr>
          <a:xfrm>
            <a:off x="329340" y="4144541"/>
            <a:ext cx="446820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chemeClr val="accent1"/>
                </a:solidFill>
                <a:cs typeface="Arial"/>
              </a:rPr>
              <a:t>YEAR LAUNCHED: </a:t>
            </a:r>
            <a:r>
              <a:rPr lang="en-US" dirty="0">
                <a:cs typeface="Arial"/>
              </a:rPr>
              <a:t>2014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chemeClr val="accent1"/>
                </a:solidFill>
                <a:cs typeface="Arial"/>
              </a:rPr>
              <a:t>LEADERS TRAINED: </a:t>
            </a:r>
            <a:r>
              <a:rPr lang="en-US" dirty="0">
                <a:cs typeface="Arial"/>
              </a:rPr>
              <a:t>60</a:t>
            </a:r>
          </a:p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chemeClr val="accent1"/>
                </a:solidFill>
                <a:cs typeface="Arial"/>
              </a:rPr>
              <a:t>STUDENTS REACHED: </a:t>
            </a:r>
            <a:r>
              <a:rPr lang="en-US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3,800 per year</a:t>
            </a:r>
            <a:endParaRPr lang="en-US" b="1" dirty="0">
              <a:cs typeface="Arial"/>
            </a:endParaRPr>
          </a:p>
          <a:p>
            <a:pPr>
              <a:lnSpc>
                <a:spcPct val="110000"/>
              </a:lnSpc>
              <a:defRPr/>
            </a:pPr>
            <a:endParaRPr lang="en-US" b="1" dirty="0"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chemeClr val="accent1"/>
                </a:solidFill>
                <a:cs typeface="Arial"/>
              </a:rPr>
              <a:t>PROGRAM: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/>
              </a:rPr>
              <a:t>Emerging Leaders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647991" y="3143147"/>
            <a:ext cx="205162" cy="205162"/>
            <a:chOff x="267886" y="2223343"/>
            <a:chExt cx="205162" cy="205162"/>
          </a:xfrm>
        </p:grpSpPr>
        <p:sp>
          <p:nvSpPr>
            <p:cNvPr id="81" name="Oval 80"/>
            <p:cNvSpPr/>
            <p:nvPr/>
          </p:nvSpPr>
          <p:spPr>
            <a:xfrm>
              <a:off x="267886" y="2223343"/>
              <a:ext cx="205162" cy="2051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13341" y="2268695"/>
              <a:ext cx="114253" cy="11445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C464A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1" y="906001"/>
            <a:ext cx="4637329" cy="9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" y="1017527"/>
            <a:ext cx="4865687" cy="82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045" y="1579561"/>
            <a:ext cx="4281043" cy="29105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99216" y="1562033"/>
            <a:ext cx="2249453" cy="4707443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70%</a:t>
            </a:r>
            <a:r>
              <a:rPr lang="en-US" b="1" dirty="0">
                <a:solidFill>
                  <a:schemeClr val="accent1"/>
                </a:solidFill>
                <a:cs typeface="Arial"/>
              </a:rPr>
              <a:t/>
            </a:r>
            <a:br>
              <a:rPr lang="en-US" b="1" dirty="0">
                <a:solidFill>
                  <a:schemeClr val="accent1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Arlington students are low-income</a:t>
            </a: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  <a:cs typeface="Arial"/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69%</a:t>
            </a:r>
            <a:br>
              <a:rPr lang="en-US" sz="2000" b="1" dirty="0">
                <a:solidFill>
                  <a:schemeClr val="accent1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Arlington students are black or Hispanic</a:t>
            </a:r>
          </a:p>
          <a:p>
            <a:pPr>
              <a:defRPr/>
            </a:pPr>
            <a:endParaRPr lang="en-US" sz="2000" b="1" dirty="0">
              <a:solidFill>
                <a:schemeClr val="accent1"/>
              </a:solidFill>
              <a:cs typeface="Arial"/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cs typeface="Arial"/>
              </a:rPr>
              <a:t>26%</a:t>
            </a:r>
            <a:r>
              <a:rPr lang="en-US" b="1" dirty="0">
                <a:solidFill>
                  <a:schemeClr val="accent1"/>
                </a:solidFill>
                <a:cs typeface="Arial"/>
              </a:rPr>
              <a:t/>
            </a:r>
            <a:br>
              <a:rPr lang="en-US" b="1" dirty="0">
                <a:solidFill>
                  <a:schemeClr val="accent1"/>
                </a:solidFill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cs typeface="Arial"/>
              </a:rPr>
              <a:t>of Arlington students are English-language learners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3341" y="233694"/>
            <a:ext cx="8517319" cy="7694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2012, the Arlington Independent School District launched a strategic plan to ensure all schools prepared students for college and careers.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89863" y="4656804"/>
            <a:ext cx="4480603" cy="13665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To achieve this ambitious vision, the district needed a pipeline of great leaders with the skills to address the diverse needs’ of Arlington students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870868031"/>
              </p:ext>
            </p:extLst>
          </p:nvPr>
        </p:nvGraphicFramePr>
        <p:xfrm>
          <a:off x="188913" y="1490663"/>
          <a:ext cx="1528762" cy="153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2127253"/>
              </p:ext>
            </p:extLst>
          </p:nvPr>
        </p:nvGraphicFramePr>
        <p:xfrm>
          <a:off x="188913" y="3104505"/>
          <a:ext cx="1528762" cy="153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11"/>
          <p:cNvSpPr txBox="1">
            <a:spLocks/>
          </p:cNvSpPr>
          <p:nvPr/>
        </p:nvSpPr>
        <p:spPr>
          <a:xfrm>
            <a:off x="407638" y="5532449"/>
            <a:ext cx="8172450" cy="6998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C464A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003F87"/>
              </a:solidFill>
            </a:endParaRPr>
          </a:p>
        </p:txBody>
      </p:sp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094784"/>
              </p:ext>
            </p:extLst>
          </p:nvPr>
        </p:nvGraphicFramePr>
        <p:xfrm>
          <a:off x="188913" y="4765686"/>
          <a:ext cx="1528762" cy="153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9099362"/>
      </p:ext>
    </p:extLst>
  </p:cSld>
  <p:clrMapOvr>
    <a:masterClrMapping/>
  </p:clrMapOvr>
</p:sld>
</file>

<file path=ppt/theme/theme1.xml><?xml version="1.0" encoding="utf-8"?>
<a:theme xmlns:a="http://schemas.openxmlformats.org/drawingml/2006/main" name="New Leaders 2016">
  <a:themeElements>
    <a:clrScheme name="New Leaders 2016">
      <a:dk1>
        <a:srgbClr val="3C464A"/>
      </a:dk1>
      <a:lt1>
        <a:sysClr val="window" lastClr="FFFFFF"/>
      </a:lt1>
      <a:dk2>
        <a:srgbClr val="003F87"/>
      </a:dk2>
      <a:lt2>
        <a:srgbClr val="008ED6"/>
      </a:lt2>
      <a:accent1>
        <a:srgbClr val="496C73"/>
      </a:accent1>
      <a:accent2>
        <a:srgbClr val="80A4AC"/>
      </a:accent2>
      <a:accent3>
        <a:srgbClr val="438E6E"/>
      </a:accent3>
      <a:accent4>
        <a:srgbClr val="DE8957"/>
      </a:accent4>
      <a:accent5>
        <a:srgbClr val="A5535D"/>
      </a:accent5>
      <a:accent6>
        <a:srgbClr val="AEA8A4"/>
      </a:accent6>
      <a:hlink>
        <a:srgbClr val="0096D7"/>
      </a:hlink>
      <a:folHlink>
        <a:srgbClr val="003F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46496</TotalTime>
  <Words>970</Words>
  <Application>Microsoft Office PowerPoint</Application>
  <PresentationFormat>On-screen Show (4:3)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UI</vt:lpstr>
      <vt:lpstr>New Leaders 2016</vt:lpstr>
      <vt:lpstr>Conference on Educating Children in Poverty Austin, Texas Monday September 12, 2016</vt:lpstr>
      <vt:lpstr>Too often, low-income students receive a second-rate education, leaving them unprepared for success in college and careers.</vt:lpstr>
      <vt:lpstr>All students deserve schools with a culture of achievement, where great teaching happens in every classroom, every day.</vt:lpstr>
      <vt:lpstr>Our programs equip leaders with all the skills they need to build thriving schools where students excel. </vt:lpstr>
      <vt:lpstr>We develop great education leaders at every level – from teacher leaders to superintendents.</vt:lpstr>
      <vt:lpstr>We have built a movement of diverse leaders, preparing them with the skills to transform schools and students’ lives.</vt:lpstr>
      <vt:lpstr>Since 2000, we have trained nearly 2,500 school leaders who now reach 450,000 students every year. </vt:lpstr>
      <vt:lpstr>Our partnership with Arlington is powered by a perfect alignment between the district’s priorities and New Leaders’ expertise.  </vt:lpstr>
      <vt:lpstr>In 2012, the Arlington Independent School District launched a strategic plan to ensure all schools prepared students for college and careers.</vt:lpstr>
      <vt:lpstr>Arlington officials planned to operate a district-run Aspiring Principals Academy, but they quickly encountered bandwidth challenges.</vt:lpstr>
      <vt:lpstr>Emerging Leaders ignited a culture shift across the district, with leadership roles earned based on skills rather than seniority. </vt:lpstr>
      <vt:lpstr>Emerging Leaders participants led impressive learning gains in their schools, even while still completing training. </vt:lpstr>
      <vt:lpstr>SELENA OZUNA  |  PRINCIPAL  |  ARLINGTON, TX</vt:lpstr>
      <vt:lpstr>RAY BORDEN  |  PRINCIPAL  |  ARLINGTON, TX</vt:lpstr>
      <vt:lpstr>CONTACT US www.NewLeaders.org (646) 792-1070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Norskog</dc:creator>
  <cp:lastModifiedBy>Jackson, Renee</cp:lastModifiedBy>
  <cp:revision>1783</cp:revision>
  <cp:lastPrinted>2016-09-06T19:51:47Z</cp:lastPrinted>
  <dcterms:created xsi:type="dcterms:W3CDTF">2016-06-17T12:37:52Z</dcterms:created>
  <dcterms:modified xsi:type="dcterms:W3CDTF">2016-09-09T20:48:30Z</dcterms:modified>
</cp:coreProperties>
</file>