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39" r:id="rId2"/>
  </p:sldMasterIdLst>
  <p:notesMasterIdLst>
    <p:notesMasterId r:id="rId17"/>
  </p:notesMasterIdLst>
  <p:handoutMasterIdLst>
    <p:handoutMasterId r:id="rId18"/>
  </p:handoutMasterIdLst>
  <p:sldIdLst>
    <p:sldId id="315" r:id="rId3"/>
    <p:sldId id="445" r:id="rId4"/>
    <p:sldId id="444" r:id="rId5"/>
    <p:sldId id="423" r:id="rId6"/>
    <p:sldId id="454" r:id="rId7"/>
    <p:sldId id="452" r:id="rId8"/>
    <p:sldId id="441" r:id="rId9"/>
    <p:sldId id="458" r:id="rId10"/>
    <p:sldId id="459" r:id="rId11"/>
    <p:sldId id="460" r:id="rId12"/>
    <p:sldId id="461" r:id="rId13"/>
    <p:sldId id="462" r:id="rId14"/>
    <p:sldId id="431" r:id="rId15"/>
    <p:sldId id="39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D735ADC-A2A0-46BE-92FF-59523638CAAE}">
          <p14:sldIdLst>
            <p14:sldId id="315"/>
            <p14:sldId id="445"/>
            <p14:sldId id="444"/>
            <p14:sldId id="423"/>
            <p14:sldId id="454"/>
            <p14:sldId id="452"/>
            <p14:sldId id="441"/>
            <p14:sldId id="458"/>
            <p14:sldId id="459"/>
            <p14:sldId id="460"/>
            <p14:sldId id="461"/>
            <p14:sldId id="462"/>
            <p14:sldId id="431"/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mon" initials="c" lastIdx="13" clrIdx="0"/>
  <p:cmAuthor id="1" name="Jeff Wilson" initials="JW" lastIdx="1" clrIdx="1"/>
  <p:cmAuthor id="2" name="evidyarthi" initials="e" lastIdx="2" clrIdx="2"/>
  <p:cmAuthor id="3" name="evidyarthi" initials="ev" lastIdx="6" clrIdx="3"/>
  <p:cmAuthor id="4" name="Clairelise Rodriguez" initials="CR" lastIdx="3" clrIdx="4">
    <p:extLst>
      <p:ext uri="{19B8F6BF-5375-455C-9EA6-DF929625EA0E}">
        <p15:presenceInfo xmlns:p15="http://schemas.microsoft.com/office/powerpoint/2012/main" userId="S-1-5-21-1767168217-3281307705-1420346298-5065" providerId="AD"/>
      </p:ext>
    </p:extLst>
  </p:cmAuthor>
  <p:cmAuthor id="5" name="Emma Bonanomi" initials="EB" lastIdx="21" clrIdx="5">
    <p:extLst>
      <p:ext uri="{19B8F6BF-5375-455C-9EA6-DF929625EA0E}">
        <p15:presenceInfo xmlns:p15="http://schemas.microsoft.com/office/powerpoint/2012/main" userId="S-1-5-21-1767168217-3281307705-1420346298-38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873"/>
    <a:srgbClr val="00A4C7"/>
    <a:srgbClr val="595959"/>
    <a:srgbClr val="BFBFBF"/>
    <a:srgbClr val="F8F8F8"/>
    <a:srgbClr val="99CC00"/>
    <a:srgbClr val="FFFF00"/>
    <a:srgbClr val="6F6F6F"/>
    <a:srgbClr val="C0C0C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9" autoAdjust="0"/>
    <p:restoredTop sz="90712" autoAdjust="0"/>
  </p:normalViewPr>
  <p:slideViewPr>
    <p:cSldViewPr>
      <p:cViewPr varScale="1">
        <p:scale>
          <a:sx n="60" d="100"/>
          <a:sy n="60" d="100"/>
        </p:scale>
        <p:origin x="12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1796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DD0F8-33AF-46C0-83E7-471521A1EE21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0D45B-F371-424B-9087-E87EA934A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Segoe U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Segoe UI" pitchFamily="34" charset="0"/>
                <a:cs typeface="+mn-cs"/>
              </a:defRPr>
            </a:lvl1pPr>
          </a:lstStyle>
          <a:p>
            <a:pPr>
              <a:defRPr/>
            </a:pPr>
            <a:fld id="{64A8FEDE-4F86-4977-9BE3-60DB49C45C8C}" type="datetimeFigureOut">
              <a:rPr lang="en-US" smtClean="0"/>
              <a:pPr>
                <a:defRPr/>
              </a:pPr>
              <a:t>9/9/2016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Segoe U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Segoe UI" pitchFamily="34" charset="0"/>
                <a:cs typeface="+mn-cs"/>
              </a:defRPr>
            </a:lvl1pPr>
          </a:lstStyle>
          <a:p>
            <a:pPr>
              <a:defRPr/>
            </a:pPr>
            <a:fld id="{D8833439-D7E6-4DC1-A886-DD276C1C25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58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33439-D7E6-4DC1-A886-DD276C1C25A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33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33439-D7E6-4DC1-A886-DD276C1C25A7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93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Texas</a:t>
            </a:r>
            <a:r>
              <a:rPr lang="en-US" baseline="0" dirty="0"/>
              <a:t> Teaching Fellows results: </a:t>
            </a:r>
            <a:r>
              <a:rPr lang="en-US" sz="1200" b="0" kern="1200" baseline="0" dirty="0">
                <a:solidFill>
                  <a:schemeClr val="bg2"/>
                </a:solidFill>
                <a:latin typeface="Segoe U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2013, Mathematica found TNTP-trained secondary math teachers were significantly more effective than other novice teachers—</a:t>
            </a:r>
            <a:r>
              <a:rPr lang="en-US" sz="1200" b="0" kern="1200" baseline="0" dirty="0">
                <a:solidFill>
                  <a:schemeClr val="accent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ge</a:t>
            </a:r>
            <a:r>
              <a:rPr lang="en-US" sz="1200" b="0" kern="1200" dirty="0">
                <a:solidFill>
                  <a:schemeClr val="accent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nerating roughly 4.5 months more learning for students.  </a:t>
            </a:r>
            <a:r>
              <a:rPr lang="en-US" sz="1200" b="0" kern="1200" dirty="0">
                <a:solidFill>
                  <a:schemeClr val="bg2"/>
                </a:solidFill>
                <a:latin typeface="Segoe UI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A</a:t>
            </a:r>
            <a:r>
              <a:rPr lang="en-US" sz="1200" b="0" kern="1200" baseline="0" dirty="0">
                <a:solidFill>
                  <a:schemeClr val="bg2"/>
                </a:solidFill>
                <a:latin typeface="Segoe UI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2013 UT Austin study showed that </a:t>
            </a:r>
            <a:r>
              <a:rPr lang="en-US" sz="1200" b="0" kern="1200" baseline="0" dirty="0">
                <a:solidFill>
                  <a:schemeClr val="accent1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TNTP-trained teachers in TX had significantly better student outcomes in math </a:t>
            </a:r>
            <a:r>
              <a:rPr lang="en-US" sz="1200" b="0" kern="1200" baseline="0" dirty="0">
                <a:solidFill>
                  <a:schemeClr val="bg2"/>
                </a:solidFill>
                <a:latin typeface="Segoe UI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as compared to other preparation pathways</a:t>
            </a:r>
            <a:endParaRPr lang="en-US" sz="1200" b="0" kern="1200" dirty="0">
              <a:solidFill>
                <a:schemeClr val="bg2"/>
              </a:solidFill>
              <a:latin typeface="Segoe UI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endParaRPr lang="en-US" dirty="0"/>
          </a:p>
          <a:p>
            <a:r>
              <a:rPr lang="en-US" dirty="0"/>
              <a:t>Houston ISD results: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2"/>
                </a:solidFill>
                <a:effectLst/>
                <a:latin typeface="Segoe UI" pitchFamily="34" charset="0"/>
                <a:ea typeface="+mn-ea"/>
                <a:cs typeface="+mn-cs"/>
              </a:rPr>
              <a:t>We</a:t>
            </a:r>
            <a:r>
              <a:rPr lang="en-US" sz="1200" b="0" i="0" kern="1200" baseline="0" dirty="0">
                <a:solidFill>
                  <a:schemeClr val="tx2"/>
                </a:solidFill>
                <a:effectLst/>
                <a:latin typeface="Segoe UI" pitchFamily="34" charset="0"/>
                <a:ea typeface="+mn-ea"/>
                <a:cs typeface="+mn-cs"/>
              </a:rPr>
              <a:t> helped HISD design </a:t>
            </a:r>
            <a:r>
              <a:rPr lang="en-US" sz="1200" b="0" i="0" kern="1200" dirty="0">
                <a:solidFill>
                  <a:schemeClr val="tx2"/>
                </a:solidFill>
                <a:effectLst/>
                <a:latin typeface="Segoe UI" pitchFamily="34" charset="0"/>
                <a:ea typeface="+mn-ea"/>
                <a:cs typeface="+mn-cs"/>
              </a:rPr>
              <a:t>a new teacher evaluation system—engaging more than 4,000 stakeholders in the redesign—that gives teachers regular feedback and generates unprecedented data on teacher performance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UI" pitchFamily="34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 </a:t>
            </a:r>
            <a:r>
              <a:rPr lang="en-US" sz="1200" b="0" i="0" kern="1200" dirty="0">
                <a:solidFill>
                  <a:schemeClr val="tx2"/>
                </a:solidFill>
                <a:effectLst/>
                <a:latin typeface="Segoe UI" pitchFamily="34" charset="0"/>
                <a:ea typeface="+mn-ea"/>
                <a:cs typeface="+mn-cs"/>
              </a:rPr>
              <a:t>In 2014, 45 percent of teachers had development areas identified on their evaluations—up from 3 percent before the new evaluation system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2"/>
                </a:solidFill>
                <a:latin typeface="Segoe U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2010,</a:t>
            </a:r>
            <a:r>
              <a:rPr lang="en-US" sz="1200" kern="1200" baseline="0" dirty="0">
                <a:solidFill>
                  <a:schemeClr val="tx2"/>
                </a:solidFill>
                <a:latin typeface="Segoe U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there were no leadership opportunities for teachers. By 2014, 450 top teachers served in leadership roles.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2"/>
                </a:solidFill>
                <a:latin typeface="Segoe U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in 4 schools acted on teacher performance data and hired better teachers in 2013, schools that hired better teachers saw student achievement gains in math and reading</a:t>
            </a:r>
            <a:endParaRPr lang="en-US" sz="1200" kern="1200" dirty="0">
              <a:solidFill>
                <a:schemeClr val="tx2"/>
              </a:solidFill>
              <a:latin typeface="Segoe U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dirty="0">
              <a:solidFill>
                <a:schemeClr val="tx2"/>
              </a:solidFill>
              <a:latin typeface="Segoe UI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33439-D7E6-4DC1-A886-DD276C1C25A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19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33439-D7E6-4DC1-A886-DD276C1C25A7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69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B46E42-017E-45B5-8290-96B20EA1B7B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10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/>
              <a:t>Analysis of 20 years of data on 2.5 million students in grades 3-8, including 18 million tests, and tax records on parent characteristics and adult outcomes. Source: </a:t>
            </a:r>
            <a:r>
              <a:rPr lang="en-US" sz="1200" kern="0" dirty="0" err="1"/>
              <a:t>Chetty</a:t>
            </a:r>
            <a:r>
              <a:rPr lang="en-US" sz="1200" kern="0" dirty="0"/>
              <a:t> et al., 2011.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33439-D7E6-4DC1-A886-DD276C1C25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3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baseline="0" dirty="0"/>
              <a:t> </a:t>
            </a:r>
            <a:r>
              <a:rPr lang="en-US" b="1" dirty="0"/>
              <a:t>Supporting Great Teaching (2012-2015):</a:t>
            </a:r>
            <a:r>
              <a:rPr lang="en-US" b="0" dirty="0"/>
              <a:t> Once we could identify great teachers, we asked how we could support them? In </a:t>
            </a:r>
            <a:r>
              <a:rPr lang="en-US" b="0" i="1" dirty="0"/>
              <a:t>The </a:t>
            </a:r>
            <a:r>
              <a:rPr lang="en-US" b="0" i="1" dirty="0" err="1"/>
              <a:t>Irreplaceables</a:t>
            </a:r>
            <a:r>
              <a:rPr lang="en-US" b="0" dirty="0"/>
              <a:t>, we asked the nation's most exceptional teachers what it would take to keep them around -- and two-thirds of great teachers said nobody had even asked them to stay!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/>
              <a:t>In</a:t>
            </a:r>
            <a:r>
              <a:rPr lang="en-US" b="0" baseline="0" dirty="0"/>
              <a:t> Denver, like in most districts, teachers who want to earn more and play a larger role in their schools have only one option: to leave the classroom and become an administer.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Starting in 2012, TNTP began working with Denver Public Schools to design and pilot Differentiated Roles, a teacher leadership program to empower teachers to advance professionally.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We helped DPS design every aspect of the program and create two new teacher leader roles: team leads and senior team leads.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/>
              <a:t>DPS now runs Differentiated Roles independent of outside support and plans to expand the program to every district-run school in Denver by 2018, reaching over 4,000 teachers.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33439-D7E6-4DC1-A886-DD276C1C25A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7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33439-D7E6-4DC1-A886-DD276C1C25A7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84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59FDFC-FEB1-4AF5-9288-F78087EB08A2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cs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dirty="0"/>
              <a:t>Everything we do centers on improving student learning.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dirty="0"/>
              <a:t>We continue to believe that great schools and classrooms start with </a:t>
            </a:r>
            <a:r>
              <a:rPr lang="en-US" b="1" dirty="0"/>
              <a:t>talented people</a:t>
            </a:r>
            <a:r>
              <a:rPr lang="en-US" dirty="0"/>
              <a:t>.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dirty="0"/>
              <a:t>But true leaps in student learning require a more holistic approach.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dirty="0"/>
              <a:t>As we engage ever more deeply with teachers and leaders around the country, we’re thinking more broadly about what our schools can do to ensure students thrive.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b="1" dirty="0"/>
              <a:t>Rigorous academics</a:t>
            </a:r>
            <a:r>
              <a:rPr lang="en-US" dirty="0"/>
              <a:t>: We’re looking not just at who is teaching, but at </a:t>
            </a:r>
            <a:r>
              <a:rPr lang="en-US" i="1" dirty="0"/>
              <a:t>what</a:t>
            </a:r>
            <a:r>
              <a:rPr lang="en-US" dirty="0"/>
              <a:t> they’re teaching. We know that the best classrooms get results because they’re putting outstanding content in front of students.</a:t>
            </a: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b="1" dirty="0"/>
              <a:t>Supportive environments</a:t>
            </a:r>
            <a:r>
              <a:rPr lang="en-US" dirty="0"/>
              <a:t>: We’re looking at the conditions that set teachers up for success, from the policies and structures in a district, to the culture of their school to the setup of their classroom.</a:t>
            </a:r>
          </a:p>
          <a:p>
            <a:pPr marL="176679" indent="-176679">
              <a:buFont typeface="Arial" panose="020B0604020202020204" pitchFamily="34" charset="0"/>
              <a:buChar char="•"/>
            </a:pPr>
            <a:r>
              <a:rPr lang="en-US" dirty="0"/>
              <a:t>We focus on our partners’ most urgent needs.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04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Recruitment (1997-2002): </a:t>
            </a:r>
            <a:r>
              <a:rPr lang="en-US" b="0" dirty="0"/>
              <a:t>When</a:t>
            </a:r>
            <a:r>
              <a:rPr lang="en-US" b="0" baseline="0" dirty="0"/>
              <a:t> we started out, we focused on getting great teachers to more students. </a:t>
            </a:r>
            <a:r>
              <a:rPr lang="en-US" sz="120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recruited and trained talented career changers and college graduates to teach in high-need schools and subjects through our Teaching Fellows Programs. Take New York City,</a:t>
            </a:r>
            <a:r>
              <a:rPr lang="en-US" sz="1200" baseline="0" dirty="0">
                <a:solidFill>
                  <a:srgbClr val="59595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 an example: </a:t>
            </a: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NYC educates more than 1.1 million students -- that's 1 out of every 50 public school child in the US!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2000, NYC was desperate for teachers, filling more than 11,000 positions with uncertified teachers.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</a:t>
            </a:r>
            <a:r>
              <a:rPr lang="en-US" baseline="0" dirty="0"/>
              <a:t> 2000, </a:t>
            </a:r>
            <a:r>
              <a:rPr lang="en-US" dirty="0"/>
              <a:t>we worked</a:t>
            </a:r>
            <a:r>
              <a:rPr lang="en-US" baseline="0" dirty="0"/>
              <a:t> with the NYC DOE to develop a rigorous teaching fellowship to attract and train qualified new teachers.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Since</a:t>
            </a:r>
            <a:r>
              <a:rPr lang="en-US" baseline="0" dirty="0"/>
              <a:t> launching the New York City Teaching Fellows program, nearly 19,000 Fellows have entered city classrooms. Together, they account for one-fifth of the </a:t>
            </a:r>
            <a:r>
              <a:rPr lang="en-US" dirty="0"/>
              <a:t>district's math, science and special education teachers.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33439-D7E6-4DC1-A886-DD276C1C25A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06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33439-D7E6-4DC1-A886-DD276C1C25A7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1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33439-D7E6-4DC1-A886-DD276C1C25A7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75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33439-D7E6-4DC1-A886-DD276C1C25A7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14600"/>
            <a:ext cx="8610600" cy="2057400"/>
          </a:xfrm>
        </p:spPr>
        <p:txBody>
          <a:bodyPr anchor="b" anchorCtr="0"/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572000"/>
            <a:ext cx="8610600" cy="9144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29400" y="6554822"/>
            <a:ext cx="2286000" cy="153888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/>
          <a:p>
            <a:pPr marL="0" lvl="4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chemeClr val="bg1"/>
                </a:solidFill>
                <a:latin typeface="+mj-lt"/>
                <a:cs typeface="+mn-cs"/>
              </a:rPr>
              <a:t>© TNTP</a:t>
            </a:r>
            <a:r>
              <a:rPr lang="en-US" sz="1000" b="0" baseline="0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1000" b="0" dirty="0">
                <a:solidFill>
                  <a:schemeClr val="bg1"/>
                </a:solidFill>
                <a:latin typeface="+mj-lt"/>
                <a:cs typeface="+mn-cs"/>
              </a:rPr>
              <a:t>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791200"/>
            <a:ext cx="8637181" cy="6096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group, date, client, etc.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2286000" cy="44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4340" y="1231392"/>
            <a:ext cx="8275320" cy="5093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718" y="228600"/>
            <a:ext cx="851856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9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14600"/>
            <a:ext cx="8610600" cy="2057400"/>
          </a:xfrm>
        </p:spPr>
        <p:txBody>
          <a:bodyPr anchor="b" anchorCtr="0"/>
          <a:lstStyle>
            <a:lvl1pPr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572000"/>
            <a:ext cx="8610600" cy="9144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29400" y="6554822"/>
            <a:ext cx="2286000" cy="153888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/>
          <a:p>
            <a:pPr marL="0" lvl="4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chemeClr val="tx1"/>
                </a:solidFill>
                <a:latin typeface="+mj-lt"/>
                <a:cs typeface="+mn-cs"/>
              </a:rPr>
              <a:t>© TNTP</a:t>
            </a:r>
            <a:r>
              <a:rPr lang="en-US" sz="1000" b="0" baseline="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en-US" sz="1000" b="0" dirty="0">
                <a:solidFill>
                  <a:schemeClr val="tx1"/>
                </a:solidFill>
                <a:latin typeface="+mj-lt"/>
                <a:cs typeface="+mn-cs"/>
              </a:rPr>
              <a:t>2015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791200"/>
            <a:ext cx="8637181" cy="6096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group, date, client, etc.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21" y="228600"/>
            <a:ext cx="2194560" cy="317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718" y="228600"/>
            <a:ext cx="851856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4340" y="1231392"/>
            <a:ext cx="8275320" cy="5093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718" y="228600"/>
            <a:ext cx="851856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12718" y="6432514"/>
            <a:ext cx="6934200" cy="304800"/>
          </a:xfrm>
        </p:spPr>
        <p:txBody>
          <a:bodyPr lIns="0" tIns="0" rIns="0" bIns="0" anchor="b" anchorCtr="0"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/>
              <a:t>Click to edit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84677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14600"/>
            <a:ext cx="8610600" cy="2057400"/>
          </a:xfrm>
        </p:spPr>
        <p:txBody>
          <a:bodyPr anchor="b" anchorCtr="0"/>
          <a:lstStyle>
            <a:lvl1pPr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572000"/>
            <a:ext cx="8610600" cy="9144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29400" y="6554822"/>
            <a:ext cx="2286000" cy="153888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/>
          <a:p>
            <a:pPr marL="0" lvl="4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latin typeface="Segoe UI"/>
                <a:cs typeface="Arial"/>
              </a:rPr>
              <a:t>© TNTP 2015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791200"/>
            <a:ext cx="8637181" cy="6096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group, date, client, etc.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04800"/>
            <a:ext cx="22860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1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514600"/>
            <a:ext cx="8610600" cy="2057400"/>
          </a:xfrm>
        </p:spPr>
        <p:txBody>
          <a:bodyPr anchor="b" anchorCtr="0"/>
          <a:lstStyle>
            <a:lvl1pPr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572000"/>
            <a:ext cx="8610600" cy="914400"/>
          </a:xfrm>
        </p:spPr>
        <p:txBody>
          <a:bodyPr/>
          <a:lstStyle>
            <a:lvl1pPr marL="0" indent="0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29400" y="6554822"/>
            <a:ext cx="2286000" cy="153888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/>
          <a:p>
            <a:pPr marL="0" lvl="4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Segoe UI"/>
                <a:cs typeface="Arial"/>
              </a:rPr>
              <a:t>© TNTP 2015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791200"/>
            <a:ext cx="8637181" cy="609600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group, date, client, etc.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421" y="228600"/>
            <a:ext cx="2194560" cy="317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718" y="228600"/>
            <a:ext cx="851856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5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4340" y="1231392"/>
            <a:ext cx="8275320" cy="5093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718" y="228600"/>
            <a:ext cx="851856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12718" y="6432514"/>
            <a:ext cx="6934200" cy="304800"/>
          </a:xfrm>
        </p:spPr>
        <p:txBody>
          <a:bodyPr lIns="0" tIns="0" rIns="0" bIns="0" anchor="b" anchorCtr="0"/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en-US" dirty="0"/>
              <a:t>Click to edit source information</a:t>
            </a:r>
          </a:p>
        </p:txBody>
      </p:sp>
    </p:spTree>
    <p:extLst>
      <p:ext uri="{BB962C8B-B14F-4D97-AF65-F5344CB8AC3E}">
        <p14:creationId xmlns:p14="http://schemas.microsoft.com/office/powerpoint/2010/main" val="281972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4340" y="1231392"/>
            <a:ext cx="8275320" cy="5093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718" y="228600"/>
            <a:ext cx="851856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5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718" y="228600"/>
            <a:ext cx="851856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306" y="1219200"/>
            <a:ext cx="8278483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686800" y="6590992"/>
            <a:ext cx="6068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/ </a:t>
            </a:r>
            <a:fld id="{5DDCB601-9600-49A6-96AB-4947D10BB9BA}" type="slidenum">
              <a:rPr lang="en-US" sz="10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pPr algn="l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304800" y="228600"/>
            <a:ext cx="8534400" cy="0"/>
          </a:xfrm>
          <a:prstGeom prst="line">
            <a:avLst/>
          </a:prstGeom>
          <a:noFill/>
          <a:ln w="25400" cap="sq">
            <a:solidFill>
              <a:srgbClr val="969696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562000"/>
            <a:ext cx="1264406" cy="1828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8" r:id="rId2"/>
    <p:sldLayoutId id="2147483732" r:id="rId3"/>
    <p:sldLayoutId id="2147483734" r:id="rId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o"/>
        <a:defRPr sz="1400">
          <a:solidFill>
            <a:schemeClr val="tx1"/>
          </a:solidFill>
          <a:latin typeface="+mn-lt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6002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0574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718" y="228600"/>
            <a:ext cx="851856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306" y="1219200"/>
            <a:ext cx="8278483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686800" y="6590992"/>
            <a:ext cx="6068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Segoe UI"/>
                <a:cs typeface="Arial"/>
              </a:rPr>
              <a:t> / </a:t>
            </a:r>
            <a:fld id="{5DDCB601-9600-49A6-96AB-4947D10BB9BA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Segoe UI"/>
                <a:cs typeface="Arial"/>
              </a:rPr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Segoe UI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6562000"/>
            <a:ext cx="1264406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3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5" r:id="rId5"/>
    <p:sldLayoutId id="2147483746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entury Gothic" pitchFamily="34" charset="0"/>
          <a:cs typeface="Arial" pitchFamily="34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o"/>
        <a:defRPr sz="1400">
          <a:solidFill>
            <a:schemeClr val="tx1"/>
          </a:solidFill>
          <a:latin typeface="+mn-lt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6002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20574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Turning High Poverty Schools into High Performing Schools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TNTP’s Approach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September 2016</a:t>
            </a:r>
          </a:p>
        </p:txBody>
      </p:sp>
    </p:spTree>
    <p:extLst>
      <p:ext uri="{BB962C8B-B14F-4D97-AF65-F5344CB8AC3E}">
        <p14:creationId xmlns:p14="http://schemas.microsoft.com/office/powerpoint/2010/main" val="412225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04" b="9606"/>
          <a:stretch/>
        </p:blipFill>
        <p:spPr>
          <a:xfrm>
            <a:off x="0" y="987552"/>
            <a:ext cx="9144000" cy="5870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district level, we prioritize student learning.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4791456"/>
            <a:ext cx="9144000" cy="2066544"/>
          </a:xfrm>
          <a:prstGeom prst="rect">
            <a:avLst/>
          </a:prstGeom>
          <a:solidFill>
            <a:schemeClr val="bg2">
              <a:alpha val="67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 wrap="none" rtlCol="0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36652"/>
              </p:ext>
            </p:extLst>
          </p:nvPr>
        </p:nvGraphicFramePr>
        <p:xfrm>
          <a:off x="608076" y="4876800"/>
          <a:ext cx="7927848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2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2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26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Boston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Tulsa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Detroit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Surveyed 2,300 teachers</a:t>
                      </a:r>
                      <a:r>
                        <a:rPr lang="en-US" sz="1800" b="0" i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1800" b="0" i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help BPS diagnose barriers to rigorous instruction.</a:t>
                      </a:r>
                      <a:endParaRPr lang="en-US" sz="1800" b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Designed teacher leadership roles in Tulsa to keep top teachers and meet student goals.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edesigning Detroit central office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school autonomy</a:t>
                      </a: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accountability</a:t>
                      </a:r>
                      <a:r>
                        <a:rPr lang="en-US" sz="18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2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09" r="10990" b="5301"/>
          <a:stretch/>
        </p:blipFill>
        <p:spPr>
          <a:xfrm>
            <a:off x="13138" y="987552"/>
            <a:ext cx="9144000" cy="5870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districts, we identify systemic challenges.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4791456"/>
            <a:ext cx="9144000" cy="2066544"/>
          </a:xfrm>
          <a:prstGeom prst="rect">
            <a:avLst/>
          </a:prstGeom>
          <a:solidFill>
            <a:schemeClr val="bg2">
              <a:alpha val="67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 wrap="none" rtlCol="0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565849"/>
              </p:ext>
            </p:extLst>
          </p:nvPr>
        </p:nvGraphicFramePr>
        <p:xfrm>
          <a:off x="608077" y="4800600"/>
          <a:ext cx="7927848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2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2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26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Vergara</a:t>
                      </a:r>
                      <a:r>
                        <a:rPr lang="en-US" sz="2400" kern="1200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Appeal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Pipeline Studies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Rigor Review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Submitted legal</a:t>
                      </a:r>
                      <a:r>
                        <a:rPr lang="en-US" sz="1800" i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brief profiling two </a:t>
                      </a:r>
                      <a:r>
                        <a:rPr lang="en-US" sz="180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districts</a:t>
                      </a:r>
                      <a:r>
                        <a:rPr lang="en-US" sz="1800" i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US" sz="180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progressive tenure, dismissal</a:t>
                      </a:r>
                      <a:r>
                        <a:rPr lang="en-US" sz="1800" i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layoff policies.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Analyzed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root causes of teacher supply issues across six districts.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Observed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1,000+ classrooms and found only 9% of teachers using standards-aligned instructional practices.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89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6"/>
          <p:cNvSpPr>
            <a:spLocks/>
          </p:cNvSpPr>
          <p:nvPr/>
        </p:nvSpPr>
        <p:spPr bwMode="auto">
          <a:xfrm>
            <a:off x="685799" y="228600"/>
            <a:ext cx="7905751" cy="6400800"/>
          </a:xfrm>
          <a:custGeom>
            <a:avLst/>
            <a:gdLst>
              <a:gd name="T0" fmla="*/ 0 w 926"/>
              <a:gd name="T1" fmla="*/ 342 h 874"/>
              <a:gd name="T2" fmla="*/ 251 w 926"/>
              <a:gd name="T3" fmla="*/ 365 h 874"/>
              <a:gd name="T4" fmla="*/ 286 w 926"/>
              <a:gd name="T5" fmla="*/ 0 h 874"/>
              <a:gd name="T6" fmla="*/ 487 w 926"/>
              <a:gd name="T7" fmla="*/ 12 h 874"/>
              <a:gd name="T8" fmla="*/ 480 w 926"/>
              <a:gd name="T9" fmla="*/ 169 h 874"/>
              <a:gd name="T10" fmla="*/ 499 w 926"/>
              <a:gd name="T11" fmla="*/ 185 h 874"/>
              <a:gd name="T12" fmla="*/ 518 w 926"/>
              <a:gd name="T13" fmla="*/ 185 h 874"/>
              <a:gd name="T14" fmla="*/ 533 w 926"/>
              <a:gd name="T15" fmla="*/ 200 h 874"/>
              <a:gd name="T16" fmla="*/ 563 w 926"/>
              <a:gd name="T17" fmla="*/ 207 h 874"/>
              <a:gd name="T18" fmla="*/ 624 w 926"/>
              <a:gd name="T19" fmla="*/ 233 h 874"/>
              <a:gd name="T20" fmla="*/ 634 w 926"/>
              <a:gd name="T21" fmla="*/ 222 h 874"/>
              <a:gd name="T22" fmla="*/ 674 w 926"/>
              <a:gd name="T23" fmla="*/ 245 h 874"/>
              <a:gd name="T24" fmla="*/ 725 w 926"/>
              <a:gd name="T25" fmla="*/ 244 h 874"/>
              <a:gd name="T26" fmla="*/ 761 w 926"/>
              <a:gd name="T27" fmla="*/ 233 h 874"/>
              <a:gd name="T28" fmla="*/ 811 w 926"/>
              <a:gd name="T29" fmla="*/ 224 h 874"/>
              <a:gd name="T30" fmla="*/ 856 w 926"/>
              <a:gd name="T31" fmla="*/ 248 h 874"/>
              <a:gd name="T32" fmla="*/ 863 w 926"/>
              <a:gd name="T33" fmla="*/ 256 h 874"/>
              <a:gd name="T34" fmla="*/ 887 w 926"/>
              <a:gd name="T35" fmla="*/ 256 h 874"/>
              <a:gd name="T36" fmla="*/ 892 w 926"/>
              <a:gd name="T37" fmla="*/ 386 h 874"/>
              <a:gd name="T38" fmla="*/ 926 w 926"/>
              <a:gd name="T39" fmla="*/ 449 h 874"/>
              <a:gd name="T40" fmla="*/ 913 w 926"/>
              <a:gd name="T41" fmla="*/ 499 h 874"/>
              <a:gd name="T42" fmla="*/ 916 w 926"/>
              <a:gd name="T43" fmla="*/ 540 h 874"/>
              <a:gd name="T44" fmla="*/ 901 w 926"/>
              <a:gd name="T45" fmla="*/ 561 h 874"/>
              <a:gd name="T46" fmla="*/ 907 w 926"/>
              <a:gd name="T47" fmla="*/ 568 h 874"/>
              <a:gd name="T48" fmla="*/ 868 w 926"/>
              <a:gd name="T49" fmla="*/ 579 h 874"/>
              <a:gd name="T50" fmla="*/ 838 w 926"/>
              <a:gd name="T51" fmla="*/ 583 h 874"/>
              <a:gd name="T52" fmla="*/ 844 w 926"/>
              <a:gd name="T53" fmla="*/ 561 h 874"/>
              <a:gd name="T54" fmla="*/ 828 w 926"/>
              <a:gd name="T55" fmla="*/ 574 h 874"/>
              <a:gd name="T56" fmla="*/ 829 w 926"/>
              <a:gd name="T57" fmla="*/ 599 h 874"/>
              <a:gd name="T58" fmla="*/ 808 w 926"/>
              <a:gd name="T59" fmla="*/ 625 h 874"/>
              <a:gd name="T60" fmla="*/ 699 w 926"/>
              <a:gd name="T61" fmla="*/ 681 h 874"/>
              <a:gd name="T62" fmla="*/ 664 w 926"/>
              <a:gd name="T63" fmla="*/ 717 h 874"/>
              <a:gd name="T64" fmla="*/ 632 w 926"/>
              <a:gd name="T65" fmla="*/ 794 h 874"/>
              <a:gd name="T66" fmla="*/ 659 w 926"/>
              <a:gd name="T67" fmla="*/ 874 h 874"/>
              <a:gd name="T68" fmla="*/ 633 w 926"/>
              <a:gd name="T69" fmla="*/ 874 h 874"/>
              <a:gd name="T70" fmla="*/ 514 w 926"/>
              <a:gd name="T71" fmla="*/ 832 h 874"/>
              <a:gd name="T72" fmla="*/ 502 w 926"/>
              <a:gd name="T73" fmla="*/ 797 h 874"/>
              <a:gd name="T74" fmla="*/ 489 w 926"/>
              <a:gd name="T75" fmla="*/ 782 h 874"/>
              <a:gd name="T76" fmla="*/ 485 w 926"/>
              <a:gd name="T77" fmla="*/ 736 h 874"/>
              <a:gd name="T78" fmla="*/ 462 w 926"/>
              <a:gd name="T79" fmla="*/ 720 h 874"/>
              <a:gd name="T80" fmla="*/ 399 w 926"/>
              <a:gd name="T81" fmla="*/ 598 h 874"/>
              <a:gd name="T82" fmla="*/ 368 w 926"/>
              <a:gd name="T83" fmla="*/ 575 h 874"/>
              <a:gd name="T84" fmla="*/ 359 w 926"/>
              <a:gd name="T85" fmla="*/ 555 h 874"/>
              <a:gd name="T86" fmla="*/ 265 w 926"/>
              <a:gd name="T87" fmla="*/ 551 h 874"/>
              <a:gd name="T88" fmla="*/ 215 w 926"/>
              <a:gd name="T89" fmla="*/ 608 h 874"/>
              <a:gd name="T90" fmla="*/ 131 w 926"/>
              <a:gd name="T91" fmla="*/ 548 h 874"/>
              <a:gd name="T92" fmla="*/ 106 w 926"/>
              <a:gd name="T93" fmla="*/ 465 h 874"/>
              <a:gd name="T94" fmla="*/ 25 w 926"/>
              <a:gd name="T95" fmla="*/ 388 h 874"/>
              <a:gd name="T96" fmla="*/ 16 w 926"/>
              <a:gd name="T97" fmla="*/ 362 h 874"/>
              <a:gd name="T98" fmla="*/ 4 w 926"/>
              <a:gd name="T99" fmla="*/ 359 h 874"/>
              <a:gd name="T100" fmla="*/ 0 w 926"/>
              <a:gd name="T101" fmla="*/ 342 h 874"/>
              <a:gd name="T102" fmla="*/ 0 w 926"/>
              <a:gd name="T103" fmla="*/ 342 h 87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26"/>
              <a:gd name="T157" fmla="*/ 0 h 874"/>
              <a:gd name="T158" fmla="*/ 926 w 926"/>
              <a:gd name="T159" fmla="*/ 874 h 87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26" h="874">
                <a:moveTo>
                  <a:pt x="0" y="342"/>
                </a:moveTo>
                <a:lnTo>
                  <a:pt x="251" y="365"/>
                </a:lnTo>
                <a:lnTo>
                  <a:pt x="286" y="0"/>
                </a:lnTo>
                <a:lnTo>
                  <a:pt x="487" y="12"/>
                </a:lnTo>
                <a:lnTo>
                  <a:pt x="480" y="169"/>
                </a:lnTo>
                <a:lnTo>
                  <a:pt x="499" y="185"/>
                </a:lnTo>
                <a:lnTo>
                  <a:pt x="518" y="185"/>
                </a:lnTo>
                <a:lnTo>
                  <a:pt x="533" y="200"/>
                </a:lnTo>
                <a:lnTo>
                  <a:pt x="563" y="207"/>
                </a:lnTo>
                <a:lnTo>
                  <a:pt x="624" y="233"/>
                </a:lnTo>
                <a:lnTo>
                  <a:pt x="634" y="222"/>
                </a:lnTo>
                <a:lnTo>
                  <a:pt x="674" y="245"/>
                </a:lnTo>
                <a:lnTo>
                  <a:pt x="725" y="244"/>
                </a:lnTo>
                <a:lnTo>
                  <a:pt x="761" y="233"/>
                </a:lnTo>
                <a:lnTo>
                  <a:pt x="811" y="224"/>
                </a:lnTo>
                <a:lnTo>
                  <a:pt x="856" y="248"/>
                </a:lnTo>
                <a:lnTo>
                  <a:pt x="863" y="256"/>
                </a:lnTo>
                <a:lnTo>
                  <a:pt x="887" y="256"/>
                </a:lnTo>
                <a:lnTo>
                  <a:pt x="892" y="386"/>
                </a:lnTo>
                <a:lnTo>
                  <a:pt x="926" y="449"/>
                </a:lnTo>
                <a:lnTo>
                  <a:pt x="913" y="499"/>
                </a:lnTo>
                <a:lnTo>
                  <a:pt x="916" y="540"/>
                </a:lnTo>
                <a:lnTo>
                  <a:pt x="901" y="561"/>
                </a:lnTo>
                <a:lnTo>
                  <a:pt x="907" y="568"/>
                </a:lnTo>
                <a:lnTo>
                  <a:pt x="868" y="579"/>
                </a:lnTo>
                <a:lnTo>
                  <a:pt x="838" y="583"/>
                </a:lnTo>
                <a:lnTo>
                  <a:pt x="844" y="561"/>
                </a:lnTo>
                <a:lnTo>
                  <a:pt x="828" y="574"/>
                </a:lnTo>
                <a:lnTo>
                  <a:pt x="829" y="599"/>
                </a:lnTo>
                <a:lnTo>
                  <a:pt x="808" y="625"/>
                </a:lnTo>
                <a:lnTo>
                  <a:pt x="699" y="681"/>
                </a:lnTo>
                <a:lnTo>
                  <a:pt x="664" y="717"/>
                </a:lnTo>
                <a:lnTo>
                  <a:pt x="632" y="794"/>
                </a:lnTo>
                <a:lnTo>
                  <a:pt x="659" y="874"/>
                </a:lnTo>
                <a:lnTo>
                  <a:pt x="633" y="874"/>
                </a:lnTo>
                <a:lnTo>
                  <a:pt x="514" y="832"/>
                </a:lnTo>
                <a:lnTo>
                  <a:pt x="502" y="797"/>
                </a:lnTo>
                <a:lnTo>
                  <a:pt x="489" y="782"/>
                </a:lnTo>
                <a:lnTo>
                  <a:pt x="485" y="736"/>
                </a:lnTo>
                <a:lnTo>
                  <a:pt x="462" y="720"/>
                </a:lnTo>
                <a:lnTo>
                  <a:pt x="399" y="598"/>
                </a:lnTo>
                <a:lnTo>
                  <a:pt x="368" y="575"/>
                </a:lnTo>
                <a:lnTo>
                  <a:pt x="359" y="555"/>
                </a:lnTo>
                <a:lnTo>
                  <a:pt x="265" y="551"/>
                </a:lnTo>
                <a:lnTo>
                  <a:pt x="215" y="608"/>
                </a:lnTo>
                <a:lnTo>
                  <a:pt x="131" y="548"/>
                </a:lnTo>
                <a:lnTo>
                  <a:pt x="106" y="465"/>
                </a:lnTo>
                <a:lnTo>
                  <a:pt x="25" y="388"/>
                </a:lnTo>
                <a:lnTo>
                  <a:pt x="16" y="362"/>
                </a:lnTo>
                <a:lnTo>
                  <a:pt x="4" y="359"/>
                </a:lnTo>
                <a:lnTo>
                  <a:pt x="0" y="34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We have a long history of partnering with schools and districts across Texas to solve their most pressing human capital challenges.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37934"/>
              </p:ext>
            </p:extLst>
          </p:nvPr>
        </p:nvGraphicFramePr>
        <p:xfrm>
          <a:off x="552451" y="1219200"/>
          <a:ext cx="8039100" cy="5292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00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A4C7"/>
                          </a:solidFill>
                          <a:latin typeface="Tw Cen MT Condensed" panose="020B0606020104020203" pitchFamily="34" charset="0"/>
                        </a:rPr>
                        <a:t>Since</a:t>
                      </a:r>
                      <a:r>
                        <a:rPr lang="en-US" sz="2800" baseline="0" dirty="0">
                          <a:solidFill>
                            <a:srgbClr val="00A4C7"/>
                          </a:solidFill>
                          <a:latin typeface="Tw Cen MT Condensed" panose="020B0606020104020203" pitchFamily="34" charset="0"/>
                        </a:rPr>
                        <a:t> 2001</a:t>
                      </a:r>
                      <a:endParaRPr lang="en-US" sz="2800" dirty="0">
                        <a:solidFill>
                          <a:srgbClr val="00A4C7"/>
                        </a:solidFill>
                        <a:latin typeface="Tw Cen MT Condensed" panose="020B0606020104020203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A4C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A4C7"/>
                          </a:solidFill>
                          <a:latin typeface="Tw Cen MT Condensed" panose="020B0606020104020203" pitchFamily="34" charset="0"/>
                        </a:rPr>
                        <a:t>CURRENT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9535">
                <a:tc>
                  <a:txBody>
                    <a:bodyPr/>
                    <a:lstStyle/>
                    <a:p>
                      <a:pPr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en-US" sz="1600" b="1" kern="1200" noProof="0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</a:br>
                      <a:r>
                        <a:rPr lang="en-US" sz="1600" b="1" kern="1200" noProof="0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Texas</a:t>
                      </a:r>
                      <a:r>
                        <a:rPr lang="en-US" sz="1600" b="1" kern="1200" baseline="0" noProof="0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Teaching Fellows</a:t>
                      </a:r>
                      <a:r>
                        <a:rPr lang="en-US" sz="1600" b="1" kern="1200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:</a:t>
                      </a:r>
                      <a:r>
                        <a:rPr lang="en-US" sz="1600" dirty="0"/>
                        <a:t> Preparation</a:t>
                      </a:r>
                      <a:r>
                        <a:rPr lang="en-US" sz="1600" baseline="0" dirty="0"/>
                        <a:t> of</a:t>
                      </a:r>
                      <a:r>
                        <a:rPr lang="en-US" sz="1600" dirty="0"/>
                        <a:t> over 1500 teachers for high need placement areas using a model with proven results on student achievement. </a:t>
                      </a:r>
                    </a:p>
                    <a:p>
                      <a:pPr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r>
                        <a:rPr lang="en-US" sz="1600" b="1" kern="1200" noProof="0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Houston</a:t>
                      </a:r>
                      <a:r>
                        <a:rPr lang="en-US" sz="1600" b="1" kern="1200" baseline="0" noProof="0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ISD</a:t>
                      </a:r>
                      <a:r>
                        <a:rPr lang="en-US" sz="1600" b="1" kern="1200" noProof="0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: </a:t>
                      </a:r>
                      <a:r>
                        <a:rPr lang="en-US" sz="16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600" b="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comprehensive,</a:t>
                      </a:r>
                      <a:r>
                        <a:rPr lang="en-US" sz="1600" dirty="0"/>
                        <a:t> five-year partnership, resulting in a redesigned talent management system</a:t>
                      </a:r>
                      <a:r>
                        <a:rPr lang="en-US" sz="1600" baseline="0" dirty="0"/>
                        <a:t>, measurable “trading-up” of teacher talent, and student achievement gains.</a:t>
                      </a:r>
                    </a:p>
                    <a:p>
                      <a:pPr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Fort Worth ISD</a:t>
                      </a:r>
                      <a:r>
                        <a:rPr lang="en-US" sz="1600" b="1" baseline="0" dirty="0">
                          <a:solidFill>
                            <a:schemeClr val="accent1"/>
                          </a:solidFill>
                          <a:latin typeface="+mj-lt"/>
                        </a:rPr>
                        <a:t>: 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Teacher pipeline and h</a:t>
                      </a:r>
                      <a:r>
                        <a:rPr lang="en-US" sz="1600" baseline="0" dirty="0"/>
                        <a:t>uman capital system diagnostic, resulting in recommendations that informed strategic plan</a:t>
                      </a: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2400"/>
                        </a:spcBef>
                        <a:buFontTx/>
                        <a:buNone/>
                      </a:pP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/>
                      </a:r>
                      <a:br>
                        <a:rPr lang="en-US" sz="1600" b="1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600" b="1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Dallas ISD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: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F</a:t>
                      </a:r>
                      <a:r>
                        <a:rPr lang="en-US" sz="1600" dirty="0"/>
                        <a:t>ederally funded partnership to execute a cutting edge, district-based alt</a:t>
                      </a:r>
                      <a:r>
                        <a:rPr lang="en-US" sz="1600" baseline="0" dirty="0"/>
                        <a:t> cert</a:t>
                      </a:r>
                      <a:r>
                        <a:rPr lang="en-US" sz="1600" dirty="0"/>
                        <a:t> program, and use it as a model to increase effectiveness of the overall human capital system.</a:t>
                      </a:r>
                    </a:p>
                    <a:p>
                      <a:pPr marL="0" indent="0">
                        <a:spcBef>
                          <a:spcPts val="2400"/>
                        </a:spcBef>
                        <a:buFontTx/>
                        <a:buNone/>
                      </a:pPr>
                      <a:r>
                        <a:rPr lang="en-US" sz="1600" b="1" kern="1200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RYHT Raising Blended Learners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latin typeface="+mn-lt"/>
                        </a:rPr>
                        <a:t>: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r>
                        <a:rPr lang="en-US" sz="1600" dirty="0"/>
                        <a:t>echnical assistance for five TX districts supporting rigor</a:t>
                      </a:r>
                      <a:r>
                        <a:rPr lang="en-US" sz="1600" baseline="0" dirty="0"/>
                        <a:t> and student agency in </a:t>
                      </a:r>
                      <a:r>
                        <a:rPr lang="en-US" sz="1600" dirty="0"/>
                        <a:t>blended learning setting.</a:t>
                      </a:r>
                    </a:p>
                    <a:p>
                      <a:pPr marL="0" indent="0">
                        <a:spcBef>
                          <a:spcPts val="2400"/>
                        </a:spcBef>
                        <a:buFontTx/>
                        <a:buNone/>
                      </a:pPr>
                      <a:r>
                        <a:rPr lang="en-US" sz="1600" b="1" kern="1200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Texas</a:t>
                      </a:r>
                      <a:r>
                        <a:rPr lang="en-US" sz="1600" b="1" kern="1200" baseline="0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Teacher Preparation Collaborative</a:t>
                      </a:r>
                      <a:r>
                        <a:rPr lang="en-US" sz="1600" b="1" kern="1200" dirty="0">
                          <a:solidFill>
                            <a:schemeClr val="accent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: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Sharing</a:t>
                      </a:r>
                      <a:r>
                        <a:rPr lang="en-US" sz="1600" dirty="0">
                          <a:latin typeface="+mn-lt"/>
                        </a:rPr>
                        <a:t> national perspective on educator preparation policy and conducting focus groups with teachers across the state</a:t>
                      </a:r>
                      <a:endParaRPr lang="en-US" sz="16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0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2202359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Today, TNTP stands for so much more than new teachers.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3650159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are partners for change in public education. </a:t>
            </a:r>
            <a:br>
              <a:rPr lang="en-US" sz="2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help school systems achieve their goals for students.</a:t>
            </a:r>
          </a:p>
        </p:txBody>
      </p:sp>
    </p:spTree>
    <p:extLst>
      <p:ext uri="{BB962C8B-B14F-4D97-AF65-F5344CB8AC3E}">
        <p14:creationId xmlns:p14="http://schemas.microsoft.com/office/powerpoint/2010/main" val="428308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139879"/>
              </p:ext>
            </p:extLst>
          </p:nvPr>
        </p:nvGraphicFramePr>
        <p:xfrm>
          <a:off x="1676400" y="1865375"/>
          <a:ext cx="6254496" cy="3081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025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2"/>
                          </a:solidFill>
                        </a:rPr>
                        <a:t>tntp.org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025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facebook.com/</a:t>
                      </a:r>
                      <a:r>
                        <a:rPr lang="en-US" sz="2000" kern="120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thenewteacherproject</a:t>
                      </a:r>
                      <a:r>
                        <a:rPr lang="en-US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25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twitter.com/</a:t>
                      </a:r>
                      <a:r>
                        <a:rPr lang="en-US" sz="2000" kern="120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tntp</a:t>
                      </a:r>
                      <a:r>
                        <a:rPr lang="en-US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25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linkedin.com/company/</a:t>
                      </a:r>
                      <a:r>
                        <a:rPr lang="en-US" sz="2000" kern="1200" dirty="0" err="1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tntp</a:t>
                      </a:r>
                      <a:endParaRPr lang="en-US" sz="20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news, updates, and to share our latest work with your friends and contacts, join our online community.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89" y="2023187"/>
            <a:ext cx="548640" cy="548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89" y="2796100"/>
            <a:ext cx="548640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89" y="4328160"/>
            <a:ext cx="548640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89" y="355456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4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TNTP was founded in 1997 by teachers who believed all students—particularly poor and minority students—deserved great teaching.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609600" y="5715000"/>
            <a:ext cx="8001000" cy="762000"/>
          </a:xfrm>
          <a:prstGeom prst="roundRect">
            <a:avLst>
              <a:gd name="adj" fmla="val 11219"/>
            </a:avLst>
          </a:prstGeom>
          <a:noFill/>
          <a:ln w="19050" algn="ctr">
            <a:noFill/>
            <a:round/>
            <a:headEnd/>
            <a:tailEnd type="triangle" w="med" len="med"/>
          </a:ln>
        </p:spPr>
        <p:txBody>
          <a:bodyPr wrap="square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FAC67524-3B86-45FF-ADC8-4BF95AC02F6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3461659"/>
            <a:ext cx="9144000" cy="3396341"/>
            <a:chOff x="0" y="3461659"/>
            <a:chExt cx="9144000" cy="33963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461659"/>
              <a:ext cx="9144000" cy="339634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781731" y="3461659"/>
              <a:ext cx="998376" cy="606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20040" y="1600200"/>
          <a:ext cx="850392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0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0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0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07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07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630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Research shows that students with even one</a:t>
                      </a:r>
                      <a:r>
                        <a:rPr lang="en-US" sz="1600" baseline="0" dirty="0">
                          <a:solidFill>
                            <a:schemeClr val="tx2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top teacher….</a:t>
                      </a:r>
                      <a:endParaRPr lang="en-US" sz="1600" dirty="0">
                        <a:solidFill>
                          <a:schemeClr val="tx2"/>
                        </a:solidFill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39939" y="1600200"/>
            <a:ext cx="6563091" cy="1476921"/>
            <a:chOff x="2139939" y="1600200"/>
            <a:chExt cx="6563091" cy="1476921"/>
          </a:xfrm>
        </p:grpSpPr>
        <p:sp>
          <p:nvSpPr>
            <p:cNvPr id="11" name="Oval 10"/>
            <p:cNvSpPr/>
            <p:nvPr/>
          </p:nvSpPr>
          <p:spPr bwMode="auto">
            <a:xfrm>
              <a:off x="2139939" y="1608623"/>
              <a:ext cx="1463040" cy="1463040"/>
            </a:xfrm>
            <a:prstGeom prst="ellipse">
              <a:avLst/>
            </a:prstGeom>
            <a:solidFill>
              <a:srgbClr val="F1EEE7"/>
            </a:solidFill>
            <a:ln w="19050" algn="ctr">
              <a:solidFill>
                <a:srgbClr val="F1EEE7"/>
              </a:solidFill>
              <a:round/>
              <a:headEnd/>
              <a:tailEnd type="triangle" w="med" len="med"/>
            </a:ln>
          </p:spPr>
          <p:txBody>
            <a:bodyPr wrap="none" rtlCol="0" anchor="ctr"/>
            <a:lstStyle/>
            <a:p>
              <a:pPr algn="ctr"/>
              <a:r>
                <a:rPr lang="en-US" sz="1200" dirty="0">
                  <a:latin typeface="+mj-lt"/>
                </a:rPr>
                <a:t>are less likely </a:t>
              </a:r>
            </a:p>
            <a:p>
              <a:pPr algn="ctr"/>
              <a:r>
                <a:rPr lang="en-US" sz="1200" dirty="0">
                  <a:latin typeface="+mj-lt"/>
                </a:rPr>
                <a:t>to have children </a:t>
              </a:r>
            </a:p>
            <a:p>
              <a:pPr algn="ctr"/>
              <a:r>
                <a:rPr lang="en-US" sz="1200" dirty="0">
                  <a:latin typeface="+mj-lt"/>
                </a:rPr>
                <a:t>as teenagers…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40480" y="1614081"/>
              <a:ext cx="1463040" cy="1463040"/>
            </a:xfrm>
            <a:prstGeom prst="ellipse">
              <a:avLst/>
            </a:prstGeom>
            <a:solidFill>
              <a:srgbClr val="F1EEE7"/>
            </a:solidFill>
            <a:ln w="19050" algn="ctr">
              <a:solidFill>
                <a:srgbClr val="F1EEE7"/>
              </a:solidFill>
              <a:round/>
              <a:headEnd/>
              <a:tailEnd type="triangle" w="med" len="med"/>
            </a:ln>
          </p:spPr>
          <p:txBody>
            <a:bodyPr wrap="none" rtlCol="0" anchor="ctr"/>
            <a:lstStyle/>
            <a:p>
              <a:pPr algn="ctr"/>
              <a:r>
                <a:rPr lang="en-US" sz="1200" dirty="0">
                  <a:latin typeface="+mj-lt"/>
                </a:rPr>
                <a:t>are more</a:t>
              </a:r>
            </a:p>
            <a:p>
              <a:pPr algn="ctr"/>
              <a:r>
                <a:rPr lang="en-US" sz="1200" dirty="0">
                  <a:latin typeface="+mj-lt"/>
                </a:rPr>
                <a:t>likely to attend </a:t>
              </a:r>
            </a:p>
            <a:p>
              <a:pPr algn="ctr"/>
              <a:r>
                <a:rPr lang="en-US" sz="1200" dirty="0">
                  <a:latin typeface="+mj-lt"/>
                </a:rPr>
                <a:t>college…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552427" y="1600200"/>
              <a:ext cx="1463040" cy="1463040"/>
            </a:xfrm>
            <a:prstGeom prst="ellipse">
              <a:avLst/>
            </a:prstGeom>
            <a:solidFill>
              <a:srgbClr val="F1EEE7"/>
            </a:solidFill>
            <a:ln w="19050" algn="ctr">
              <a:solidFill>
                <a:srgbClr val="F1EEE7"/>
              </a:solidFill>
              <a:round/>
              <a:headEnd/>
              <a:tailEnd type="triangle" w="med" len="med"/>
            </a:ln>
          </p:spPr>
          <p:txBody>
            <a:bodyPr wrap="none" rtlCol="0" anchor="ctr"/>
            <a:lstStyle/>
            <a:p>
              <a:pPr algn="ctr"/>
              <a:r>
                <a:rPr lang="en-US" sz="1200" dirty="0">
                  <a:latin typeface="+mj-lt"/>
                </a:rPr>
                <a:t>earn a</a:t>
              </a:r>
            </a:p>
            <a:p>
              <a:pPr algn="ctr"/>
              <a:r>
                <a:rPr lang="en-US" sz="1200" dirty="0">
                  <a:latin typeface="+mj-lt"/>
                </a:rPr>
                <a:t>higher salary…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239990" y="1600200"/>
              <a:ext cx="1463040" cy="1463040"/>
            </a:xfrm>
            <a:prstGeom prst="ellipse">
              <a:avLst/>
            </a:prstGeom>
            <a:solidFill>
              <a:srgbClr val="F1EEE7"/>
            </a:solidFill>
            <a:ln w="19050" algn="ctr">
              <a:solidFill>
                <a:srgbClr val="F1EEE7"/>
              </a:solidFill>
              <a:round/>
              <a:headEnd/>
              <a:tailEnd type="triangle" w="med" len="med"/>
            </a:ln>
          </p:spPr>
          <p:txBody>
            <a:bodyPr wrap="none" rtlCol="0" anchor="ctr"/>
            <a:lstStyle/>
            <a:p>
              <a:pPr algn="ctr"/>
              <a:r>
                <a:rPr lang="en-US" sz="1200" dirty="0">
                  <a:latin typeface="+mj-lt"/>
                </a:rPr>
                <a:t>and save more</a:t>
              </a:r>
            </a:p>
            <a:p>
              <a:pPr algn="ctr"/>
              <a:r>
                <a:rPr lang="en-US" sz="1200" dirty="0">
                  <a:latin typeface="+mj-lt"/>
                </a:rPr>
                <a:t>for retirement.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68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>
            <a:spLocks/>
          </p:cNvSpPr>
          <p:nvPr/>
        </p:nvSpPr>
        <p:spPr bwMode="auto">
          <a:xfrm>
            <a:off x="228600" y="2286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r>
              <a:rPr lang="en-US" kern="0" dirty="0"/>
              <a:t>Our 400-person staff works with school districts, charter networks, and state departments of education with a mission of ending educational inequity.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600200" y="1685544"/>
            <a:ext cx="5943600" cy="3877056"/>
            <a:chOff x="779151" y="1262828"/>
            <a:chExt cx="7185104" cy="4605584"/>
          </a:xfrm>
        </p:grpSpPr>
        <p:sp>
          <p:nvSpPr>
            <p:cNvPr id="75" name="Freeform 6"/>
            <p:cNvSpPr>
              <a:spLocks noEditPoints="1"/>
            </p:cNvSpPr>
            <p:nvPr/>
          </p:nvSpPr>
          <p:spPr bwMode="auto">
            <a:xfrm>
              <a:off x="1339697" y="4081058"/>
              <a:ext cx="1541497" cy="1147532"/>
            </a:xfrm>
            <a:custGeom>
              <a:avLst/>
              <a:gdLst/>
              <a:ahLst/>
              <a:cxnLst>
                <a:cxn ang="0">
                  <a:pos x="4531" y="2988"/>
                </a:cxn>
                <a:cxn ang="0">
                  <a:pos x="4868" y="3189"/>
                </a:cxn>
                <a:cxn ang="0">
                  <a:pos x="5156" y="3271"/>
                </a:cxn>
                <a:cxn ang="0">
                  <a:pos x="5575" y="3850"/>
                </a:cxn>
                <a:cxn ang="0">
                  <a:pos x="5826" y="4329"/>
                </a:cxn>
                <a:cxn ang="0">
                  <a:pos x="5630" y="4247"/>
                </a:cxn>
                <a:cxn ang="0">
                  <a:pos x="5539" y="4370"/>
                </a:cxn>
                <a:cxn ang="0">
                  <a:pos x="5329" y="4192"/>
                </a:cxn>
                <a:cxn ang="0">
                  <a:pos x="5261" y="4065"/>
                </a:cxn>
                <a:cxn ang="0">
                  <a:pos x="5160" y="3996"/>
                </a:cxn>
                <a:cxn ang="0">
                  <a:pos x="4891" y="3531"/>
                </a:cxn>
                <a:cxn ang="0">
                  <a:pos x="4558" y="3280"/>
                </a:cxn>
                <a:cxn ang="0">
                  <a:pos x="4243" y="3116"/>
                </a:cxn>
                <a:cxn ang="0">
                  <a:pos x="3591" y="2778"/>
                </a:cxn>
                <a:cxn ang="0">
                  <a:pos x="3422" y="3006"/>
                </a:cxn>
                <a:cxn ang="0">
                  <a:pos x="3335" y="3011"/>
                </a:cxn>
                <a:cxn ang="0">
                  <a:pos x="2856" y="3166"/>
                </a:cxn>
                <a:cxn ang="0">
                  <a:pos x="2975" y="2856"/>
                </a:cxn>
                <a:cxn ang="0">
                  <a:pos x="3171" y="2682"/>
                </a:cxn>
                <a:cxn ang="0">
                  <a:pos x="2655" y="3024"/>
                </a:cxn>
                <a:cxn ang="0">
                  <a:pos x="2386" y="3440"/>
                </a:cxn>
                <a:cxn ang="0">
                  <a:pos x="1816" y="3764"/>
                </a:cxn>
                <a:cxn ang="0">
                  <a:pos x="1592" y="3768"/>
                </a:cxn>
                <a:cxn ang="0">
                  <a:pos x="1081" y="3887"/>
                </a:cxn>
                <a:cxn ang="0">
                  <a:pos x="767" y="3882"/>
                </a:cxn>
                <a:cxn ang="0">
                  <a:pos x="1296" y="3686"/>
                </a:cxn>
                <a:cxn ang="0">
                  <a:pos x="1647" y="3590"/>
                </a:cxn>
                <a:cxn ang="0">
                  <a:pos x="1971" y="3430"/>
                </a:cxn>
                <a:cxn ang="0">
                  <a:pos x="2003" y="3138"/>
                </a:cxn>
                <a:cxn ang="0">
                  <a:pos x="1834" y="3002"/>
                </a:cxn>
                <a:cxn ang="0">
                  <a:pos x="1510" y="2997"/>
                </a:cxn>
                <a:cxn ang="0">
                  <a:pos x="1606" y="2746"/>
                </a:cxn>
                <a:cxn ang="0">
                  <a:pos x="1323" y="2491"/>
                </a:cxn>
                <a:cxn ang="0">
                  <a:pos x="1337" y="2235"/>
                </a:cxn>
                <a:cxn ang="0">
                  <a:pos x="1551" y="1788"/>
                </a:cxn>
                <a:cxn ang="0">
                  <a:pos x="1916" y="1793"/>
                </a:cxn>
                <a:cxn ang="0">
                  <a:pos x="2131" y="1528"/>
                </a:cxn>
                <a:cxn ang="0">
                  <a:pos x="1638" y="1450"/>
                </a:cxn>
                <a:cxn ang="0">
                  <a:pos x="1469" y="990"/>
                </a:cxn>
                <a:cxn ang="0">
                  <a:pos x="1871" y="939"/>
                </a:cxn>
                <a:cxn ang="0">
                  <a:pos x="2149" y="1177"/>
                </a:cxn>
                <a:cxn ang="0">
                  <a:pos x="2026" y="825"/>
                </a:cxn>
                <a:cxn ang="0">
                  <a:pos x="2039" y="365"/>
                </a:cxn>
                <a:cxn ang="0">
                  <a:pos x="2496" y="150"/>
                </a:cxn>
                <a:cxn ang="0">
                  <a:pos x="2943" y="0"/>
                </a:cxn>
                <a:cxn ang="0">
                  <a:pos x="3180" y="146"/>
                </a:cxn>
                <a:cxn ang="0">
                  <a:pos x="3773" y="410"/>
                </a:cxn>
                <a:cxn ang="0">
                  <a:pos x="1045" y="1396"/>
                </a:cxn>
                <a:cxn ang="0">
                  <a:pos x="849" y="1409"/>
                </a:cxn>
                <a:cxn ang="0">
                  <a:pos x="972" y="2340"/>
                </a:cxn>
                <a:cxn ang="0">
                  <a:pos x="976" y="2418"/>
                </a:cxn>
                <a:cxn ang="0">
                  <a:pos x="360" y="1998"/>
                </a:cxn>
                <a:cxn ang="0">
                  <a:pos x="265" y="3923"/>
                </a:cxn>
                <a:cxn ang="0">
                  <a:pos x="538" y="3937"/>
                </a:cxn>
                <a:cxn ang="0">
                  <a:pos x="32" y="4024"/>
                </a:cxn>
                <a:cxn ang="0">
                  <a:pos x="1382" y="3878"/>
                </a:cxn>
                <a:cxn ang="0">
                  <a:pos x="2131" y="3910"/>
                </a:cxn>
                <a:cxn ang="0">
                  <a:pos x="2409" y="3722"/>
                </a:cxn>
                <a:cxn ang="0">
                  <a:pos x="2664" y="3490"/>
                </a:cxn>
                <a:cxn ang="0">
                  <a:pos x="2737" y="3344"/>
                </a:cxn>
                <a:cxn ang="0">
                  <a:pos x="3572" y="2997"/>
                </a:cxn>
              </a:cxnLst>
              <a:rect l="0" t="0" r="r" b="b"/>
              <a:pathLst>
                <a:path w="5904" h="4393">
                  <a:moveTo>
                    <a:pt x="4293" y="579"/>
                  </a:moveTo>
                  <a:lnTo>
                    <a:pt x="4284" y="2988"/>
                  </a:lnTo>
                  <a:lnTo>
                    <a:pt x="4330" y="3015"/>
                  </a:lnTo>
                  <a:lnTo>
                    <a:pt x="4416" y="3020"/>
                  </a:lnTo>
                  <a:lnTo>
                    <a:pt x="4458" y="2988"/>
                  </a:lnTo>
                  <a:lnTo>
                    <a:pt x="4531" y="2988"/>
                  </a:lnTo>
                  <a:lnTo>
                    <a:pt x="4535" y="3070"/>
                  </a:lnTo>
                  <a:lnTo>
                    <a:pt x="4731" y="3262"/>
                  </a:lnTo>
                  <a:lnTo>
                    <a:pt x="4745" y="3335"/>
                  </a:lnTo>
                  <a:lnTo>
                    <a:pt x="4841" y="3280"/>
                  </a:lnTo>
                  <a:lnTo>
                    <a:pt x="4859" y="3275"/>
                  </a:lnTo>
                  <a:lnTo>
                    <a:pt x="4868" y="3189"/>
                  </a:lnTo>
                  <a:lnTo>
                    <a:pt x="4909" y="3143"/>
                  </a:lnTo>
                  <a:lnTo>
                    <a:pt x="4941" y="3138"/>
                  </a:lnTo>
                  <a:lnTo>
                    <a:pt x="4996" y="3097"/>
                  </a:lnTo>
                  <a:lnTo>
                    <a:pt x="5083" y="3157"/>
                  </a:lnTo>
                  <a:lnTo>
                    <a:pt x="5101" y="3239"/>
                  </a:lnTo>
                  <a:lnTo>
                    <a:pt x="5156" y="3271"/>
                  </a:lnTo>
                  <a:lnTo>
                    <a:pt x="5188" y="3339"/>
                  </a:lnTo>
                  <a:lnTo>
                    <a:pt x="5297" y="3389"/>
                  </a:lnTo>
                  <a:lnTo>
                    <a:pt x="5393" y="3558"/>
                  </a:lnTo>
                  <a:lnTo>
                    <a:pt x="5470" y="3668"/>
                  </a:lnTo>
                  <a:lnTo>
                    <a:pt x="5534" y="3745"/>
                  </a:lnTo>
                  <a:lnTo>
                    <a:pt x="5575" y="3850"/>
                  </a:lnTo>
                  <a:lnTo>
                    <a:pt x="5717" y="3900"/>
                  </a:lnTo>
                  <a:lnTo>
                    <a:pt x="5863" y="3960"/>
                  </a:lnTo>
                  <a:lnTo>
                    <a:pt x="5890" y="4083"/>
                  </a:lnTo>
                  <a:lnTo>
                    <a:pt x="5904" y="4170"/>
                  </a:lnTo>
                  <a:lnTo>
                    <a:pt x="5876" y="4265"/>
                  </a:lnTo>
                  <a:lnTo>
                    <a:pt x="5826" y="4329"/>
                  </a:lnTo>
                  <a:lnTo>
                    <a:pt x="5781" y="4306"/>
                  </a:lnTo>
                  <a:lnTo>
                    <a:pt x="5740" y="4220"/>
                  </a:lnTo>
                  <a:lnTo>
                    <a:pt x="5662" y="4179"/>
                  </a:lnTo>
                  <a:lnTo>
                    <a:pt x="5612" y="4147"/>
                  </a:lnTo>
                  <a:lnTo>
                    <a:pt x="5589" y="4170"/>
                  </a:lnTo>
                  <a:lnTo>
                    <a:pt x="5630" y="4247"/>
                  </a:lnTo>
                  <a:lnTo>
                    <a:pt x="5635" y="4352"/>
                  </a:lnTo>
                  <a:lnTo>
                    <a:pt x="5603" y="4366"/>
                  </a:lnTo>
                  <a:lnTo>
                    <a:pt x="5548" y="4311"/>
                  </a:lnTo>
                  <a:lnTo>
                    <a:pt x="5489" y="4275"/>
                  </a:lnTo>
                  <a:lnTo>
                    <a:pt x="5502" y="4320"/>
                  </a:lnTo>
                  <a:lnTo>
                    <a:pt x="5539" y="4370"/>
                  </a:lnTo>
                  <a:lnTo>
                    <a:pt x="5516" y="4393"/>
                  </a:lnTo>
                  <a:cubicBezTo>
                    <a:pt x="5516" y="4393"/>
                    <a:pt x="5493" y="4384"/>
                    <a:pt x="5480" y="4366"/>
                  </a:cubicBezTo>
                  <a:cubicBezTo>
                    <a:pt x="5466" y="4348"/>
                    <a:pt x="5420" y="4270"/>
                    <a:pt x="5420" y="4270"/>
                  </a:cubicBezTo>
                  <a:lnTo>
                    <a:pt x="5393" y="4206"/>
                  </a:lnTo>
                  <a:cubicBezTo>
                    <a:pt x="5393" y="4206"/>
                    <a:pt x="5384" y="4243"/>
                    <a:pt x="5365" y="4233"/>
                  </a:cubicBezTo>
                  <a:cubicBezTo>
                    <a:pt x="5347" y="4224"/>
                    <a:pt x="5329" y="4192"/>
                    <a:pt x="5329" y="4192"/>
                  </a:cubicBezTo>
                  <a:lnTo>
                    <a:pt x="5379" y="4138"/>
                  </a:lnTo>
                  <a:lnTo>
                    <a:pt x="5338" y="4097"/>
                  </a:lnTo>
                  <a:lnTo>
                    <a:pt x="5338" y="3955"/>
                  </a:lnTo>
                  <a:lnTo>
                    <a:pt x="5315" y="3955"/>
                  </a:lnTo>
                  <a:lnTo>
                    <a:pt x="5292" y="4051"/>
                  </a:lnTo>
                  <a:lnTo>
                    <a:pt x="5261" y="4065"/>
                  </a:lnTo>
                  <a:lnTo>
                    <a:pt x="5233" y="3960"/>
                  </a:lnTo>
                  <a:lnTo>
                    <a:pt x="5215" y="3855"/>
                  </a:lnTo>
                  <a:lnTo>
                    <a:pt x="5192" y="3841"/>
                  </a:lnTo>
                  <a:lnTo>
                    <a:pt x="5201" y="4001"/>
                  </a:lnTo>
                  <a:lnTo>
                    <a:pt x="5201" y="4033"/>
                  </a:lnTo>
                  <a:lnTo>
                    <a:pt x="5160" y="3996"/>
                  </a:lnTo>
                  <a:lnTo>
                    <a:pt x="5060" y="3827"/>
                  </a:lnTo>
                  <a:lnTo>
                    <a:pt x="5000" y="3814"/>
                  </a:lnTo>
                  <a:lnTo>
                    <a:pt x="4982" y="3709"/>
                  </a:lnTo>
                  <a:lnTo>
                    <a:pt x="4937" y="3627"/>
                  </a:lnTo>
                  <a:lnTo>
                    <a:pt x="4891" y="3595"/>
                  </a:lnTo>
                  <a:lnTo>
                    <a:pt x="4891" y="3531"/>
                  </a:lnTo>
                  <a:lnTo>
                    <a:pt x="4950" y="3494"/>
                  </a:lnTo>
                  <a:lnTo>
                    <a:pt x="4937" y="3485"/>
                  </a:lnTo>
                  <a:lnTo>
                    <a:pt x="4864" y="3503"/>
                  </a:lnTo>
                  <a:lnTo>
                    <a:pt x="4768" y="3435"/>
                  </a:lnTo>
                  <a:lnTo>
                    <a:pt x="4695" y="3353"/>
                  </a:lnTo>
                  <a:lnTo>
                    <a:pt x="4558" y="3280"/>
                  </a:lnTo>
                  <a:lnTo>
                    <a:pt x="4444" y="3207"/>
                  </a:lnTo>
                  <a:lnTo>
                    <a:pt x="4480" y="3116"/>
                  </a:lnTo>
                  <a:lnTo>
                    <a:pt x="4480" y="3070"/>
                  </a:lnTo>
                  <a:lnTo>
                    <a:pt x="4430" y="3116"/>
                  </a:lnTo>
                  <a:lnTo>
                    <a:pt x="4348" y="3148"/>
                  </a:lnTo>
                  <a:lnTo>
                    <a:pt x="4243" y="3116"/>
                  </a:lnTo>
                  <a:lnTo>
                    <a:pt x="4083" y="3047"/>
                  </a:lnTo>
                  <a:lnTo>
                    <a:pt x="3928" y="3047"/>
                  </a:lnTo>
                  <a:lnTo>
                    <a:pt x="3910" y="3061"/>
                  </a:lnTo>
                  <a:lnTo>
                    <a:pt x="3728" y="2951"/>
                  </a:lnTo>
                  <a:lnTo>
                    <a:pt x="3668" y="2942"/>
                  </a:lnTo>
                  <a:lnTo>
                    <a:pt x="3591" y="2778"/>
                  </a:lnTo>
                  <a:lnTo>
                    <a:pt x="3490" y="2787"/>
                  </a:lnTo>
                  <a:lnTo>
                    <a:pt x="3390" y="2828"/>
                  </a:lnTo>
                  <a:lnTo>
                    <a:pt x="3404" y="2956"/>
                  </a:lnTo>
                  <a:lnTo>
                    <a:pt x="3436" y="2874"/>
                  </a:lnTo>
                  <a:lnTo>
                    <a:pt x="3463" y="2883"/>
                  </a:lnTo>
                  <a:lnTo>
                    <a:pt x="3422" y="3006"/>
                  </a:lnTo>
                  <a:lnTo>
                    <a:pt x="3513" y="2929"/>
                  </a:lnTo>
                  <a:lnTo>
                    <a:pt x="3531" y="2974"/>
                  </a:lnTo>
                  <a:lnTo>
                    <a:pt x="3422" y="3097"/>
                  </a:lnTo>
                  <a:lnTo>
                    <a:pt x="3385" y="3088"/>
                  </a:lnTo>
                  <a:lnTo>
                    <a:pt x="3372" y="3034"/>
                  </a:lnTo>
                  <a:lnTo>
                    <a:pt x="3335" y="3011"/>
                  </a:lnTo>
                  <a:lnTo>
                    <a:pt x="3299" y="3043"/>
                  </a:lnTo>
                  <a:lnTo>
                    <a:pt x="3221" y="2992"/>
                  </a:lnTo>
                  <a:lnTo>
                    <a:pt x="3134" y="3052"/>
                  </a:lnTo>
                  <a:lnTo>
                    <a:pt x="3084" y="3111"/>
                  </a:lnTo>
                  <a:lnTo>
                    <a:pt x="2988" y="3170"/>
                  </a:lnTo>
                  <a:lnTo>
                    <a:pt x="2856" y="3166"/>
                  </a:lnTo>
                  <a:lnTo>
                    <a:pt x="2842" y="3107"/>
                  </a:lnTo>
                  <a:lnTo>
                    <a:pt x="2947" y="3088"/>
                  </a:lnTo>
                  <a:lnTo>
                    <a:pt x="2947" y="3052"/>
                  </a:lnTo>
                  <a:lnTo>
                    <a:pt x="2883" y="3034"/>
                  </a:lnTo>
                  <a:lnTo>
                    <a:pt x="2911" y="2965"/>
                  </a:lnTo>
                  <a:lnTo>
                    <a:pt x="2975" y="2856"/>
                  </a:lnTo>
                  <a:lnTo>
                    <a:pt x="2975" y="2805"/>
                  </a:lnTo>
                  <a:lnTo>
                    <a:pt x="2979" y="2783"/>
                  </a:lnTo>
                  <a:lnTo>
                    <a:pt x="3102" y="2719"/>
                  </a:lnTo>
                  <a:lnTo>
                    <a:pt x="3130" y="2755"/>
                  </a:lnTo>
                  <a:lnTo>
                    <a:pt x="3207" y="2755"/>
                  </a:lnTo>
                  <a:lnTo>
                    <a:pt x="3171" y="2682"/>
                  </a:lnTo>
                  <a:lnTo>
                    <a:pt x="3066" y="2673"/>
                  </a:lnTo>
                  <a:lnTo>
                    <a:pt x="2925" y="2751"/>
                  </a:lnTo>
                  <a:lnTo>
                    <a:pt x="2856" y="2846"/>
                  </a:lnTo>
                  <a:lnTo>
                    <a:pt x="2806" y="2919"/>
                  </a:lnTo>
                  <a:lnTo>
                    <a:pt x="2774" y="2983"/>
                  </a:lnTo>
                  <a:lnTo>
                    <a:pt x="2655" y="3024"/>
                  </a:lnTo>
                  <a:lnTo>
                    <a:pt x="2569" y="3097"/>
                  </a:lnTo>
                  <a:lnTo>
                    <a:pt x="2560" y="3143"/>
                  </a:lnTo>
                  <a:lnTo>
                    <a:pt x="2623" y="3170"/>
                  </a:lnTo>
                  <a:lnTo>
                    <a:pt x="2646" y="3230"/>
                  </a:lnTo>
                  <a:lnTo>
                    <a:pt x="2569" y="3321"/>
                  </a:lnTo>
                  <a:lnTo>
                    <a:pt x="2386" y="3440"/>
                  </a:lnTo>
                  <a:lnTo>
                    <a:pt x="2167" y="3558"/>
                  </a:lnTo>
                  <a:lnTo>
                    <a:pt x="2108" y="3590"/>
                  </a:lnTo>
                  <a:lnTo>
                    <a:pt x="1957" y="3622"/>
                  </a:lnTo>
                  <a:lnTo>
                    <a:pt x="1807" y="3686"/>
                  </a:lnTo>
                  <a:lnTo>
                    <a:pt x="1857" y="3722"/>
                  </a:lnTo>
                  <a:lnTo>
                    <a:pt x="1816" y="3764"/>
                  </a:lnTo>
                  <a:lnTo>
                    <a:pt x="1802" y="3795"/>
                  </a:lnTo>
                  <a:lnTo>
                    <a:pt x="1725" y="3768"/>
                  </a:lnTo>
                  <a:lnTo>
                    <a:pt x="1633" y="3773"/>
                  </a:lnTo>
                  <a:lnTo>
                    <a:pt x="1611" y="3837"/>
                  </a:lnTo>
                  <a:lnTo>
                    <a:pt x="1583" y="3837"/>
                  </a:lnTo>
                  <a:lnTo>
                    <a:pt x="1592" y="3768"/>
                  </a:lnTo>
                  <a:lnTo>
                    <a:pt x="1492" y="3805"/>
                  </a:lnTo>
                  <a:lnTo>
                    <a:pt x="1410" y="3832"/>
                  </a:lnTo>
                  <a:lnTo>
                    <a:pt x="1314" y="3795"/>
                  </a:lnTo>
                  <a:lnTo>
                    <a:pt x="1232" y="3850"/>
                  </a:lnTo>
                  <a:lnTo>
                    <a:pt x="1141" y="3850"/>
                  </a:lnTo>
                  <a:lnTo>
                    <a:pt x="1081" y="3887"/>
                  </a:lnTo>
                  <a:lnTo>
                    <a:pt x="1036" y="3910"/>
                  </a:lnTo>
                  <a:lnTo>
                    <a:pt x="976" y="3900"/>
                  </a:lnTo>
                  <a:lnTo>
                    <a:pt x="903" y="3868"/>
                  </a:lnTo>
                  <a:lnTo>
                    <a:pt x="840" y="3887"/>
                  </a:lnTo>
                  <a:lnTo>
                    <a:pt x="812" y="3914"/>
                  </a:lnTo>
                  <a:lnTo>
                    <a:pt x="767" y="3882"/>
                  </a:lnTo>
                  <a:lnTo>
                    <a:pt x="767" y="3827"/>
                  </a:lnTo>
                  <a:lnTo>
                    <a:pt x="853" y="3791"/>
                  </a:lnTo>
                  <a:lnTo>
                    <a:pt x="1031" y="3809"/>
                  </a:lnTo>
                  <a:lnTo>
                    <a:pt x="1154" y="3764"/>
                  </a:lnTo>
                  <a:lnTo>
                    <a:pt x="1214" y="3704"/>
                  </a:lnTo>
                  <a:lnTo>
                    <a:pt x="1296" y="3686"/>
                  </a:lnTo>
                  <a:lnTo>
                    <a:pt x="1346" y="3663"/>
                  </a:lnTo>
                  <a:lnTo>
                    <a:pt x="1424" y="3668"/>
                  </a:lnTo>
                  <a:lnTo>
                    <a:pt x="1469" y="3704"/>
                  </a:lnTo>
                  <a:lnTo>
                    <a:pt x="1497" y="3695"/>
                  </a:lnTo>
                  <a:lnTo>
                    <a:pt x="1560" y="3618"/>
                  </a:lnTo>
                  <a:lnTo>
                    <a:pt x="1647" y="3590"/>
                  </a:lnTo>
                  <a:lnTo>
                    <a:pt x="1743" y="3572"/>
                  </a:lnTo>
                  <a:lnTo>
                    <a:pt x="1779" y="3563"/>
                  </a:lnTo>
                  <a:lnTo>
                    <a:pt x="1798" y="3576"/>
                  </a:lnTo>
                  <a:lnTo>
                    <a:pt x="1820" y="3576"/>
                  </a:lnTo>
                  <a:lnTo>
                    <a:pt x="1857" y="3472"/>
                  </a:lnTo>
                  <a:lnTo>
                    <a:pt x="1971" y="3430"/>
                  </a:lnTo>
                  <a:lnTo>
                    <a:pt x="2026" y="3326"/>
                  </a:lnTo>
                  <a:lnTo>
                    <a:pt x="2090" y="3198"/>
                  </a:lnTo>
                  <a:lnTo>
                    <a:pt x="2135" y="3157"/>
                  </a:lnTo>
                  <a:lnTo>
                    <a:pt x="2144" y="3084"/>
                  </a:lnTo>
                  <a:lnTo>
                    <a:pt x="2099" y="3120"/>
                  </a:lnTo>
                  <a:lnTo>
                    <a:pt x="2003" y="3138"/>
                  </a:lnTo>
                  <a:lnTo>
                    <a:pt x="1985" y="3070"/>
                  </a:lnTo>
                  <a:lnTo>
                    <a:pt x="1948" y="3061"/>
                  </a:lnTo>
                  <a:lnTo>
                    <a:pt x="1921" y="3088"/>
                  </a:lnTo>
                  <a:lnTo>
                    <a:pt x="1916" y="3170"/>
                  </a:lnTo>
                  <a:lnTo>
                    <a:pt x="1875" y="3166"/>
                  </a:lnTo>
                  <a:lnTo>
                    <a:pt x="1834" y="3002"/>
                  </a:lnTo>
                  <a:lnTo>
                    <a:pt x="1798" y="3038"/>
                  </a:lnTo>
                  <a:lnTo>
                    <a:pt x="1766" y="3024"/>
                  </a:lnTo>
                  <a:lnTo>
                    <a:pt x="1757" y="2970"/>
                  </a:lnTo>
                  <a:lnTo>
                    <a:pt x="1642" y="2974"/>
                  </a:lnTo>
                  <a:lnTo>
                    <a:pt x="1583" y="3006"/>
                  </a:lnTo>
                  <a:lnTo>
                    <a:pt x="1510" y="2997"/>
                  </a:lnTo>
                  <a:lnTo>
                    <a:pt x="1551" y="2956"/>
                  </a:lnTo>
                  <a:lnTo>
                    <a:pt x="1565" y="2883"/>
                  </a:lnTo>
                  <a:lnTo>
                    <a:pt x="1547" y="2828"/>
                  </a:lnTo>
                  <a:lnTo>
                    <a:pt x="1588" y="2801"/>
                  </a:lnTo>
                  <a:lnTo>
                    <a:pt x="1624" y="2796"/>
                  </a:lnTo>
                  <a:lnTo>
                    <a:pt x="1606" y="2746"/>
                  </a:lnTo>
                  <a:lnTo>
                    <a:pt x="1606" y="2623"/>
                  </a:lnTo>
                  <a:lnTo>
                    <a:pt x="1579" y="2596"/>
                  </a:lnTo>
                  <a:lnTo>
                    <a:pt x="1556" y="2637"/>
                  </a:lnTo>
                  <a:lnTo>
                    <a:pt x="1382" y="2637"/>
                  </a:lnTo>
                  <a:lnTo>
                    <a:pt x="1341" y="2600"/>
                  </a:lnTo>
                  <a:lnTo>
                    <a:pt x="1323" y="2491"/>
                  </a:lnTo>
                  <a:lnTo>
                    <a:pt x="1264" y="2390"/>
                  </a:lnTo>
                  <a:lnTo>
                    <a:pt x="1264" y="2363"/>
                  </a:lnTo>
                  <a:lnTo>
                    <a:pt x="1323" y="2340"/>
                  </a:lnTo>
                  <a:lnTo>
                    <a:pt x="1328" y="2281"/>
                  </a:lnTo>
                  <a:lnTo>
                    <a:pt x="1360" y="2249"/>
                  </a:lnTo>
                  <a:lnTo>
                    <a:pt x="1337" y="2235"/>
                  </a:lnTo>
                  <a:lnTo>
                    <a:pt x="1300" y="2249"/>
                  </a:lnTo>
                  <a:lnTo>
                    <a:pt x="1268" y="2171"/>
                  </a:lnTo>
                  <a:lnTo>
                    <a:pt x="1296" y="2030"/>
                  </a:lnTo>
                  <a:lnTo>
                    <a:pt x="1424" y="1939"/>
                  </a:lnTo>
                  <a:lnTo>
                    <a:pt x="1497" y="1893"/>
                  </a:lnTo>
                  <a:lnTo>
                    <a:pt x="1551" y="1788"/>
                  </a:lnTo>
                  <a:lnTo>
                    <a:pt x="1629" y="1751"/>
                  </a:lnTo>
                  <a:lnTo>
                    <a:pt x="1702" y="1783"/>
                  </a:lnTo>
                  <a:lnTo>
                    <a:pt x="1711" y="1852"/>
                  </a:lnTo>
                  <a:lnTo>
                    <a:pt x="1779" y="1843"/>
                  </a:lnTo>
                  <a:lnTo>
                    <a:pt x="1871" y="1774"/>
                  </a:lnTo>
                  <a:lnTo>
                    <a:pt x="1916" y="1793"/>
                  </a:lnTo>
                  <a:lnTo>
                    <a:pt x="1944" y="1811"/>
                  </a:lnTo>
                  <a:lnTo>
                    <a:pt x="1989" y="1811"/>
                  </a:lnTo>
                  <a:lnTo>
                    <a:pt x="2053" y="1774"/>
                  </a:lnTo>
                  <a:lnTo>
                    <a:pt x="2076" y="1651"/>
                  </a:lnTo>
                  <a:cubicBezTo>
                    <a:pt x="2076" y="1651"/>
                    <a:pt x="2085" y="1569"/>
                    <a:pt x="2103" y="1555"/>
                  </a:cubicBezTo>
                  <a:cubicBezTo>
                    <a:pt x="2122" y="1542"/>
                    <a:pt x="2131" y="1528"/>
                    <a:pt x="2131" y="1528"/>
                  </a:cubicBezTo>
                  <a:lnTo>
                    <a:pt x="2099" y="1473"/>
                  </a:lnTo>
                  <a:lnTo>
                    <a:pt x="2026" y="1496"/>
                  </a:lnTo>
                  <a:lnTo>
                    <a:pt x="1934" y="1519"/>
                  </a:lnTo>
                  <a:lnTo>
                    <a:pt x="1880" y="1505"/>
                  </a:lnTo>
                  <a:lnTo>
                    <a:pt x="1779" y="1455"/>
                  </a:lnTo>
                  <a:lnTo>
                    <a:pt x="1638" y="1450"/>
                  </a:lnTo>
                  <a:lnTo>
                    <a:pt x="1538" y="1345"/>
                  </a:lnTo>
                  <a:lnTo>
                    <a:pt x="1551" y="1236"/>
                  </a:lnTo>
                  <a:lnTo>
                    <a:pt x="1569" y="1167"/>
                  </a:lnTo>
                  <a:lnTo>
                    <a:pt x="1510" y="1117"/>
                  </a:lnTo>
                  <a:lnTo>
                    <a:pt x="1455" y="1012"/>
                  </a:lnTo>
                  <a:lnTo>
                    <a:pt x="1469" y="990"/>
                  </a:lnTo>
                  <a:lnTo>
                    <a:pt x="1661" y="976"/>
                  </a:lnTo>
                  <a:lnTo>
                    <a:pt x="1720" y="976"/>
                  </a:lnTo>
                  <a:lnTo>
                    <a:pt x="1747" y="1003"/>
                  </a:lnTo>
                  <a:lnTo>
                    <a:pt x="1766" y="1003"/>
                  </a:lnTo>
                  <a:lnTo>
                    <a:pt x="1761" y="958"/>
                  </a:lnTo>
                  <a:lnTo>
                    <a:pt x="1871" y="939"/>
                  </a:lnTo>
                  <a:lnTo>
                    <a:pt x="1944" y="948"/>
                  </a:lnTo>
                  <a:lnTo>
                    <a:pt x="1985" y="980"/>
                  </a:lnTo>
                  <a:lnTo>
                    <a:pt x="1944" y="1040"/>
                  </a:lnTo>
                  <a:lnTo>
                    <a:pt x="1930" y="1081"/>
                  </a:lnTo>
                  <a:lnTo>
                    <a:pt x="2007" y="1126"/>
                  </a:lnTo>
                  <a:lnTo>
                    <a:pt x="2149" y="1177"/>
                  </a:lnTo>
                  <a:lnTo>
                    <a:pt x="2199" y="1149"/>
                  </a:lnTo>
                  <a:lnTo>
                    <a:pt x="2135" y="1026"/>
                  </a:lnTo>
                  <a:lnTo>
                    <a:pt x="2108" y="935"/>
                  </a:lnTo>
                  <a:lnTo>
                    <a:pt x="2135" y="912"/>
                  </a:lnTo>
                  <a:lnTo>
                    <a:pt x="2039" y="857"/>
                  </a:lnTo>
                  <a:lnTo>
                    <a:pt x="2026" y="825"/>
                  </a:lnTo>
                  <a:lnTo>
                    <a:pt x="2039" y="780"/>
                  </a:lnTo>
                  <a:lnTo>
                    <a:pt x="2017" y="670"/>
                  </a:lnTo>
                  <a:lnTo>
                    <a:pt x="1934" y="538"/>
                  </a:lnTo>
                  <a:lnTo>
                    <a:pt x="1866" y="419"/>
                  </a:lnTo>
                  <a:lnTo>
                    <a:pt x="1948" y="365"/>
                  </a:lnTo>
                  <a:lnTo>
                    <a:pt x="2039" y="365"/>
                  </a:lnTo>
                  <a:lnTo>
                    <a:pt x="2090" y="383"/>
                  </a:lnTo>
                  <a:lnTo>
                    <a:pt x="2208" y="378"/>
                  </a:lnTo>
                  <a:lnTo>
                    <a:pt x="2313" y="278"/>
                  </a:lnTo>
                  <a:lnTo>
                    <a:pt x="2345" y="191"/>
                  </a:lnTo>
                  <a:lnTo>
                    <a:pt x="2450" y="123"/>
                  </a:lnTo>
                  <a:lnTo>
                    <a:pt x="2496" y="150"/>
                  </a:lnTo>
                  <a:lnTo>
                    <a:pt x="2573" y="132"/>
                  </a:lnTo>
                  <a:lnTo>
                    <a:pt x="2678" y="73"/>
                  </a:lnTo>
                  <a:lnTo>
                    <a:pt x="2710" y="68"/>
                  </a:lnTo>
                  <a:lnTo>
                    <a:pt x="2737" y="91"/>
                  </a:lnTo>
                  <a:lnTo>
                    <a:pt x="2865" y="86"/>
                  </a:lnTo>
                  <a:lnTo>
                    <a:pt x="2943" y="0"/>
                  </a:lnTo>
                  <a:lnTo>
                    <a:pt x="2975" y="0"/>
                  </a:lnTo>
                  <a:lnTo>
                    <a:pt x="3075" y="68"/>
                  </a:lnTo>
                  <a:lnTo>
                    <a:pt x="3130" y="127"/>
                  </a:lnTo>
                  <a:lnTo>
                    <a:pt x="3116" y="159"/>
                  </a:lnTo>
                  <a:lnTo>
                    <a:pt x="3134" y="191"/>
                  </a:lnTo>
                  <a:lnTo>
                    <a:pt x="3180" y="146"/>
                  </a:lnTo>
                  <a:lnTo>
                    <a:pt x="3290" y="155"/>
                  </a:lnTo>
                  <a:lnTo>
                    <a:pt x="3299" y="260"/>
                  </a:lnTo>
                  <a:lnTo>
                    <a:pt x="3353" y="301"/>
                  </a:lnTo>
                  <a:lnTo>
                    <a:pt x="3554" y="319"/>
                  </a:lnTo>
                  <a:lnTo>
                    <a:pt x="3732" y="438"/>
                  </a:lnTo>
                  <a:lnTo>
                    <a:pt x="3773" y="410"/>
                  </a:lnTo>
                  <a:lnTo>
                    <a:pt x="3919" y="483"/>
                  </a:lnTo>
                  <a:lnTo>
                    <a:pt x="3978" y="465"/>
                  </a:lnTo>
                  <a:lnTo>
                    <a:pt x="4033" y="442"/>
                  </a:lnTo>
                  <a:lnTo>
                    <a:pt x="4170" y="497"/>
                  </a:lnTo>
                  <a:lnTo>
                    <a:pt x="4293" y="579"/>
                  </a:lnTo>
                  <a:close/>
                  <a:moveTo>
                    <a:pt x="1045" y="1396"/>
                  </a:moveTo>
                  <a:lnTo>
                    <a:pt x="1104" y="1546"/>
                  </a:lnTo>
                  <a:lnTo>
                    <a:pt x="1100" y="1574"/>
                  </a:lnTo>
                  <a:lnTo>
                    <a:pt x="1017" y="1564"/>
                  </a:lnTo>
                  <a:lnTo>
                    <a:pt x="967" y="1450"/>
                  </a:lnTo>
                  <a:lnTo>
                    <a:pt x="917" y="1409"/>
                  </a:lnTo>
                  <a:lnTo>
                    <a:pt x="849" y="1409"/>
                  </a:lnTo>
                  <a:lnTo>
                    <a:pt x="844" y="1336"/>
                  </a:lnTo>
                  <a:lnTo>
                    <a:pt x="894" y="1268"/>
                  </a:lnTo>
                  <a:lnTo>
                    <a:pt x="926" y="1336"/>
                  </a:lnTo>
                  <a:lnTo>
                    <a:pt x="967" y="1377"/>
                  </a:lnTo>
                  <a:lnTo>
                    <a:pt x="1045" y="1396"/>
                  </a:lnTo>
                  <a:close/>
                  <a:moveTo>
                    <a:pt x="972" y="2340"/>
                  </a:moveTo>
                  <a:lnTo>
                    <a:pt x="1077" y="2363"/>
                  </a:lnTo>
                  <a:lnTo>
                    <a:pt x="1182" y="2390"/>
                  </a:lnTo>
                  <a:lnTo>
                    <a:pt x="1205" y="2418"/>
                  </a:lnTo>
                  <a:lnTo>
                    <a:pt x="1159" y="2523"/>
                  </a:lnTo>
                  <a:lnTo>
                    <a:pt x="1072" y="2518"/>
                  </a:lnTo>
                  <a:lnTo>
                    <a:pt x="976" y="2418"/>
                  </a:lnTo>
                  <a:lnTo>
                    <a:pt x="972" y="2340"/>
                  </a:lnTo>
                  <a:close/>
                  <a:moveTo>
                    <a:pt x="388" y="1943"/>
                  </a:moveTo>
                  <a:lnTo>
                    <a:pt x="420" y="2016"/>
                  </a:lnTo>
                  <a:lnTo>
                    <a:pt x="452" y="2062"/>
                  </a:lnTo>
                  <a:lnTo>
                    <a:pt x="420" y="2085"/>
                  </a:lnTo>
                  <a:lnTo>
                    <a:pt x="360" y="1998"/>
                  </a:lnTo>
                  <a:lnTo>
                    <a:pt x="360" y="1943"/>
                  </a:lnTo>
                  <a:lnTo>
                    <a:pt x="388" y="1943"/>
                  </a:lnTo>
                  <a:close/>
                  <a:moveTo>
                    <a:pt x="0" y="4005"/>
                  </a:moveTo>
                  <a:lnTo>
                    <a:pt x="96" y="3941"/>
                  </a:lnTo>
                  <a:lnTo>
                    <a:pt x="192" y="3914"/>
                  </a:lnTo>
                  <a:lnTo>
                    <a:pt x="265" y="3923"/>
                  </a:lnTo>
                  <a:lnTo>
                    <a:pt x="278" y="3969"/>
                  </a:lnTo>
                  <a:lnTo>
                    <a:pt x="333" y="3983"/>
                  </a:lnTo>
                  <a:lnTo>
                    <a:pt x="388" y="3928"/>
                  </a:lnTo>
                  <a:lnTo>
                    <a:pt x="379" y="3882"/>
                  </a:lnTo>
                  <a:lnTo>
                    <a:pt x="456" y="3864"/>
                  </a:lnTo>
                  <a:lnTo>
                    <a:pt x="538" y="3937"/>
                  </a:lnTo>
                  <a:lnTo>
                    <a:pt x="506" y="3987"/>
                  </a:lnTo>
                  <a:lnTo>
                    <a:pt x="383" y="4019"/>
                  </a:lnTo>
                  <a:lnTo>
                    <a:pt x="306" y="4005"/>
                  </a:lnTo>
                  <a:lnTo>
                    <a:pt x="201" y="3973"/>
                  </a:lnTo>
                  <a:lnTo>
                    <a:pt x="78" y="4014"/>
                  </a:lnTo>
                  <a:lnTo>
                    <a:pt x="32" y="4024"/>
                  </a:lnTo>
                  <a:lnTo>
                    <a:pt x="0" y="4005"/>
                  </a:lnTo>
                  <a:close/>
                  <a:moveTo>
                    <a:pt x="1382" y="3878"/>
                  </a:moveTo>
                  <a:lnTo>
                    <a:pt x="1428" y="3932"/>
                  </a:lnTo>
                  <a:lnTo>
                    <a:pt x="1487" y="3887"/>
                  </a:lnTo>
                  <a:lnTo>
                    <a:pt x="1446" y="3850"/>
                  </a:lnTo>
                  <a:lnTo>
                    <a:pt x="1382" y="3878"/>
                  </a:lnTo>
                  <a:close/>
                  <a:moveTo>
                    <a:pt x="1465" y="3964"/>
                  </a:moveTo>
                  <a:lnTo>
                    <a:pt x="1497" y="3900"/>
                  </a:lnTo>
                  <a:lnTo>
                    <a:pt x="1556" y="3910"/>
                  </a:lnTo>
                  <a:lnTo>
                    <a:pt x="1533" y="3964"/>
                  </a:lnTo>
                  <a:lnTo>
                    <a:pt x="1465" y="3964"/>
                  </a:lnTo>
                  <a:close/>
                  <a:moveTo>
                    <a:pt x="2131" y="3910"/>
                  </a:moveTo>
                  <a:lnTo>
                    <a:pt x="2172" y="3960"/>
                  </a:lnTo>
                  <a:lnTo>
                    <a:pt x="2199" y="3928"/>
                  </a:lnTo>
                  <a:lnTo>
                    <a:pt x="2176" y="3873"/>
                  </a:lnTo>
                  <a:lnTo>
                    <a:pt x="2131" y="3910"/>
                  </a:lnTo>
                  <a:close/>
                  <a:moveTo>
                    <a:pt x="2377" y="3558"/>
                  </a:moveTo>
                  <a:lnTo>
                    <a:pt x="2409" y="3722"/>
                  </a:lnTo>
                  <a:lnTo>
                    <a:pt x="2491" y="3745"/>
                  </a:lnTo>
                  <a:lnTo>
                    <a:pt x="2633" y="3663"/>
                  </a:lnTo>
                  <a:lnTo>
                    <a:pt x="2756" y="3590"/>
                  </a:lnTo>
                  <a:lnTo>
                    <a:pt x="2710" y="3522"/>
                  </a:lnTo>
                  <a:lnTo>
                    <a:pt x="2724" y="3453"/>
                  </a:lnTo>
                  <a:lnTo>
                    <a:pt x="2664" y="3490"/>
                  </a:lnTo>
                  <a:lnTo>
                    <a:pt x="2582" y="3467"/>
                  </a:lnTo>
                  <a:lnTo>
                    <a:pt x="2628" y="3435"/>
                  </a:lnTo>
                  <a:lnTo>
                    <a:pt x="2683" y="3458"/>
                  </a:lnTo>
                  <a:lnTo>
                    <a:pt x="2792" y="3408"/>
                  </a:lnTo>
                  <a:lnTo>
                    <a:pt x="2806" y="3367"/>
                  </a:lnTo>
                  <a:lnTo>
                    <a:pt x="2737" y="3344"/>
                  </a:lnTo>
                  <a:lnTo>
                    <a:pt x="2760" y="3289"/>
                  </a:lnTo>
                  <a:lnTo>
                    <a:pt x="2683" y="3344"/>
                  </a:lnTo>
                  <a:lnTo>
                    <a:pt x="2550" y="3444"/>
                  </a:lnTo>
                  <a:lnTo>
                    <a:pt x="2414" y="3526"/>
                  </a:lnTo>
                  <a:lnTo>
                    <a:pt x="2377" y="3558"/>
                  </a:lnTo>
                  <a:close/>
                  <a:moveTo>
                    <a:pt x="3572" y="2997"/>
                  </a:moveTo>
                  <a:lnTo>
                    <a:pt x="3641" y="2956"/>
                  </a:lnTo>
                  <a:lnTo>
                    <a:pt x="3613" y="2906"/>
                  </a:lnTo>
                  <a:lnTo>
                    <a:pt x="3563" y="2933"/>
                  </a:lnTo>
                  <a:lnTo>
                    <a:pt x="3572" y="2997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487255" y="1262828"/>
              <a:ext cx="6477000" cy="3994972"/>
              <a:chOff x="555524" y="1350336"/>
              <a:chExt cx="6339215" cy="3909987"/>
            </a:xfrm>
          </p:grpSpPr>
          <p:sp>
            <p:nvSpPr>
              <p:cNvPr id="81" name="Freeform 63"/>
              <p:cNvSpPr>
                <a:spLocks/>
              </p:cNvSpPr>
              <p:nvPr/>
            </p:nvSpPr>
            <p:spPr bwMode="auto">
              <a:xfrm>
                <a:off x="857947" y="1350336"/>
                <a:ext cx="810702" cy="578374"/>
              </a:xfrm>
              <a:custGeom>
                <a:avLst/>
                <a:gdLst>
                  <a:gd name="T0" fmla="*/ 16 w 443"/>
                  <a:gd name="T1" fmla="*/ 68 h 314"/>
                  <a:gd name="T2" fmla="*/ 11 w 443"/>
                  <a:gd name="T3" fmla="*/ 155 h 314"/>
                  <a:gd name="T4" fmla="*/ 21 w 443"/>
                  <a:gd name="T5" fmla="*/ 155 h 314"/>
                  <a:gd name="T6" fmla="*/ 15 w 443"/>
                  <a:gd name="T7" fmla="*/ 173 h 314"/>
                  <a:gd name="T8" fmla="*/ 7 w 443"/>
                  <a:gd name="T9" fmla="*/ 163 h 314"/>
                  <a:gd name="T10" fmla="*/ 0 w 443"/>
                  <a:gd name="T11" fmla="*/ 185 h 314"/>
                  <a:gd name="T12" fmla="*/ 31 w 443"/>
                  <a:gd name="T13" fmla="*/ 202 h 314"/>
                  <a:gd name="T14" fmla="*/ 32 w 443"/>
                  <a:gd name="T15" fmla="*/ 210 h 314"/>
                  <a:gd name="T16" fmla="*/ 41 w 443"/>
                  <a:gd name="T17" fmla="*/ 211 h 314"/>
                  <a:gd name="T18" fmla="*/ 81 w 443"/>
                  <a:gd name="T19" fmla="*/ 275 h 314"/>
                  <a:gd name="T20" fmla="*/ 126 w 443"/>
                  <a:gd name="T21" fmla="*/ 272 h 314"/>
                  <a:gd name="T22" fmla="*/ 159 w 443"/>
                  <a:gd name="T23" fmla="*/ 287 h 314"/>
                  <a:gd name="T24" fmla="*/ 176 w 443"/>
                  <a:gd name="T25" fmla="*/ 285 h 314"/>
                  <a:gd name="T26" fmla="*/ 277 w 443"/>
                  <a:gd name="T27" fmla="*/ 287 h 314"/>
                  <a:gd name="T28" fmla="*/ 392 w 443"/>
                  <a:gd name="T29" fmla="*/ 314 h 314"/>
                  <a:gd name="T30" fmla="*/ 395 w 443"/>
                  <a:gd name="T31" fmla="*/ 279 h 314"/>
                  <a:gd name="T32" fmla="*/ 443 w 443"/>
                  <a:gd name="T33" fmla="*/ 79 h 314"/>
                  <a:gd name="T34" fmla="*/ 136 w 443"/>
                  <a:gd name="T35" fmla="*/ 0 h 314"/>
                  <a:gd name="T36" fmla="*/ 139 w 443"/>
                  <a:gd name="T37" fmla="*/ 59 h 314"/>
                  <a:gd name="T38" fmla="*/ 124 w 443"/>
                  <a:gd name="T39" fmla="*/ 107 h 314"/>
                  <a:gd name="T40" fmla="*/ 121 w 443"/>
                  <a:gd name="T41" fmla="*/ 133 h 314"/>
                  <a:gd name="T42" fmla="*/ 89 w 443"/>
                  <a:gd name="T43" fmla="*/ 142 h 314"/>
                  <a:gd name="T44" fmla="*/ 87 w 443"/>
                  <a:gd name="T45" fmla="*/ 129 h 314"/>
                  <a:gd name="T46" fmla="*/ 113 w 443"/>
                  <a:gd name="T47" fmla="*/ 113 h 314"/>
                  <a:gd name="T48" fmla="*/ 111 w 443"/>
                  <a:gd name="T49" fmla="*/ 100 h 314"/>
                  <a:gd name="T50" fmla="*/ 88 w 443"/>
                  <a:gd name="T51" fmla="*/ 103 h 314"/>
                  <a:gd name="T52" fmla="*/ 105 w 443"/>
                  <a:gd name="T53" fmla="*/ 88 h 314"/>
                  <a:gd name="T54" fmla="*/ 118 w 443"/>
                  <a:gd name="T55" fmla="*/ 77 h 314"/>
                  <a:gd name="T56" fmla="*/ 19 w 443"/>
                  <a:gd name="T57" fmla="*/ 15 h 314"/>
                  <a:gd name="T58" fmla="*/ 11 w 443"/>
                  <a:gd name="T59" fmla="*/ 32 h 314"/>
                  <a:gd name="T60" fmla="*/ 16 w 443"/>
                  <a:gd name="T61" fmla="*/ 68 h 314"/>
                  <a:gd name="T62" fmla="*/ 16 w 443"/>
                  <a:gd name="T63" fmla="*/ 68 h 3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3"/>
                  <a:gd name="T97" fmla="*/ 0 h 314"/>
                  <a:gd name="T98" fmla="*/ 443 w 443"/>
                  <a:gd name="T99" fmla="*/ 314 h 3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3" h="314">
                    <a:moveTo>
                      <a:pt x="16" y="68"/>
                    </a:moveTo>
                    <a:lnTo>
                      <a:pt x="11" y="155"/>
                    </a:lnTo>
                    <a:lnTo>
                      <a:pt x="21" y="155"/>
                    </a:lnTo>
                    <a:lnTo>
                      <a:pt x="15" y="173"/>
                    </a:lnTo>
                    <a:lnTo>
                      <a:pt x="7" y="163"/>
                    </a:lnTo>
                    <a:lnTo>
                      <a:pt x="0" y="185"/>
                    </a:lnTo>
                    <a:lnTo>
                      <a:pt x="31" y="202"/>
                    </a:lnTo>
                    <a:lnTo>
                      <a:pt x="32" y="210"/>
                    </a:lnTo>
                    <a:lnTo>
                      <a:pt x="41" y="211"/>
                    </a:lnTo>
                    <a:lnTo>
                      <a:pt x="81" y="275"/>
                    </a:lnTo>
                    <a:lnTo>
                      <a:pt x="126" y="272"/>
                    </a:lnTo>
                    <a:lnTo>
                      <a:pt x="159" y="287"/>
                    </a:lnTo>
                    <a:lnTo>
                      <a:pt x="176" y="285"/>
                    </a:lnTo>
                    <a:lnTo>
                      <a:pt x="277" y="287"/>
                    </a:lnTo>
                    <a:lnTo>
                      <a:pt x="392" y="314"/>
                    </a:lnTo>
                    <a:lnTo>
                      <a:pt x="395" y="279"/>
                    </a:lnTo>
                    <a:lnTo>
                      <a:pt x="443" y="79"/>
                    </a:lnTo>
                    <a:lnTo>
                      <a:pt x="136" y="0"/>
                    </a:lnTo>
                    <a:lnTo>
                      <a:pt x="139" y="59"/>
                    </a:lnTo>
                    <a:lnTo>
                      <a:pt x="124" y="107"/>
                    </a:lnTo>
                    <a:lnTo>
                      <a:pt x="121" y="133"/>
                    </a:lnTo>
                    <a:lnTo>
                      <a:pt x="89" y="142"/>
                    </a:lnTo>
                    <a:lnTo>
                      <a:pt x="87" y="129"/>
                    </a:lnTo>
                    <a:lnTo>
                      <a:pt x="113" y="113"/>
                    </a:lnTo>
                    <a:lnTo>
                      <a:pt x="111" y="100"/>
                    </a:lnTo>
                    <a:lnTo>
                      <a:pt x="88" y="103"/>
                    </a:lnTo>
                    <a:lnTo>
                      <a:pt x="105" y="88"/>
                    </a:lnTo>
                    <a:lnTo>
                      <a:pt x="118" y="77"/>
                    </a:lnTo>
                    <a:lnTo>
                      <a:pt x="19" y="15"/>
                    </a:lnTo>
                    <a:lnTo>
                      <a:pt x="11" y="32"/>
                    </a:lnTo>
                    <a:lnTo>
                      <a:pt x="16" y="68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2" name="Freeform 64"/>
              <p:cNvSpPr>
                <a:spLocks/>
              </p:cNvSpPr>
              <p:nvPr/>
            </p:nvSpPr>
            <p:spPr bwMode="auto">
              <a:xfrm>
                <a:off x="1049632" y="1388532"/>
                <a:ext cx="38431" cy="42365"/>
              </a:xfrm>
              <a:custGeom>
                <a:avLst/>
                <a:gdLst>
                  <a:gd name="T0" fmla="*/ 0 w 21"/>
                  <a:gd name="T1" fmla="*/ 10 h 23"/>
                  <a:gd name="T2" fmla="*/ 16 w 21"/>
                  <a:gd name="T3" fmla="*/ 0 h 23"/>
                  <a:gd name="T4" fmla="*/ 21 w 21"/>
                  <a:gd name="T5" fmla="*/ 10 h 23"/>
                  <a:gd name="T6" fmla="*/ 17 w 21"/>
                  <a:gd name="T7" fmla="*/ 23 h 23"/>
                  <a:gd name="T8" fmla="*/ 0 w 21"/>
                  <a:gd name="T9" fmla="*/ 10 h 23"/>
                  <a:gd name="T10" fmla="*/ 0 w 21"/>
                  <a:gd name="T11" fmla="*/ 10 h 23"/>
                  <a:gd name="T12" fmla="*/ 0 w 21"/>
                  <a:gd name="T13" fmla="*/ 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3"/>
                  <a:gd name="T23" fmla="*/ 21 w 2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3">
                    <a:moveTo>
                      <a:pt x="0" y="10"/>
                    </a:moveTo>
                    <a:lnTo>
                      <a:pt x="16" y="0"/>
                    </a:lnTo>
                    <a:lnTo>
                      <a:pt x="21" y="10"/>
                    </a:lnTo>
                    <a:lnTo>
                      <a:pt x="17" y="2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3" name="Freeform 65"/>
              <p:cNvSpPr>
                <a:spLocks/>
              </p:cNvSpPr>
              <p:nvPr/>
            </p:nvSpPr>
            <p:spPr bwMode="auto">
              <a:xfrm>
                <a:off x="1609620" y="2582118"/>
                <a:ext cx="686260" cy="841774"/>
              </a:xfrm>
              <a:custGeom>
                <a:avLst/>
                <a:gdLst>
                  <a:gd name="T0" fmla="*/ 82 w 375"/>
                  <a:gd name="T1" fmla="*/ 0 h 457"/>
                  <a:gd name="T2" fmla="*/ 263 w 375"/>
                  <a:gd name="T3" fmla="*/ 33 h 457"/>
                  <a:gd name="T4" fmla="*/ 249 w 375"/>
                  <a:gd name="T5" fmla="*/ 113 h 457"/>
                  <a:gd name="T6" fmla="*/ 375 w 375"/>
                  <a:gd name="T7" fmla="*/ 133 h 457"/>
                  <a:gd name="T8" fmla="*/ 326 w 375"/>
                  <a:gd name="T9" fmla="*/ 457 h 457"/>
                  <a:gd name="T10" fmla="*/ 0 w 375"/>
                  <a:gd name="T11" fmla="*/ 403 h 457"/>
                  <a:gd name="T12" fmla="*/ 82 w 375"/>
                  <a:gd name="T13" fmla="*/ 0 h 457"/>
                  <a:gd name="T14" fmla="*/ 82 w 375"/>
                  <a:gd name="T15" fmla="*/ 0 h 4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5"/>
                  <a:gd name="T25" fmla="*/ 0 h 457"/>
                  <a:gd name="T26" fmla="*/ 375 w 375"/>
                  <a:gd name="T27" fmla="*/ 457 h 4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5" h="457">
                    <a:moveTo>
                      <a:pt x="82" y="0"/>
                    </a:moveTo>
                    <a:lnTo>
                      <a:pt x="263" y="33"/>
                    </a:lnTo>
                    <a:lnTo>
                      <a:pt x="249" y="113"/>
                    </a:lnTo>
                    <a:lnTo>
                      <a:pt x="375" y="133"/>
                    </a:lnTo>
                    <a:lnTo>
                      <a:pt x="326" y="457"/>
                    </a:lnTo>
                    <a:lnTo>
                      <a:pt x="0" y="40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4" name="Freeform 66"/>
              <p:cNvSpPr>
                <a:spLocks/>
              </p:cNvSpPr>
              <p:nvPr/>
            </p:nvSpPr>
            <p:spPr bwMode="auto">
              <a:xfrm>
                <a:off x="647700" y="1704974"/>
                <a:ext cx="966254" cy="804935"/>
              </a:xfrm>
              <a:custGeom>
                <a:avLst/>
                <a:gdLst>
                  <a:gd name="T0" fmla="*/ 0 w 528"/>
                  <a:gd name="T1" fmla="*/ 326 h 437"/>
                  <a:gd name="T2" fmla="*/ 23 w 528"/>
                  <a:gd name="T3" fmla="*/ 215 h 437"/>
                  <a:gd name="T4" fmla="*/ 49 w 528"/>
                  <a:gd name="T5" fmla="*/ 183 h 437"/>
                  <a:gd name="T6" fmla="*/ 114 w 528"/>
                  <a:gd name="T7" fmla="*/ 0 h 437"/>
                  <a:gd name="T8" fmla="*/ 147 w 528"/>
                  <a:gd name="T9" fmla="*/ 9 h 437"/>
                  <a:gd name="T10" fmla="*/ 148 w 528"/>
                  <a:gd name="T11" fmla="*/ 17 h 437"/>
                  <a:gd name="T12" fmla="*/ 157 w 528"/>
                  <a:gd name="T13" fmla="*/ 18 h 437"/>
                  <a:gd name="T14" fmla="*/ 197 w 528"/>
                  <a:gd name="T15" fmla="*/ 82 h 437"/>
                  <a:gd name="T16" fmla="*/ 242 w 528"/>
                  <a:gd name="T17" fmla="*/ 80 h 437"/>
                  <a:gd name="T18" fmla="*/ 275 w 528"/>
                  <a:gd name="T19" fmla="*/ 95 h 437"/>
                  <a:gd name="T20" fmla="*/ 292 w 528"/>
                  <a:gd name="T21" fmla="*/ 92 h 437"/>
                  <a:gd name="T22" fmla="*/ 393 w 528"/>
                  <a:gd name="T23" fmla="*/ 95 h 437"/>
                  <a:gd name="T24" fmla="*/ 508 w 528"/>
                  <a:gd name="T25" fmla="*/ 121 h 437"/>
                  <a:gd name="T26" fmla="*/ 514 w 528"/>
                  <a:gd name="T27" fmla="*/ 136 h 437"/>
                  <a:gd name="T28" fmla="*/ 528 w 528"/>
                  <a:gd name="T29" fmla="*/ 155 h 437"/>
                  <a:gd name="T30" fmla="*/ 489 w 528"/>
                  <a:gd name="T31" fmla="*/ 214 h 437"/>
                  <a:gd name="T32" fmla="*/ 465 w 528"/>
                  <a:gd name="T33" fmla="*/ 236 h 437"/>
                  <a:gd name="T34" fmla="*/ 461 w 528"/>
                  <a:gd name="T35" fmla="*/ 252 h 437"/>
                  <a:gd name="T36" fmla="*/ 475 w 528"/>
                  <a:gd name="T37" fmla="*/ 270 h 437"/>
                  <a:gd name="T38" fmla="*/ 459 w 528"/>
                  <a:gd name="T39" fmla="*/ 305 h 437"/>
                  <a:gd name="T40" fmla="*/ 427 w 528"/>
                  <a:gd name="T41" fmla="*/ 437 h 437"/>
                  <a:gd name="T42" fmla="*/ 249 w 528"/>
                  <a:gd name="T43" fmla="*/ 394 h 437"/>
                  <a:gd name="T44" fmla="*/ 0 w 528"/>
                  <a:gd name="T45" fmla="*/ 326 h 437"/>
                  <a:gd name="T46" fmla="*/ 0 w 528"/>
                  <a:gd name="T47" fmla="*/ 326 h 4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28"/>
                  <a:gd name="T73" fmla="*/ 0 h 437"/>
                  <a:gd name="T74" fmla="*/ 528 w 528"/>
                  <a:gd name="T75" fmla="*/ 437 h 4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28" h="437">
                    <a:moveTo>
                      <a:pt x="0" y="326"/>
                    </a:moveTo>
                    <a:lnTo>
                      <a:pt x="23" y="215"/>
                    </a:lnTo>
                    <a:lnTo>
                      <a:pt x="49" y="183"/>
                    </a:lnTo>
                    <a:lnTo>
                      <a:pt x="114" y="0"/>
                    </a:lnTo>
                    <a:lnTo>
                      <a:pt x="147" y="9"/>
                    </a:lnTo>
                    <a:lnTo>
                      <a:pt x="148" y="17"/>
                    </a:lnTo>
                    <a:lnTo>
                      <a:pt x="157" y="18"/>
                    </a:lnTo>
                    <a:lnTo>
                      <a:pt x="197" y="82"/>
                    </a:lnTo>
                    <a:lnTo>
                      <a:pt x="242" y="80"/>
                    </a:lnTo>
                    <a:lnTo>
                      <a:pt x="275" y="95"/>
                    </a:lnTo>
                    <a:lnTo>
                      <a:pt x="292" y="92"/>
                    </a:lnTo>
                    <a:lnTo>
                      <a:pt x="393" y="95"/>
                    </a:lnTo>
                    <a:lnTo>
                      <a:pt x="508" y="121"/>
                    </a:lnTo>
                    <a:lnTo>
                      <a:pt x="514" y="136"/>
                    </a:lnTo>
                    <a:lnTo>
                      <a:pt x="528" y="155"/>
                    </a:lnTo>
                    <a:lnTo>
                      <a:pt x="489" y="214"/>
                    </a:lnTo>
                    <a:lnTo>
                      <a:pt x="465" y="236"/>
                    </a:lnTo>
                    <a:lnTo>
                      <a:pt x="461" y="252"/>
                    </a:lnTo>
                    <a:lnTo>
                      <a:pt x="475" y="270"/>
                    </a:lnTo>
                    <a:lnTo>
                      <a:pt x="459" y="305"/>
                    </a:lnTo>
                    <a:lnTo>
                      <a:pt x="427" y="437"/>
                    </a:lnTo>
                    <a:lnTo>
                      <a:pt x="249" y="394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5" name="Freeform 67"/>
              <p:cNvSpPr>
                <a:spLocks/>
              </p:cNvSpPr>
              <p:nvPr/>
            </p:nvSpPr>
            <p:spPr bwMode="auto">
              <a:xfrm>
                <a:off x="555524" y="2307668"/>
                <a:ext cx="960764" cy="1613553"/>
              </a:xfrm>
              <a:custGeom>
                <a:avLst/>
                <a:gdLst>
                  <a:gd name="T0" fmla="*/ 17 w 525"/>
                  <a:gd name="T1" fmla="*/ 178 h 876"/>
                  <a:gd name="T2" fmla="*/ 2 w 525"/>
                  <a:gd name="T3" fmla="*/ 246 h 876"/>
                  <a:gd name="T4" fmla="*/ 53 w 525"/>
                  <a:gd name="T5" fmla="*/ 355 h 876"/>
                  <a:gd name="T6" fmla="*/ 62 w 525"/>
                  <a:gd name="T7" fmla="*/ 349 h 876"/>
                  <a:gd name="T8" fmla="*/ 78 w 525"/>
                  <a:gd name="T9" fmla="*/ 395 h 876"/>
                  <a:gd name="T10" fmla="*/ 53 w 525"/>
                  <a:gd name="T11" fmla="*/ 362 h 876"/>
                  <a:gd name="T12" fmla="*/ 47 w 525"/>
                  <a:gd name="T13" fmla="*/ 413 h 876"/>
                  <a:gd name="T14" fmla="*/ 76 w 525"/>
                  <a:gd name="T15" fmla="*/ 444 h 876"/>
                  <a:gd name="T16" fmla="*/ 57 w 525"/>
                  <a:gd name="T17" fmla="*/ 487 h 876"/>
                  <a:gd name="T18" fmla="*/ 112 w 525"/>
                  <a:gd name="T19" fmla="*/ 603 h 876"/>
                  <a:gd name="T20" fmla="*/ 99 w 525"/>
                  <a:gd name="T21" fmla="*/ 646 h 876"/>
                  <a:gd name="T22" fmla="*/ 172 w 525"/>
                  <a:gd name="T23" fmla="*/ 680 h 876"/>
                  <a:gd name="T24" fmla="*/ 198 w 525"/>
                  <a:gd name="T25" fmla="*/ 714 h 876"/>
                  <a:gd name="T26" fmla="*/ 230 w 525"/>
                  <a:gd name="T27" fmla="*/ 726 h 876"/>
                  <a:gd name="T28" fmla="*/ 230 w 525"/>
                  <a:gd name="T29" fmla="*/ 747 h 876"/>
                  <a:gd name="T30" fmla="*/ 249 w 525"/>
                  <a:gd name="T31" fmla="*/ 751 h 876"/>
                  <a:gd name="T32" fmla="*/ 292 w 525"/>
                  <a:gd name="T33" fmla="*/ 818 h 876"/>
                  <a:gd name="T34" fmla="*/ 292 w 525"/>
                  <a:gd name="T35" fmla="*/ 865 h 876"/>
                  <a:gd name="T36" fmla="*/ 479 w 525"/>
                  <a:gd name="T37" fmla="*/ 876 h 876"/>
                  <a:gd name="T38" fmla="*/ 467 w 525"/>
                  <a:gd name="T39" fmla="*/ 857 h 876"/>
                  <a:gd name="T40" fmla="*/ 473 w 525"/>
                  <a:gd name="T41" fmla="*/ 828 h 876"/>
                  <a:gd name="T42" fmla="*/ 503 w 525"/>
                  <a:gd name="T43" fmla="*/ 781 h 876"/>
                  <a:gd name="T44" fmla="*/ 525 w 525"/>
                  <a:gd name="T45" fmla="*/ 767 h 876"/>
                  <a:gd name="T46" fmla="*/ 512 w 525"/>
                  <a:gd name="T47" fmla="*/ 750 h 876"/>
                  <a:gd name="T48" fmla="*/ 504 w 525"/>
                  <a:gd name="T49" fmla="*/ 704 h 876"/>
                  <a:gd name="T50" fmla="*/ 235 w 525"/>
                  <a:gd name="T51" fmla="*/ 301 h 876"/>
                  <a:gd name="T52" fmla="*/ 299 w 525"/>
                  <a:gd name="T53" fmla="*/ 68 h 876"/>
                  <a:gd name="T54" fmla="*/ 50 w 525"/>
                  <a:gd name="T55" fmla="*/ 0 h 876"/>
                  <a:gd name="T56" fmla="*/ 43 w 525"/>
                  <a:gd name="T57" fmla="*/ 14 h 876"/>
                  <a:gd name="T58" fmla="*/ 0 w 525"/>
                  <a:gd name="T59" fmla="*/ 117 h 876"/>
                  <a:gd name="T60" fmla="*/ 17 w 525"/>
                  <a:gd name="T61" fmla="*/ 178 h 876"/>
                  <a:gd name="T62" fmla="*/ 17 w 525"/>
                  <a:gd name="T63" fmla="*/ 178 h 87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5"/>
                  <a:gd name="T97" fmla="*/ 0 h 876"/>
                  <a:gd name="T98" fmla="*/ 525 w 525"/>
                  <a:gd name="T99" fmla="*/ 876 h 87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5" h="876">
                    <a:moveTo>
                      <a:pt x="17" y="178"/>
                    </a:moveTo>
                    <a:lnTo>
                      <a:pt x="2" y="246"/>
                    </a:lnTo>
                    <a:lnTo>
                      <a:pt x="53" y="355"/>
                    </a:lnTo>
                    <a:lnTo>
                      <a:pt x="62" y="349"/>
                    </a:lnTo>
                    <a:lnTo>
                      <a:pt x="78" y="395"/>
                    </a:lnTo>
                    <a:lnTo>
                      <a:pt x="53" y="362"/>
                    </a:lnTo>
                    <a:lnTo>
                      <a:pt x="47" y="413"/>
                    </a:lnTo>
                    <a:lnTo>
                      <a:pt x="76" y="444"/>
                    </a:lnTo>
                    <a:lnTo>
                      <a:pt x="57" y="487"/>
                    </a:lnTo>
                    <a:lnTo>
                      <a:pt x="112" y="603"/>
                    </a:lnTo>
                    <a:lnTo>
                      <a:pt x="99" y="646"/>
                    </a:lnTo>
                    <a:lnTo>
                      <a:pt x="172" y="680"/>
                    </a:lnTo>
                    <a:lnTo>
                      <a:pt x="198" y="714"/>
                    </a:lnTo>
                    <a:lnTo>
                      <a:pt x="230" y="726"/>
                    </a:lnTo>
                    <a:lnTo>
                      <a:pt x="230" y="747"/>
                    </a:lnTo>
                    <a:lnTo>
                      <a:pt x="249" y="751"/>
                    </a:lnTo>
                    <a:lnTo>
                      <a:pt x="292" y="818"/>
                    </a:lnTo>
                    <a:lnTo>
                      <a:pt x="292" y="865"/>
                    </a:lnTo>
                    <a:lnTo>
                      <a:pt x="479" y="876"/>
                    </a:lnTo>
                    <a:lnTo>
                      <a:pt x="467" y="857"/>
                    </a:lnTo>
                    <a:lnTo>
                      <a:pt x="473" y="828"/>
                    </a:lnTo>
                    <a:lnTo>
                      <a:pt x="503" y="781"/>
                    </a:lnTo>
                    <a:lnTo>
                      <a:pt x="525" y="767"/>
                    </a:lnTo>
                    <a:lnTo>
                      <a:pt x="512" y="750"/>
                    </a:lnTo>
                    <a:lnTo>
                      <a:pt x="504" y="704"/>
                    </a:lnTo>
                    <a:lnTo>
                      <a:pt x="235" y="301"/>
                    </a:lnTo>
                    <a:lnTo>
                      <a:pt x="299" y="68"/>
                    </a:lnTo>
                    <a:lnTo>
                      <a:pt x="50" y="0"/>
                    </a:lnTo>
                    <a:lnTo>
                      <a:pt x="43" y="14"/>
                    </a:lnTo>
                    <a:lnTo>
                      <a:pt x="0" y="117"/>
                    </a:lnTo>
                    <a:lnTo>
                      <a:pt x="17" y="178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6" name="Freeform 68"/>
              <p:cNvSpPr>
                <a:spLocks/>
              </p:cNvSpPr>
              <p:nvPr/>
            </p:nvSpPr>
            <p:spPr bwMode="auto">
              <a:xfrm>
                <a:off x="985581" y="2432920"/>
                <a:ext cx="774101" cy="1171484"/>
              </a:xfrm>
              <a:custGeom>
                <a:avLst/>
                <a:gdLst>
                  <a:gd name="T0" fmla="*/ 0 w 423"/>
                  <a:gd name="T1" fmla="*/ 233 h 636"/>
                  <a:gd name="T2" fmla="*/ 269 w 423"/>
                  <a:gd name="T3" fmla="*/ 636 h 636"/>
                  <a:gd name="T4" fmla="*/ 278 w 423"/>
                  <a:gd name="T5" fmla="*/ 549 h 636"/>
                  <a:gd name="T6" fmla="*/ 293 w 423"/>
                  <a:gd name="T7" fmla="*/ 545 h 636"/>
                  <a:gd name="T8" fmla="*/ 319 w 423"/>
                  <a:gd name="T9" fmla="*/ 560 h 636"/>
                  <a:gd name="T10" fmla="*/ 341 w 423"/>
                  <a:gd name="T11" fmla="*/ 484 h 636"/>
                  <a:gd name="T12" fmla="*/ 423 w 423"/>
                  <a:gd name="T13" fmla="*/ 81 h 636"/>
                  <a:gd name="T14" fmla="*/ 242 w 423"/>
                  <a:gd name="T15" fmla="*/ 43 h 636"/>
                  <a:gd name="T16" fmla="*/ 64 w 423"/>
                  <a:gd name="T17" fmla="*/ 0 h 636"/>
                  <a:gd name="T18" fmla="*/ 0 w 423"/>
                  <a:gd name="T19" fmla="*/ 233 h 636"/>
                  <a:gd name="T20" fmla="*/ 0 w 423"/>
                  <a:gd name="T21" fmla="*/ 233 h 6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3"/>
                  <a:gd name="T34" fmla="*/ 0 h 636"/>
                  <a:gd name="T35" fmla="*/ 423 w 423"/>
                  <a:gd name="T36" fmla="*/ 636 h 6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3" h="636">
                    <a:moveTo>
                      <a:pt x="0" y="233"/>
                    </a:moveTo>
                    <a:lnTo>
                      <a:pt x="269" y="636"/>
                    </a:lnTo>
                    <a:lnTo>
                      <a:pt x="278" y="549"/>
                    </a:lnTo>
                    <a:lnTo>
                      <a:pt x="293" y="545"/>
                    </a:lnTo>
                    <a:lnTo>
                      <a:pt x="319" y="560"/>
                    </a:lnTo>
                    <a:lnTo>
                      <a:pt x="341" y="484"/>
                    </a:lnTo>
                    <a:lnTo>
                      <a:pt x="423" y="81"/>
                    </a:lnTo>
                    <a:lnTo>
                      <a:pt x="242" y="43"/>
                    </a:lnTo>
                    <a:lnTo>
                      <a:pt x="64" y="0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7" name="Freeform 69"/>
              <p:cNvSpPr>
                <a:spLocks/>
              </p:cNvSpPr>
              <p:nvPr/>
            </p:nvSpPr>
            <p:spPr bwMode="auto">
              <a:xfrm>
                <a:off x="1428448" y="1495365"/>
                <a:ext cx="724691" cy="1147538"/>
              </a:xfrm>
              <a:custGeom>
                <a:avLst/>
                <a:gdLst>
                  <a:gd name="T0" fmla="*/ 0 w 396"/>
                  <a:gd name="T1" fmla="*/ 552 h 623"/>
                  <a:gd name="T2" fmla="*/ 32 w 396"/>
                  <a:gd name="T3" fmla="*/ 420 h 623"/>
                  <a:gd name="T4" fmla="*/ 48 w 396"/>
                  <a:gd name="T5" fmla="*/ 385 h 623"/>
                  <a:gd name="T6" fmla="*/ 34 w 396"/>
                  <a:gd name="T7" fmla="*/ 367 h 623"/>
                  <a:gd name="T8" fmla="*/ 38 w 396"/>
                  <a:gd name="T9" fmla="*/ 351 h 623"/>
                  <a:gd name="T10" fmla="*/ 62 w 396"/>
                  <a:gd name="T11" fmla="*/ 329 h 623"/>
                  <a:gd name="T12" fmla="*/ 101 w 396"/>
                  <a:gd name="T13" fmla="*/ 270 h 623"/>
                  <a:gd name="T14" fmla="*/ 87 w 396"/>
                  <a:gd name="T15" fmla="*/ 251 h 623"/>
                  <a:gd name="T16" fmla="*/ 81 w 396"/>
                  <a:gd name="T17" fmla="*/ 236 h 623"/>
                  <a:gd name="T18" fmla="*/ 84 w 396"/>
                  <a:gd name="T19" fmla="*/ 202 h 623"/>
                  <a:gd name="T20" fmla="*/ 132 w 396"/>
                  <a:gd name="T21" fmla="*/ 0 h 623"/>
                  <a:gd name="T22" fmla="*/ 184 w 396"/>
                  <a:gd name="T23" fmla="*/ 12 h 623"/>
                  <a:gd name="T24" fmla="*/ 167 w 396"/>
                  <a:gd name="T25" fmla="*/ 90 h 623"/>
                  <a:gd name="T26" fmla="*/ 178 w 396"/>
                  <a:gd name="T27" fmla="*/ 118 h 623"/>
                  <a:gd name="T28" fmla="*/ 179 w 396"/>
                  <a:gd name="T29" fmla="*/ 135 h 623"/>
                  <a:gd name="T30" fmla="*/ 174 w 396"/>
                  <a:gd name="T31" fmla="*/ 139 h 623"/>
                  <a:gd name="T32" fmla="*/ 193 w 396"/>
                  <a:gd name="T33" fmla="*/ 157 h 623"/>
                  <a:gd name="T34" fmla="*/ 214 w 396"/>
                  <a:gd name="T35" fmla="*/ 208 h 623"/>
                  <a:gd name="T36" fmla="*/ 221 w 396"/>
                  <a:gd name="T37" fmla="*/ 253 h 623"/>
                  <a:gd name="T38" fmla="*/ 224 w 396"/>
                  <a:gd name="T39" fmla="*/ 277 h 623"/>
                  <a:gd name="T40" fmla="*/ 209 w 396"/>
                  <a:gd name="T41" fmla="*/ 300 h 623"/>
                  <a:gd name="T42" fmla="*/ 220 w 396"/>
                  <a:gd name="T43" fmla="*/ 311 h 623"/>
                  <a:gd name="T44" fmla="*/ 248 w 396"/>
                  <a:gd name="T45" fmla="*/ 296 h 623"/>
                  <a:gd name="T46" fmla="*/ 266 w 396"/>
                  <a:gd name="T47" fmla="*/ 375 h 623"/>
                  <a:gd name="T48" fmla="*/ 279 w 396"/>
                  <a:gd name="T49" fmla="*/ 380 h 623"/>
                  <a:gd name="T50" fmla="*/ 281 w 396"/>
                  <a:gd name="T51" fmla="*/ 403 h 623"/>
                  <a:gd name="T52" fmla="*/ 317 w 396"/>
                  <a:gd name="T53" fmla="*/ 412 h 623"/>
                  <a:gd name="T54" fmla="*/ 373 w 396"/>
                  <a:gd name="T55" fmla="*/ 412 h 623"/>
                  <a:gd name="T56" fmla="*/ 396 w 396"/>
                  <a:gd name="T57" fmla="*/ 423 h 623"/>
                  <a:gd name="T58" fmla="*/ 363 w 396"/>
                  <a:gd name="T59" fmla="*/ 623 h 623"/>
                  <a:gd name="T60" fmla="*/ 181 w 396"/>
                  <a:gd name="T61" fmla="*/ 590 h 623"/>
                  <a:gd name="T62" fmla="*/ 0 w 396"/>
                  <a:gd name="T63" fmla="*/ 552 h 623"/>
                  <a:gd name="T64" fmla="*/ 0 w 396"/>
                  <a:gd name="T65" fmla="*/ 552 h 6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6"/>
                  <a:gd name="T100" fmla="*/ 0 h 623"/>
                  <a:gd name="T101" fmla="*/ 396 w 396"/>
                  <a:gd name="T102" fmla="*/ 623 h 6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6" h="623">
                    <a:moveTo>
                      <a:pt x="0" y="552"/>
                    </a:moveTo>
                    <a:lnTo>
                      <a:pt x="32" y="420"/>
                    </a:lnTo>
                    <a:lnTo>
                      <a:pt x="48" y="385"/>
                    </a:lnTo>
                    <a:lnTo>
                      <a:pt x="34" y="367"/>
                    </a:lnTo>
                    <a:lnTo>
                      <a:pt x="38" y="351"/>
                    </a:lnTo>
                    <a:lnTo>
                      <a:pt x="62" y="329"/>
                    </a:lnTo>
                    <a:lnTo>
                      <a:pt x="101" y="270"/>
                    </a:lnTo>
                    <a:lnTo>
                      <a:pt x="87" y="251"/>
                    </a:lnTo>
                    <a:lnTo>
                      <a:pt x="81" y="236"/>
                    </a:lnTo>
                    <a:lnTo>
                      <a:pt x="84" y="202"/>
                    </a:lnTo>
                    <a:lnTo>
                      <a:pt x="132" y="0"/>
                    </a:lnTo>
                    <a:lnTo>
                      <a:pt x="184" y="12"/>
                    </a:lnTo>
                    <a:lnTo>
                      <a:pt x="167" y="90"/>
                    </a:lnTo>
                    <a:lnTo>
                      <a:pt x="178" y="118"/>
                    </a:lnTo>
                    <a:lnTo>
                      <a:pt x="179" y="135"/>
                    </a:lnTo>
                    <a:lnTo>
                      <a:pt x="174" y="139"/>
                    </a:lnTo>
                    <a:lnTo>
                      <a:pt x="193" y="157"/>
                    </a:lnTo>
                    <a:lnTo>
                      <a:pt x="214" y="208"/>
                    </a:lnTo>
                    <a:lnTo>
                      <a:pt x="221" y="253"/>
                    </a:lnTo>
                    <a:lnTo>
                      <a:pt x="224" y="277"/>
                    </a:lnTo>
                    <a:lnTo>
                      <a:pt x="209" y="300"/>
                    </a:lnTo>
                    <a:lnTo>
                      <a:pt x="220" y="311"/>
                    </a:lnTo>
                    <a:lnTo>
                      <a:pt x="248" y="296"/>
                    </a:lnTo>
                    <a:lnTo>
                      <a:pt x="266" y="375"/>
                    </a:lnTo>
                    <a:lnTo>
                      <a:pt x="279" y="380"/>
                    </a:lnTo>
                    <a:lnTo>
                      <a:pt x="281" y="403"/>
                    </a:lnTo>
                    <a:lnTo>
                      <a:pt x="317" y="412"/>
                    </a:lnTo>
                    <a:lnTo>
                      <a:pt x="373" y="412"/>
                    </a:lnTo>
                    <a:lnTo>
                      <a:pt x="396" y="423"/>
                    </a:lnTo>
                    <a:lnTo>
                      <a:pt x="363" y="623"/>
                    </a:lnTo>
                    <a:lnTo>
                      <a:pt x="181" y="590"/>
                    </a:lnTo>
                    <a:lnTo>
                      <a:pt x="0" y="5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8" name="Freeform 70"/>
              <p:cNvSpPr>
                <a:spLocks/>
              </p:cNvSpPr>
              <p:nvPr/>
            </p:nvSpPr>
            <p:spPr bwMode="auto">
              <a:xfrm>
                <a:off x="1734061" y="1517469"/>
                <a:ext cx="1240758" cy="773621"/>
              </a:xfrm>
              <a:custGeom>
                <a:avLst/>
                <a:gdLst>
                  <a:gd name="T0" fmla="*/ 11 w 678"/>
                  <a:gd name="T1" fmla="*/ 106 h 420"/>
                  <a:gd name="T2" fmla="*/ 12 w 678"/>
                  <a:gd name="T3" fmla="*/ 123 h 420"/>
                  <a:gd name="T4" fmla="*/ 7 w 678"/>
                  <a:gd name="T5" fmla="*/ 127 h 420"/>
                  <a:gd name="T6" fmla="*/ 26 w 678"/>
                  <a:gd name="T7" fmla="*/ 145 h 420"/>
                  <a:gd name="T8" fmla="*/ 47 w 678"/>
                  <a:gd name="T9" fmla="*/ 196 h 420"/>
                  <a:gd name="T10" fmla="*/ 54 w 678"/>
                  <a:gd name="T11" fmla="*/ 241 h 420"/>
                  <a:gd name="T12" fmla="*/ 57 w 678"/>
                  <a:gd name="T13" fmla="*/ 265 h 420"/>
                  <a:gd name="T14" fmla="*/ 42 w 678"/>
                  <a:gd name="T15" fmla="*/ 288 h 420"/>
                  <a:gd name="T16" fmla="*/ 53 w 678"/>
                  <a:gd name="T17" fmla="*/ 299 h 420"/>
                  <a:gd name="T18" fmla="*/ 81 w 678"/>
                  <a:gd name="T19" fmla="*/ 284 h 420"/>
                  <a:gd name="T20" fmla="*/ 99 w 678"/>
                  <a:gd name="T21" fmla="*/ 363 h 420"/>
                  <a:gd name="T22" fmla="*/ 112 w 678"/>
                  <a:gd name="T23" fmla="*/ 368 h 420"/>
                  <a:gd name="T24" fmla="*/ 114 w 678"/>
                  <a:gd name="T25" fmla="*/ 391 h 420"/>
                  <a:gd name="T26" fmla="*/ 124 w 678"/>
                  <a:gd name="T27" fmla="*/ 401 h 420"/>
                  <a:gd name="T28" fmla="*/ 150 w 678"/>
                  <a:gd name="T29" fmla="*/ 400 h 420"/>
                  <a:gd name="T30" fmla="*/ 206 w 678"/>
                  <a:gd name="T31" fmla="*/ 400 h 420"/>
                  <a:gd name="T32" fmla="*/ 229 w 678"/>
                  <a:gd name="T33" fmla="*/ 411 h 420"/>
                  <a:gd name="T34" fmla="*/ 236 w 678"/>
                  <a:gd name="T35" fmla="*/ 369 h 420"/>
                  <a:gd name="T36" fmla="*/ 421 w 678"/>
                  <a:gd name="T37" fmla="*/ 397 h 420"/>
                  <a:gd name="T38" fmla="*/ 648 w 678"/>
                  <a:gd name="T39" fmla="*/ 420 h 420"/>
                  <a:gd name="T40" fmla="*/ 655 w 678"/>
                  <a:gd name="T41" fmla="*/ 344 h 420"/>
                  <a:gd name="T42" fmla="*/ 678 w 678"/>
                  <a:gd name="T43" fmla="*/ 98 h 420"/>
                  <a:gd name="T44" fmla="*/ 377 w 678"/>
                  <a:gd name="T45" fmla="*/ 63 h 420"/>
                  <a:gd name="T46" fmla="*/ 228 w 678"/>
                  <a:gd name="T47" fmla="*/ 40 h 420"/>
                  <a:gd name="T48" fmla="*/ 17 w 678"/>
                  <a:gd name="T49" fmla="*/ 0 h 420"/>
                  <a:gd name="T50" fmla="*/ 0 w 678"/>
                  <a:gd name="T51" fmla="*/ 78 h 420"/>
                  <a:gd name="T52" fmla="*/ 11 w 678"/>
                  <a:gd name="T53" fmla="*/ 106 h 420"/>
                  <a:gd name="T54" fmla="*/ 11 w 678"/>
                  <a:gd name="T55" fmla="*/ 106 h 4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78"/>
                  <a:gd name="T85" fmla="*/ 0 h 420"/>
                  <a:gd name="T86" fmla="*/ 678 w 678"/>
                  <a:gd name="T87" fmla="*/ 420 h 42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78" h="420">
                    <a:moveTo>
                      <a:pt x="11" y="106"/>
                    </a:moveTo>
                    <a:lnTo>
                      <a:pt x="12" y="123"/>
                    </a:lnTo>
                    <a:lnTo>
                      <a:pt x="7" y="127"/>
                    </a:lnTo>
                    <a:lnTo>
                      <a:pt x="26" y="145"/>
                    </a:lnTo>
                    <a:lnTo>
                      <a:pt x="47" y="196"/>
                    </a:lnTo>
                    <a:lnTo>
                      <a:pt x="54" y="241"/>
                    </a:lnTo>
                    <a:lnTo>
                      <a:pt x="57" y="265"/>
                    </a:lnTo>
                    <a:lnTo>
                      <a:pt x="42" y="288"/>
                    </a:lnTo>
                    <a:lnTo>
                      <a:pt x="53" y="299"/>
                    </a:lnTo>
                    <a:lnTo>
                      <a:pt x="81" y="284"/>
                    </a:lnTo>
                    <a:lnTo>
                      <a:pt x="99" y="363"/>
                    </a:lnTo>
                    <a:lnTo>
                      <a:pt x="112" y="368"/>
                    </a:lnTo>
                    <a:lnTo>
                      <a:pt x="114" y="391"/>
                    </a:lnTo>
                    <a:lnTo>
                      <a:pt x="124" y="401"/>
                    </a:lnTo>
                    <a:lnTo>
                      <a:pt x="150" y="400"/>
                    </a:lnTo>
                    <a:lnTo>
                      <a:pt x="206" y="400"/>
                    </a:lnTo>
                    <a:lnTo>
                      <a:pt x="229" y="411"/>
                    </a:lnTo>
                    <a:lnTo>
                      <a:pt x="236" y="369"/>
                    </a:lnTo>
                    <a:lnTo>
                      <a:pt x="421" y="397"/>
                    </a:lnTo>
                    <a:lnTo>
                      <a:pt x="648" y="420"/>
                    </a:lnTo>
                    <a:lnTo>
                      <a:pt x="655" y="344"/>
                    </a:lnTo>
                    <a:lnTo>
                      <a:pt x="678" y="98"/>
                    </a:lnTo>
                    <a:lnTo>
                      <a:pt x="377" y="63"/>
                    </a:lnTo>
                    <a:lnTo>
                      <a:pt x="228" y="40"/>
                    </a:lnTo>
                    <a:lnTo>
                      <a:pt x="17" y="0"/>
                    </a:lnTo>
                    <a:lnTo>
                      <a:pt x="0" y="78"/>
                    </a:lnTo>
                    <a:lnTo>
                      <a:pt x="11" y="1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9" name="Freeform 71"/>
              <p:cNvSpPr>
                <a:spLocks/>
              </p:cNvSpPr>
              <p:nvPr/>
            </p:nvSpPr>
            <p:spPr bwMode="auto">
              <a:xfrm>
                <a:off x="1379036" y="3327803"/>
                <a:ext cx="827172" cy="939397"/>
              </a:xfrm>
              <a:custGeom>
                <a:avLst/>
                <a:gdLst>
                  <a:gd name="T0" fmla="*/ 29 w 452"/>
                  <a:gd name="T1" fmla="*/ 324 h 510"/>
                  <a:gd name="T2" fmla="*/ 17 w 452"/>
                  <a:gd name="T3" fmla="*/ 305 h 510"/>
                  <a:gd name="T4" fmla="*/ 23 w 452"/>
                  <a:gd name="T5" fmla="*/ 276 h 510"/>
                  <a:gd name="T6" fmla="*/ 53 w 452"/>
                  <a:gd name="T7" fmla="*/ 229 h 510"/>
                  <a:gd name="T8" fmla="*/ 75 w 452"/>
                  <a:gd name="T9" fmla="*/ 215 h 510"/>
                  <a:gd name="T10" fmla="*/ 62 w 452"/>
                  <a:gd name="T11" fmla="*/ 198 h 510"/>
                  <a:gd name="T12" fmla="*/ 54 w 452"/>
                  <a:gd name="T13" fmla="*/ 152 h 510"/>
                  <a:gd name="T14" fmla="*/ 63 w 452"/>
                  <a:gd name="T15" fmla="*/ 65 h 510"/>
                  <a:gd name="T16" fmla="*/ 78 w 452"/>
                  <a:gd name="T17" fmla="*/ 61 h 510"/>
                  <a:gd name="T18" fmla="*/ 104 w 452"/>
                  <a:gd name="T19" fmla="*/ 76 h 510"/>
                  <a:gd name="T20" fmla="*/ 126 w 452"/>
                  <a:gd name="T21" fmla="*/ 0 h 510"/>
                  <a:gd name="T22" fmla="*/ 452 w 452"/>
                  <a:gd name="T23" fmla="*/ 54 h 510"/>
                  <a:gd name="T24" fmla="*/ 384 w 452"/>
                  <a:gd name="T25" fmla="*/ 510 h 510"/>
                  <a:gd name="T26" fmla="*/ 284 w 452"/>
                  <a:gd name="T27" fmla="*/ 496 h 510"/>
                  <a:gd name="T28" fmla="*/ 221 w 452"/>
                  <a:gd name="T29" fmla="*/ 478 h 510"/>
                  <a:gd name="T30" fmla="*/ 93 w 452"/>
                  <a:gd name="T31" fmla="*/ 428 h 510"/>
                  <a:gd name="T32" fmla="*/ 0 w 452"/>
                  <a:gd name="T33" fmla="*/ 349 h 510"/>
                  <a:gd name="T34" fmla="*/ 29 w 452"/>
                  <a:gd name="T35" fmla="*/ 324 h 510"/>
                  <a:gd name="T36" fmla="*/ 29 w 452"/>
                  <a:gd name="T37" fmla="*/ 324 h 5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2"/>
                  <a:gd name="T58" fmla="*/ 0 h 510"/>
                  <a:gd name="T59" fmla="*/ 452 w 452"/>
                  <a:gd name="T60" fmla="*/ 510 h 5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2" h="510">
                    <a:moveTo>
                      <a:pt x="29" y="324"/>
                    </a:moveTo>
                    <a:lnTo>
                      <a:pt x="17" y="305"/>
                    </a:lnTo>
                    <a:lnTo>
                      <a:pt x="23" y="276"/>
                    </a:lnTo>
                    <a:lnTo>
                      <a:pt x="53" y="229"/>
                    </a:lnTo>
                    <a:lnTo>
                      <a:pt x="75" y="215"/>
                    </a:lnTo>
                    <a:lnTo>
                      <a:pt x="62" y="198"/>
                    </a:lnTo>
                    <a:lnTo>
                      <a:pt x="54" y="152"/>
                    </a:lnTo>
                    <a:lnTo>
                      <a:pt x="63" y="65"/>
                    </a:lnTo>
                    <a:lnTo>
                      <a:pt x="78" y="61"/>
                    </a:lnTo>
                    <a:lnTo>
                      <a:pt x="104" y="76"/>
                    </a:lnTo>
                    <a:lnTo>
                      <a:pt x="126" y="0"/>
                    </a:lnTo>
                    <a:lnTo>
                      <a:pt x="452" y="54"/>
                    </a:lnTo>
                    <a:lnTo>
                      <a:pt x="384" y="510"/>
                    </a:lnTo>
                    <a:lnTo>
                      <a:pt x="284" y="496"/>
                    </a:lnTo>
                    <a:lnTo>
                      <a:pt x="221" y="478"/>
                    </a:lnTo>
                    <a:lnTo>
                      <a:pt x="93" y="428"/>
                    </a:lnTo>
                    <a:lnTo>
                      <a:pt x="0" y="349"/>
                    </a:lnTo>
                    <a:lnTo>
                      <a:pt x="29" y="324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0" name="Freeform 72"/>
              <p:cNvSpPr>
                <a:spLocks/>
              </p:cNvSpPr>
              <p:nvPr/>
            </p:nvSpPr>
            <p:spPr bwMode="auto">
              <a:xfrm>
                <a:off x="2065297" y="2197151"/>
                <a:ext cx="854623" cy="692575"/>
              </a:xfrm>
              <a:custGeom>
                <a:avLst/>
                <a:gdLst>
                  <a:gd name="T0" fmla="*/ 0 w 467"/>
                  <a:gd name="T1" fmla="*/ 322 h 376"/>
                  <a:gd name="T2" fmla="*/ 55 w 467"/>
                  <a:gd name="T3" fmla="*/ 0 h 376"/>
                  <a:gd name="T4" fmla="*/ 240 w 467"/>
                  <a:gd name="T5" fmla="*/ 28 h 376"/>
                  <a:gd name="T6" fmla="*/ 467 w 467"/>
                  <a:gd name="T7" fmla="*/ 51 h 376"/>
                  <a:gd name="T8" fmla="*/ 451 w 467"/>
                  <a:gd name="T9" fmla="*/ 214 h 376"/>
                  <a:gd name="T10" fmla="*/ 436 w 467"/>
                  <a:gd name="T11" fmla="*/ 376 h 376"/>
                  <a:gd name="T12" fmla="*/ 126 w 467"/>
                  <a:gd name="T13" fmla="*/ 342 h 376"/>
                  <a:gd name="T14" fmla="*/ 0 w 467"/>
                  <a:gd name="T15" fmla="*/ 322 h 376"/>
                  <a:gd name="T16" fmla="*/ 0 w 467"/>
                  <a:gd name="T17" fmla="*/ 322 h 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7"/>
                  <a:gd name="T28" fmla="*/ 0 h 376"/>
                  <a:gd name="T29" fmla="*/ 467 w 467"/>
                  <a:gd name="T30" fmla="*/ 376 h 3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7" h="376">
                    <a:moveTo>
                      <a:pt x="0" y="322"/>
                    </a:moveTo>
                    <a:lnTo>
                      <a:pt x="55" y="0"/>
                    </a:lnTo>
                    <a:lnTo>
                      <a:pt x="240" y="28"/>
                    </a:lnTo>
                    <a:lnTo>
                      <a:pt x="467" y="51"/>
                    </a:lnTo>
                    <a:lnTo>
                      <a:pt x="451" y="214"/>
                    </a:lnTo>
                    <a:lnTo>
                      <a:pt x="436" y="376"/>
                    </a:lnTo>
                    <a:lnTo>
                      <a:pt x="126" y="342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1" name="Freeform 73"/>
              <p:cNvSpPr>
                <a:spLocks/>
              </p:cNvSpPr>
              <p:nvPr/>
            </p:nvSpPr>
            <p:spPr bwMode="auto">
              <a:xfrm>
                <a:off x="2206209" y="2827098"/>
                <a:ext cx="885733" cy="683366"/>
              </a:xfrm>
              <a:custGeom>
                <a:avLst/>
                <a:gdLst>
                  <a:gd name="T0" fmla="*/ 49 w 484"/>
                  <a:gd name="T1" fmla="*/ 0 h 371"/>
                  <a:gd name="T2" fmla="*/ 359 w 484"/>
                  <a:gd name="T3" fmla="*/ 34 h 371"/>
                  <a:gd name="T4" fmla="*/ 484 w 484"/>
                  <a:gd name="T5" fmla="*/ 45 h 371"/>
                  <a:gd name="T6" fmla="*/ 479 w 484"/>
                  <a:gd name="T7" fmla="*/ 125 h 371"/>
                  <a:gd name="T8" fmla="*/ 462 w 484"/>
                  <a:gd name="T9" fmla="*/ 371 h 371"/>
                  <a:gd name="T10" fmla="*/ 398 w 484"/>
                  <a:gd name="T11" fmla="*/ 366 h 371"/>
                  <a:gd name="T12" fmla="*/ 201 w 484"/>
                  <a:gd name="T13" fmla="*/ 349 h 371"/>
                  <a:gd name="T14" fmla="*/ 0 w 484"/>
                  <a:gd name="T15" fmla="*/ 324 h 371"/>
                  <a:gd name="T16" fmla="*/ 49 w 484"/>
                  <a:gd name="T17" fmla="*/ 0 h 371"/>
                  <a:gd name="T18" fmla="*/ 49 w 484"/>
                  <a:gd name="T19" fmla="*/ 0 h 3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4"/>
                  <a:gd name="T31" fmla="*/ 0 h 371"/>
                  <a:gd name="T32" fmla="*/ 484 w 484"/>
                  <a:gd name="T33" fmla="*/ 371 h 3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4" h="371">
                    <a:moveTo>
                      <a:pt x="49" y="0"/>
                    </a:moveTo>
                    <a:lnTo>
                      <a:pt x="359" y="34"/>
                    </a:lnTo>
                    <a:lnTo>
                      <a:pt x="484" y="45"/>
                    </a:lnTo>
                    <a:lnTo>
                      <a:pt x="479" y="125"/>
                    </a:lnTo>
                    <a:lnTo>
                      <a:pt x="462" y="371"/>
                    </a:lnTo>
                    <a:lnTo>
                      <a:pt x="398" y="366"/>
                    </a:lnTo>
                    <a:lnTo>
                      <a:pt x="201" y="349"/>
                    </a:lnTo>
                    <a:lnTo>
                      <a:pt x="0" y="32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2" name="Freeform 74"/>
              <p:cNvSpPr>
                <a:spLocks/>
              </p:cNvSpPr>
              <p:nvPr/>
            </p:nvSpPr>
            <p:spPr bwMode="auto">
              <a:xfrm>
                <a:off x="2081768" y="3423893"/>
                <a:ext cx="852793" cy="854667"/>
              </a:xfrm>
              <a:custGeom>
                <a:avLst/>
                <a:gdLst>
                  <a:gd name="T0" fmla="*/ 59 w 466"/>
                  <a:gd name="T1" fmla="*/ 464 h 464"/>
                  <a:gd name="T2" fmla="*/ 65 w 466"/>
                  <a:gd name="T3" fmla="*/ 429 h 464"/>
                  <a:gd name="T4" fmla="*/ 181 w 466"/>
                  <a:gd name="T5" fmla="*/ 444 h 464"/>
                  <a:gd name="T6" fmla="*/ 177 w 466"/>
                  <a:gd name="T7" fmla="*/ 427 h 464"/>
                  <a:gd name="T8" fmla="*/ 428 w 466"/>
                  <a:gd name="T9" fmla="*/ 450 h 464"/>
                  <a:gd name="T10" fmla="*/ 466 w 466"/>
                  <a:gd name="T11" fmla="*/ 42 h 464"/>
                  <a:gd name="T12" fmla="*/ 269 w 466"/>
                  <a:gd name="T13" fmla="*/ 25 h 464"/>
                  <a:gd name="T14" fmla="*/ 68 w 466"/>
                  <a:gd name="T15" fmla="*/ 0 h 464"/>
                  <a:gd name="T16" fmla="*/ 0 w 466"/>
                  <a:gd name="T17" fmla="*/ 456 h 464"/>
                  <a:gd name="T18" fmla="*/ 59 w 466"/>
                  <a:gd name="T19" fmla="*/ 464 h 464"/>
                  <a:gd name="T20" fmla="*/ 59 w 466"/>
                  <a:gd name="T21" fmla="*/ 464 h 4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66"/>
                  <a:gd name="T34" fmla="*/ 0 h 464"/>
                  <a:gd name="T35" fmla="*/ 466 w 466"/>
                  <a:gd name="T36" fmla="*/ 464 h 4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66" h="464">
                    <a:moveTo>
                      <a:pt x="59" y="464"/>
                    </a:moveTo>
                    <a:lnTo>
                      <a:pt x="65" y="429"/>
                    </a:lnTo>
                    <a:lnTo>
                      <a:pt x="181" y="444"/>
                    </a:lnTo>
                    <a:lnTo>
                      <a:pt x="177" y="427"/>
                    </a:lnTo>
                    <a:lnTo>
                      <a:pt x="428" y="450"/>
                    </a:lnTo>
                    <a:lnTo>
                      <a:pt x="466" y="42"/>
                    </a:lnTo>
                    <a:lnTo>
                      <a:pt x="269" y="25"/>
                    </a:lnTo>
                    <a:lnTo>
                      <a:pt x="68" y="0"/>
                    </a:lnTo>
                    <a:lnTo>
                      <a:pt x="0" y="456"/>
                    </a:lnTo>
                    <a:lnTo>
                      <a:pt x="59" y="4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3" name="Freeform 75"/>
              <p:cNvSpPr>
                <a:spLocks/>
              </p:cNvSpPr>
              <p:nvPr/>
            </p:nvSpPr>
            <p:spPr bwMode="auto">
              <a:xfrm>
                <a:off x="2405682" y="3580459"/>
                <a:ext cx="1694605" cy="1609869"/>
              </a:xfrm>
              <a:custGeom>
                <a:avLst/>
                <a:gdLst>
                  <a:gd name="T0" fmla="*/ 0 w 926"/>
                  <a:gd name="T1" fmla="*/ 342 h 874"/>
                  <a:gd name="T2" fmla="*/ 251 w 926"/>
                  <a:gd name="T3" fmla="*/ 365 h 874"/>
                  <a:gd name="T4" fmla="*/ 286 w 926"/>
                  <a:gd name="T5" fmla="*/ 0 h 874"/>
                  <a:gd name="T6" fmla="*/ 487 w 926"/>
                  <a:gd name="T7" fmla="*/ 12 h 874"/>
                  <a:gd name="T8" fmla="*/ 480 w 926"/>
                  <a:gd name="T9" fmla="*/ 169 h 874"/>
                  <a:gd name="T10" fmla="*/ 499 w 926"/>
                  <a:gd name="T11" fmla="*/ 185 h 874"/>
                  <a:gd name="T12" fmla="*/ 518 w 926"/>
                  <a:gd name="T13" fmla="*/ 185 h 874"/>
                  <a:gd name="T14" fmla="*/ 533 w 926"/>
                  <a:gd name="T15" fmla="*/ 200 h 874"/>
                  <a:gd name="T16" fmla="*/ 563 w 926"/>
                  <a:gd name="T17" fmla="*/ 207 h 874"/>
                  <a:gd name="T18" fmla="*/ 624 w 926"/>
                  <a:gd name="T19" fmla="*/ 233 h 874"/>
                  <a:gd name="T20" fmla="*/ 634 w 926"/>
                  <a:gd name="T21" fmla="*/ 222 h 874"/>
                  <a:gd name="T22" fmla="*/ 674 w 926"/>
                  <a:gd name="T23" fmla="*/ 245 h 874"/>
                  <a:gd name="T24" fmla="*/ 725 w 926"/>
                  <a:gd name="T25" fmla="*/ 244 h 874"/>
                  <a:gd name="T26" fmla="*/ 761 w 926"/>
                  <a:gd name="T27" fmla="*/ 233 h 874"/>
                  <a:gd name="T28" fmla="*/ 811 w 926"/>
                  <a:gd name="T29" fmla="*/ 224 h 874"/>
                  <a:gd name="T30" fmla="*/ 856 w 926"/>
                  <a:gd name="T31" fmla="*/ 248 h 874"/>
                  <a:gd name="T32" fmla="*/ 863 w 926"/>
                  <a:gd name="T33" fmla="*/ 256 h 874"/>
                  <a:gd name="T34" fmla="*/ 887 w 926"/>
                  <a:gd name="T35" fmla="*/ 256 h 874"/>
                  <a:gd name="T36" fmla="*/ 892 w 926"/>
                  <a:gd name="T37" fmla="*/ 386 h 874"/>
                  <a:gd name="T38" fmla="*/ 926 w 926"/>
                  <a:gd name="T39" fmla="*/ 449 h 874"/>
                  <a:gd name="T40" fmla="*/ 913 w 926"/>
                  <a:gd name="T41" fmla="*/ 499 h 874"/>
                  <a:gd name="T42" fmla="*/ 916 w 926"/>
                  <a:gd name="T43" fmla="*/ 540 h 874"/>
                  <a:gd name="T44" fmla="*/ 901 w 926"/>
                  <a:gd name="T45" fmla="*/ 561 h 874"/>
                  <a:gd name="T46" fmla="*/ 907 w 926"/>
                  <a:gd name="T47" fmla="*/ 568 h 874"/>
                  <a:gd name="T48" fmla="*/ 868 w 926"/>
                  <a:gd name="T49" fmla="*/ 579 h 874"/>
                  <a:gd name="T50" fmla="*/ 838 w 926"/>
                  <a:gd name="T51" fmla="*/ 583 h 874"/>
                  <a:gd name="T52" fmla="*/ 844 w 926"/>
                  <a:gd name="T53" fmla="*/ 561 h 874"/>
                  <a:gd name="T54" fmla="*/ 828 w 926"/>
                  <a:gd name="T55" fmla="*/ 574 h 874"/>
                  <a:gd name="T56" fmla="*/ 829 w 926"/>
                  <a:gd name="T57" fmla="*/ 599 h 874"/>
                  <a:gd name="T58" fmla="*/ 808 w 926"/>
                  <a:gd name="T59" fmla="*/ 625 h 874"/>
                  <a:gd name="T60" fmla="*/ 699 w 926"/>
                  <a:gd name="T61" fmla="*/ 681 h 874"/>
                  <a:gd name="T62" fmla="*/ 664 w 926"/>
                  <a:gd name="T63" fmla="*/ 717 h 874"/>
                  <a:gd name="T64" fmla="*/ 632 w 926"/>
                  <a:gd name="T65" fmla="*/ 794 h 874"/>
                  <a:gd name="T66" fmla="*/ 659 w 926"/>
                  <a:gd name="T67" fmla="*/ 874 h 874"/>
                  <a:gd name="T68" fmla="*/ 633 w 926"/>
                  <a:gd name="T69" fmla="*/ 874 h 874"/>
                  <a:gd name="T70" fmla="*/ 514 w 926"/>
                  <a:gd name="T71" fmla="*/ 832 h 874"/>
                  <a:gd name="T72" fmla="*/ 502 w 926"/>
                  <a:gd name="T73" fmla="*/ 797 h 874"/>
                  <a:gd name="T74" fmla="*/ 489 w 926"/>
                  <a:gd name="T75" fmla="*/ 782 h 874"/>
                  <a:gd name="T76" fmla="*/ 485 w 926"/>
                  <a:gd name="T77" fmla="*/ 736 h 874"/>
                  <a:gd name="T78" fmla="*/ 462 w 926"/>
                  <a:gd name="T79" fmla="*/ 720 h 874"/>
                  <a:gd name="T80" fmla="*/ 399 w 926"/>
                  <a:gd name="T81" fmla="*/ 598 h 874"/>
                  <a:gd name="T82" fmla="*/ 368 w 926"/>
                  <a:gd name="T83" fmla="*/ 575 h 874"/>
                  <a:gd name="T84" fmla="*/ 359 w 926"/>
                  <a:gd name="T85" fmla="*/ 555 h 874"/>
                  <a:gd name="T86" fmla="*/ 265 w 926"/>
                  <a:gd name="T87" fmla="*/ 551 h 874"/>
                  <a:gd name="T88" fmla="*/ 215 w 926"/>
                  <a:gd name="T89" fmla="*/ 608 h 874"/>
                  <a:gd name="T90" fmla="*/ 131 w 926"/>
                  <a:gd name="T91" fmla="*/ 548 h 874"/>
                  <a:gd name="T92" fmla="*/ 106 w 926"/>
                  <a:gd name="T93" fmla="*/ 465 h 874"/>
                  <a:gd name="T94" fmla="*/ 25 w 926"/>
                  <a:gd name="T95" fmla="*/ 388 h 874"/>
                  <a:gd name="T96" fmla="*/ 16 w 926"/>
                  <a:gd name="T97" fmla="*/ 362 h 874"/>
                  <a:gd name="T98" fmla="*/ 4 w 926"/>
                  <a:gd name="T99" fmla="*/ 359 h 874"/>
                  <a:gd name="T100" fmla="*/ 0 w 926"/>
                  <a:gd name="T101" fmla="*/ 342 h 874"/>
                  <a:gd name="T102" fmla="*/ 0 w 926"/>
                  <a:gd name="T103" fmla="*/ 342 h 8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26"/>
                  <a:gd name="T157" fmla="*/ 0 h 874"/>
                  <a:gd name="T158" fmla="*/ 926 w 926"/>
                  <a:gd name="T159" fmla="*/ 874 h 87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26" h="874">
                    <a:moveTo>
                      <a:pt x="0" y="342"/>
                    </a:moveTo>
                    <a:lnTo>
                      <a:pt x="251" y="365"/>
                    </a:lnTo>
                    <a:lnTo>
                      <a:pt x="286" y="0"/>
                    </a:lnTo>
                    <a:lnTo>
                      <a:pt x="487" y="12"/>
                    </a:lnTo>
                    <a:lnTo>
                      <a:pt x="480" y="169"/>
                    </a:lnTo>
                    <a:lnTo>
                      <a:pt x="499" y="185"/>
                    </a:lnTo>
                    <a:lnTo>
                      <a:pt x="518" y="185"/>
                    </a:lnTo>
                    <a:lnTo>
                      <a:pt x="533" y="200"/>
                    </a:lnTo>
                    <a:lnTo>
                      <a:pt x="563" y="207"/>
                    </a:lnTo>
                    <a:lnTo>
                      <a:pt x="624" y="233"/>
                    </a:lnTo>
                    <a:lnTo>
                      <a:pt x="634" y="222"/>
                    </a:lnTo>
                    <a:lnTo>
                      <a:pt x="674" y="245"/>
                    </a:lnTo>
                    <a:lnTo>
                      <a:pt x="725" y="244"/>
                    </a:lnTo>
                    <a:lnTo>
                      <a:pt x="761" y="233"/>
                    </a:lnTo>
                    <a:lnTo>
                      <a:pt x="811" y="224"/>
                    </a:lnTo>
                    <a:lnTo>
                      <a:pt x="856" y="248"/>
                    </a:lnTo>
                    <a:lnTo>
                      <a:pt x="863" y="256"/>
                    </a:lnTo>
                    <a:lnTo>
                      <a:pt x="887" y="256"/>
                    </a:lnTo>
                    <a:lnTo>
                      <a:pt x="892" y="386"/>
                    </a:lnTo>
                    <a:lnTo>
                      <a:pt x="926" y="449"/>
                    </a:lnTo>
                    <a:lnTo>
                      <a:pt x="913" y="499"/>
                    </a:lnTo>
                    <a:lnTo>
                      <a:pt x="916" y="540"/>
                    </a:lnTo>
                    <a:lnTo>
                      <a:pt x="901" y="561"/>
                    </a:lnTo>
                    <a:lnTo>
                      <a:pt x="907" y="568"/>
                    </a:lnTo>
                    <a:lnTo>
                      <a:pt x="868" y="579"/>
                    </a:lnTo>
                    <a:lnTo>
                      <a:pt x="838" y="583"/>
                    </a:lnTo>
                    <a:lnTo>
                      <a:pt x="844" y="561"/>
                    </a:lnTo>
                    <a:lnTo>
                      <a:pt x="828" y="574"/>
                    </a:lnTo>
                    <a:lnTo>
                      <a:pt x="829" y="599"/>
                    </a:lnTo>
                    <a:lnTo>
                      <a:pt x="808" y="625"/>
                    </a:lnTo>
                    <a:lnTo>
                      <a:pt x="699" y="681"/>
                    </a:lnTo>
                    <a:lnTo>
                      <a:pt x="664" y="717"/>
                    </a:lnTo>
                    <a:lnTo>
                      <a:pt x="632" y="794"/>
                    </a:lnTo>
                    <a:lnTo>
                      <a:pt x="659" y="874"/>
                    </a:lnTo>
                    <a:lnTo>
                      <a:pt x="633" y="874"/>
                    </a:lnTo>
                    <a:lnTo>
                      <a:pt x="514" y="832"/>
                    </a:lnTo>
                    <a:lnTo>
                      <a:pt x="502" y="797"/>
                    </a:lnTo>
                    <a:lnTo>
                      <a:pt x="489" y="782"/>
                    </a:lnTo>
                    <a:lnTo>
                      <a:pt x="485" y="736"/>
                    </a:lnTo>
                    <a:lnTo>
                      <a:pt x="462" y="720"/>
                    </a:lnTo>
                    <a:lnTo>
                      <a:pt x="399" y="598"/>
                    </a:lnTo>
                    <a:lnTo>
                      <a:pt x="368" y="575"/>
                    </a:lnTo>
                    <a:lnTo>
                      <a:pt x="359" y="555"/>
                    </a:lnTo>
                    <a:lnTo>
                      <a:pt x="265" y="551"/>
                    </a:lnTo>
                    <a:lnTo>
                      <a:pt x="215" y="608"/>
                    </a:lnTo>
                    <a:lnTo>
                      <a:pt x="131" y="548"/>
                    </a:lnTo>
                    <a:lnTo>
                      <a:pt x="106" y="465"/>
                    </a:lnTo>
                    <a:lnTo>
                      <a:pt x="25" y="388"/>
                    </a:lnTo>
                    <a:lnTo>
                      <a:pt x="16" y="362"/>
                    </a:lnTo>
                    <a:lnTo>
                      <a:pt x="4" y="359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4" name="Freeform 76"/>
              <p:cNvSpPr>
                <a:spLocks/>
              </p:cNvSpPr>
              <p:nvPr/>
            </p:nvSpPr>
            <p:spPr bwMode="auto">
              <a:xfrm>
                <a:off x="2932729" y="1697980"/>
                <a:ext cx="797892" cy="493644"/>
              </a:xfrm>
              <a:custGeom>
                <a:avLst/>
                <a:gdLst>
                  <a:gd name="T0" fmla="*/ 23 w 436"/>
                  <a:gd name="T1" fmla="*/ 0 h 268"/>
                  <a:gd name="T2" fmla="*/ 403 w 436"/>
                  <a:gd name="T3" fmla="*/ 20 h 268"/>
                  <a:gd name="T4" fmla="*/ 405 w 436"/>
                  <a:gd name="T5" fmla="*/ 87 h 268"/>
                  <a:gd name="T6" fmla="*/ 422 w 436"/>
                  <a:gd name="T7" fmla="*/ 142 h 268"/>
                  <a:gd name="T8" fmla="*/ 425 w 436"/>
                  <a:gd name="T9" fmla="*/ 211 h 268"/>
                  <a:gd name="T10" fmla="*/ 436 w 436"/>
                  <a:gd name="T11" fmla="*/ 268 h 268"/>
                  <a:gd name="T12" fmla="*/ 207 w 436"/>
                  <a:gd name="T13" fmla="*/ 261 h 268"/>
                  <a:gd name="T14" fmla="*/ 0 w 436"/>
                  <a:gd name="T15" fmla="*/ 246 h 268"/>
                  <a:gd name="T16" fmla="*/ 23 w 436"/>
                  <a:gd name="T17" fmla="*/ 0 h 268"/>
                  <a:gd name="T18" fmla="*/ 23 w 436"/>
                  <a:gd name="T19" fmla="*/ 0 h 2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6"/>
                  <a:gd name="T31" fmla="*/ 0 h 268"/>
                  <a:gd name="T32" fmla="*/ 436 w 436"/>
                  <a:gd name="T33" fmla="*/ 268 h 2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6" h="268">
                    <a:moveTo>
                      <a:pt x="23" y="0"/>
                    </a:moveTo>
                    <a:lnTo>
                      <a:pt x="403" y="20"/>
                    </a:lnTo>
                    <a:lnTo>
                      <a:pt x="405" y="87"/>
                    </a:lnTo>
                    <a:lnTo>
                      <a:pt x="422" y="142"/>
                    </a:lnTo>
                    <a:lnTo>
                      <a:pt x="425" y="211"/>
                    </a:lnTo>
                    <a:lnTo>
                      <a:pt x="436" y="268"/>
                    </a:lnTo>
                    <a:lnTo>
                      <a:pt x="207" y="261"/>
                    </a:lnTo>
                    <a:lnTo>
                      <a:pt x="0" y="2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5" name="Freeform 77"/>
              <p:cNvSpPr>
                <a:spLocks/>
              </p:cNvSpPr>
              <p:nvPr/>
            </p:nvSpPr>
            <p:spPr bwMode="auto">
              <a:xfrm>
                <a:off x="2890640" y="2151101"/>
                <a:ext cx="852793" cy="559954"/>
              </a:xfrm>
              <a:custGeom>
                <a:avLst/>
                <a:gdLst>
                  <a:gd name="T0" fmla="*/ 23 w 466"/>
                  <a:gd name="T1" fmla="*/ 0 h 304"/>
                  <a:gd name="T2" fmla="*/ 230 w 466"/>
                  <a:gd name="T3" fmla="*/ 15 h 304"/>
                  <a:gd name="T4" fmla="*/ 459 w 466"/>
                  <a:gd name="T5" fmla="*/ 22 h 304"/>
                  <a:gd name="T6" fmla="*/ 444 w 466"/>
                  <a:gd name="T7" fmla="*/ 50 h 304"/>
                  <a:gd name="T8" fmla="*/ 466 w 466"/>
                  <a:gd name="T9" fmla="*/ 71 h 304"/>
                  <a:gd name="T10" fmla="*/ 465 w 466"/>
                  <a:gd name="T11" fmla="*/ 221 h 304"/>
                  <a:gd name="T12" fmla="*/ 456 w 466"/>
                  <a:gd name="T13" fmla="*/ 220 h 304"/>
                  <a:gd name="T14" fmla="*/ 457 w 466"/>
                  <a:gd name="T15" fmla="*/ 240 h 304"/>
                  <a:gd name="T16" fmla="*/ 464 w 466"/>
                  <a:gd name="T17" fmla="*/ 255 h 304"/>
                  <a:gd name="T18" fmla="*/ 459 w 466"/>
                  <a:gd name="T19" fmla="*/ 269 h 304"/>
                  <a:gd name="T20" fmla="*/ 464 w 466"/>
                  <a:gd name="T21" fmla="*/ 304 h 304"/>
                  <a:gd name="T22" fmla="*/ 454 w 466"/>
                  <a:gd name="T23" fmla="*/ 301 h 304"/>
                  <a:gd name="T24" fmla="*/ 442 w 466"/>
                  <a:gd name="T25" fmla="*/ 287 h 304"/>
                  <a:gd name="T26" fmla="*/ 400 w 466"/>
                  <a:gd name="T27" fmla="*/ 273 h 304"/>
                  <a:gd name="T28" fmla="*/ 360 w 466"/>
                  <a:gd name="T29" fmla="*/ 275 h 304"/>
                  <a:gd name="T30" fmla="*/ 337 w 466"/>
                  <a:gd name="T31" fmla="*/ 258 h 304"/>
                  <a:gd name="T32" fmla="*/ 0 w 466"/>
                  <a:gd name="T33" fmla="*/ 239 h 304"/>
                  <a:gd name="T34" fmla="*/ 23 w 466"/>
                  <a:gd name="T35" fmla="*/ 0 h 304"/>
                  <a:gd name="T36" fmla="*/ 23 w 466"/>
                  <a:gd name="T37" fmla="*/ 0 h 3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6"/>
                  <a:gd name="T58" fmla="*/ 0 h 304"/>
                  <a:gd name="T59" fmla="*/ 466 w 466"/>
                  <a:gd name="T60" fmla="*/ 304 h 30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6" h="304">
                    <a:moveTo>
                      <a:pt x="23" y="0"/>
                    </a:moveTo>
                    <a:lnTo>
                      <a:pt x="230" y="15"/>
                    </a:lnTo>
                    <a:lnTo>
                      <a:pt x="459" y="22"/>
                    </a:lnTo>
                    <a:lnTo>
                      <a:pt x="444" y="50"/>
                    </a:lnTo>
                    <a:lnTo>
                      <a:pt x="466" y="71"/>
                    </a:lnTo>
                    <a:lnTo>
                      <a:pt x="465" y="221"/>
                    </a:lnTo>
                    <a:lnTo>
                      <a:pt x="456" y="220"/>
                    </a:lnTo>
                    <a:lnTo>
                      <a:pt x="457" y="240"/>
                    </a:lnTo>
                    <a:lnTo>
                      <a:pt x="464" y="255"/>
                    </a:lnTo>
                    <a:lnTo>
                      <a:pt x="459" y="269"/>
                    </a:lnTo>
                    <a:lnTo>
                      <a:pt x="464" y="304"/>
                    </a:lnTo>
                    <a:lnTo>
                      <a:pt x="454" y="301"/>
                    </a:lnTo>
                    <a:lnTo>
                      <a:pt x="442" y="287"/>
                    </a:lnTo>
                    <a:lnTo>
                      <a:pt x="400" y="273"/>
                    </a:lnTo>
                    <a:lnTo>
                      <a:pt x="360" y="275"/>
                    </a:lnTo>
                    <a:lnTo>
                      <a:pt x="337" y="258"/>
                    </a:lnTo>
                    <a:lnTo>
                      <a:pt x="0" y="239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6" name="Freeform 78"/>
              <p:cNvSpPr>
                <a:spLocks/>
              </p:cNvSpPr>
              <p:nvPr/>
            </p:nvSpPr>
            <p:spPr bwMode="auto">
              <a:xfrm>
                <a:off x="2863189" y="2591328"/>
                <a:ext cx="1001025" cy="489960"/>
              </a:xfrm>
              <a:custGeom>
                <a:avLst/>
                <a:gdLst>
                  <a:gd name="T0" fmla="*/ 15 w 547"/>
                  <a:gd name="T1" fmla="*/ 0 h 266"/>
                  <a:gd name="T2" fmla="*/ 352 w 547"/>
                  <a:gd name="T3" fmla="*/ 19 h 266"/>
                  <a:gd name="T4" fmla="*/ 375 w 547"/>
                  <a:gd name="T5" fmla="*/ 36 h 266"/>
                  <a:gd name="T6" fmla="*/ 415 w 547"/>
                  <a:gd name="T7" fmla="*/ 34 h 266"/>
                  <a:gd name="T8" fmla="*/ 457 w 547"/>
                  <a:gd name="T9" fmla="*/ 48 h 266"/>
                  <a:gd name="T10" fmla="*/ 469 w 547"/>
                  <a:gd name="T11" fmla="*/ 62 h 266"/>
                  <a:gd name="T12" fmla="*/ 479 w 547"/>
                  <a:gd name="T13" fmla="*/ 65 h 266"/>
                  <a:gd name="T14" fmla="*/ 497 w 547"/>
                  <a:gd name="T15" fmla="*/ 116 h 266"/>
                  <a:gd name="T16" fmla="*/ 497 w 547"/>
                  <a:gd name="T17" fmla="*/ 131 h 266"/>
                  <a:gd name="T18" fmla="*/ 510 w 547"/>
                  <a:gd name="T19" fmla="*/ 155 h 266"/>
                  <a:gd name="T20" fmla="*/ 516 w 547"/>
                  <a:gd name="T21" fmla="*/ 193 h 266"/>
                  <a:gd name="T22" fmla="*/ 512 w 547"/>
                  <a:gd name="T23" fmla="*/ 205 h 266"/>
                  <a:gd name="T24" fmla="*/ 520 w 547"/>
                  <a:gd name="T25" fmla="*/ 218 h 266"/>
                  <a:gd name="T26" fmla="*/ 547 w 547"/>
                  <a:gd name="T27" fmla="*/ 266 h 266"/>
                  <a:gd name="T28" fmla="*/ 304 w 547"/>
                  <a:gd name="T29" fmla="*/ 264 h 266"/>
                  <a:gd name="T30" fmla="*/ 120 w 547"/>
                  <a:gd name="T31" fmla="*/ 253 h 266"/>
                  <a:gd name="T32" fmla="*/ 125 w 547"/>
                  <a:gd name="T33" fmla="*/ 173 h 266"/>
                  <a:gd name="T34" fmla="*/ 0 w 547"/>
                  <a:gd name="T35" fmla="*/ 162 h 266"/>
                  <a:gd name="T36" fmla="*/ 15 w 547"/>
                  <a:gd name="T37" fmla="*/ 0 h 266"/>
                  <a:gd name="T38" fmla="*/ 15 w 547"/>
                  <a:gd name="T39" fmla="*/ 0 h 26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47"/>
                  <a:gd name="T61" fmla="*/ 0 h 266"/>
                  <a:gd name="T62" fmla="*/ 547 w 547"/>
                  <a:gd name="T63" fmla="*/ 266 h 26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47" h="266">
                    <a:moveTo>
                      <a:pt x="15" y="0"/>
                    </a:moveTo>
                    <a:lnTo>
                      <a:pt x="352" y="19"/>
                    </a:lnTo>
                    <a:lnTo>
                      <a:pt x="375" y="36"/>
                    </a:lnTo>
                    <a:lnTo>
                      <a:pt x="415" y="34"/>
                    </a:lnTo>
                    <a:lnTo>
                      <a:pt x="457" y="48"/>
                    </a:lnTo>
                    <a:lnTo>
                      <a:pt x="469" y="62"/>
                    </a:lnTo>
                    <a:lnTo>
                      <a:pt x="479" y="65"/>
                    </a:lnTo>
                    <a:lnTo>
                      <a:pt x="497" y="116"/>
                    </a:lnTo>
                    <a:lnTo>
                      <a:pt x="497" y="131"/>
                    </a:lnTo>
                    <a:lnTo>
                      <a:pt x="510" y="155"/>
                    </a:lnTo>
                    <a:lnTo>
                      <a:pt x="516" y="193"/>
                    </a:lnTo>
                    <a:lnTo>
                      <a:pt x="512" y="205"/>
                    </a:lnTo>
                    <a:lnTo>
                      <a:pt x="520" y="218"/>
                    </a:lnTo>
                    <a:lnTo>
                      <a:pt x="547" y="266"/>
                    </a:lnTo>
                    <a:lnTo>
                      <a:pt x="304" y="264"/>
                    </a:lnTo>
                    <a:lnTo>
                      <a:pt x="120" y="253"/>
                    </a:lnTo>
                    <a:lnTo>
                      <a:pt x="125" y="173"/>
                    </a:lnTo>
                    <a:lnTo>
                      <a:pt x="0" y="16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2929069" y="3501255"/>
                <a:ext cx="1046776" cy="536009"/>
              </a:xfrm>
              <a:custGeom>
                <a:avLst/>
                <a:gdLst>
                  <a:gd name="T0" fmla="*/ 3 w 572"/>
                  <a:gd name="T1" fmla="*/ 0 h 291"/>
                  <a:gd name="T2" fmla="*/ 67 w 572"/>
                  <a:gd name="T3" fmla="*/ 5 h 291"/>
                  <a:gd name="T4" fmla="*/ 348 w 572"/>
                  <a:gd name="T5" fmla="*/ 18 h 291"/>
                  <a:gd name="T6" fmla="*/ 557 w 572"/>
                  <a:gd name="T7" fmla="*/ 17 h 291"/>
                  <a:gd name="T8" fmla="*/ 559 w 572"/>
                  <a:gd name="T9" fmla="*/ 59 h 291"/>
                  <a:gd name="T10" fmla="*/ 572 w 572"/>
                  <a:gd name="T11" fmla="*/ 150 h 291"/>
                  <a:gd name="T12" fmla="*/ 570 w 572"/>
                  <a:gd name="T13" fmla="*/ 291 h 291"/>
                  <a:gd name="T14" fmla="*/ 525 w 572"/>
                  <a:gd name="T15" fmla="*/ 267 h 291"/>
                  <a:gd name="T16" fmla="*/ 475 w 572"/>
                  <a:gd name="T17" fmla="*/ 276 h 291"/>
                  <a:gd name="T18" fmla="*/ 439 w 572"/>
                  <a:gd name="T19" fmla="*/ 287 h 291"/>
                  <a:gd name="T20" fmla="*/ 388 w 572"/>
                  <a:gd name="T21" fmla="*/ 288 h 291"/>
                  <a:gd name="T22" fmla="*/ 348 w 572"/>
                  <a:gd name="T23" fmla="*/ 265 h 291"/>
                  <a:gd name="T24" fmla="*/ 338 w 572"/>
                  <a:gd name="T25" fmla="*/ 276 h 291"/>
                  <a:gd name="T26" fmla="*/ 277 w 572"/>
                  <a:gd name="T27" fmla="*/ 250 h 291"/>
                  <a:gd name="T28" fmla="*/ 247 w 572"/>
                  <a:gd name="T29" fmla="*/ 243 h 291"/>
                  <a:gd name="T30" fmla="*/ 232 w 572"/>
                  <a:gd name="T31" fmla="*/ 229 h 291"/>
                  <a:gd name="T32" fmla="*/ 213 w 572"/>
                  <a:gd name="T33" fmla="*/ 228 h 291"/>
                  <a:gd name="T34" fmla="*/ 194 w 572"/>
                  <a:gd name="T35" fmla="*/ 212 h 291"/>
                  <a:gd name="T36" fmla="*/ 201 w 572"/>
                  <a:gd name="T37" fmla="*/ 55 h 291"/>
                  <a:gd name="T38" fmla="*/ 0 w 572"/>
                  <a:gd name="T39" fmla="*/ 43 h 291"/>
                  <a:gd name="T40" fmla="*/ 3 w 572"/>
                  <a:gd name="T41" fmla="*/ 0 h 291"/>
                  <a:gd name="T42" fmla="*/ 3 w 572"/>
                  <a:gd name="T43" fmla="*/ 0 h 2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2"/>
                  <a:gd name="T67" fmla="*/ 0 h 291"/>
                  <a:gd name="T68" fmla="*/ 572 w 572"/>
                  <a:gd name="T69" fmla="*/ 291 h 2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2" h="291">
                    <a:moveTo>
                      <a:pt x="3" y="0"/>
                    </a:moveTo>
                    <a:lnTo>
                      <a:pt x="67" y="5"/>
                    </a:lnTo>
                    <a:lnTo>
                      <a:pt x="348" y="18"/>
                    </a:lnTo>
                    <a:lnTo>
                      <a:pt x="557" y="17"/>
                    </a:lnTo>
                    <a:lnTo>
                      <a:pt x="559" y="59"/>
                    </a:lnTo>
                    <a:lnTo>
                      <a:pt x="572" y="150"/>
                    </a:lnTo>
                    <a:lnTo>
                      <a:pt x="570" y="291"/>
                    </a:lnTo>
                    <a:lnTo>
                      <a:pt x="525" y="267"/>
                    </a:lnTo>
                    <a:lnTo>
                      <a:pt x="475" y="276"/>
                    </a:lnTo>
                    <a:lnTo>
                      <a:pt x="439" y="287"/>
                    </a:lnTo>
                    <a:lnTo>
                      <a:pt x="388" y="288"/>
                    </a:lnTo>
                    <a:lnTo>
                      <a:pt x="348" y="265"/>
                    </a:lnTo>
                    <a:lnTo>
                      <a:pt x="338" y="276"/>
                    </a:lnTo>
                    <a:lnTo>
                      <a:pt x="277" y="250"/>
                    </a:lnTo>
                    <a:lnTo>
                      <a:pt x="247" y="243"/>
                    </a:lnTo>
                    <a:lnTo>
                      <a:pt x="232" y="229"/>
                    </a:lnTo>
                    <a:lnTo>
                      <a:pt x="213" y="228"/>
                    </a:lnTo>
                    <a:lnTo>
                      <a:pt x="194" y="212"/>
                    </a:lnTo>
                    <a:lnTo>
                      <a:pt x="201" y="55"/>
                    </a:lnTo>
                    <a:lnTo>
                      <a:pt x="0" y="4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70230" y="1694297"/>
                <a:ext cx="788742" cy="863877"/>
              </a:xfrm>
              <a:custGeom>
                <a:avLst/>
                <a:gdLst>
                  <a:gd name="T0" fmla="*/ 2 w 431"/>
                  <a:gd name="T1" fmla="*/ 89 h 469"/>
                  <a:gd name="T2" fmla="*/ 19 w 431"/>
                  <a:gd name="T3" fmla="*/ 144 h 469"/>
                  <a:gd name="T4" fmla="*/ 22 w 431"/>
                  <a:gd name="T5" fmla="*/ 213 h 469"/>
                  <a:gd name="T6" fmla="*/ 33 w 431"/>
                  <a:gd name="T7" fmla="*/ 270 h 469"/>
                  <a:gd name="T8" fmla="*/ 18 w 431"/>
                  <a:gd name="T9" fmla="*/ 298 h 469"/>
                  <a:gd name="T10" fmla="*/ 40 w 431"/>
                  <a:gd name="T11" fmla="*/ 319 h 469"/>
                  <a:gd name="T12" fmla="*/ 39 w 431"/>
                  <a:gd name="T13" fmla="*/ 469 h 469"/>
                  <a:gd name="T14" fmla="*/ 354 w 431"/>
                  <a:gd name="T15" fmla="*/ 463 h 469"/>
                  <a:gd name="T16" fmla="*/ 349 w 431"/>
                  <a:gd name="T17" fmla="*/ 433 h 469"/>
                  <a:gd name="T18" fmla="*/ 315 w 431"/>
                  <a:gd name="T19" fmla="*/ 408 h 469"/>
                  <a:gd name="T20" fmla="*/ 299 w 431"/>
                  <a:gd name="T21" fmla="*/ 390 h 469"/>
                  <a:gd name="T22" fmla="*/ 256 w 431"/>
                  <a:gd name="T23" fmla="*/ 363 h 469"/>
                  <a:gd name="T24" fmla="*/ 257 w 431"/>
                  <a:gd name="T25" fmla="*/ 320 h 469"/>
                  <a:gd name="T26" fmla="*/ 248 w 431"/>
                  <a:gd name="T27" fmla="*/ 292 h 469"/>
                  <a:gd name="T28" fmla="*/ 282 w 431"/>
                  <a:gd name="T29" fmla="*/ 250 h 469"/>
                  <a:gd name="T30" fmla="*/ 280 w 431"/>
                  <a:gd name="T31" fmla="*/ 208 h 469"/>
                  <a:gd name="T32" fmla="*/ 338 w 431"/>
                  <a:gd name="T33" fmla="*/ 166 h 469"/>
                  <a:gd name="T34" fmla="*/ 352 w 431"/>
                  <a:gd name="T35" fmla="*/ 142 h 469"/>
                  <a:gd name="T36" fmla="*/ 431 w 431"/>
                  <a:gd name="T37" fmla="*/ 100 h 469"/>
                  <a:gd name="T38" fmla="*/ 396 w 431"/>
                  <a:gd name="T39" fmla="*/ 85 h 469"/>
                  <a:gd name="T40" fmla="*/ 364 w 431"/>
                  <a:gd name="T41" fmla="*/ 89 h 469"/>
                  <a:gd name="T42" fmla="*/ 357 w 431"/>
                  <a:gd name="T43" fmla="*/ 77 h 469"/>
                  <a:gd name="T44" fmla="*/ 300 w 431"/>
                  <a:gd name="T45" fmla="*/ 76 h 469"/>
                  <a:gd name="T46" fmla="*/ 262 w 431"/>
                  <a:gd name="T47" fmla="*/ 64 h 469"/>
                  <a:gd name="T48" fmla="*/ 182 w 431"/>
                  <a:gd name="T49" fmla="*/ 56 h 469"/>
                  <a:gd name="T50" fmla="*/ 171 w 431"/>
                  <a:gd name="T51" fmla="*/ 42 h 469"/>
                  <a:gd name="T52" fmla="*/ 138 w 431"/>
                  <a:gd name="T53" fmla="*/ 30 h 469"/>
                  <a:gd name="T54" fmla="*/ 132 w 431"/>
                  <a:gd name="T55" fmla="*/ 0 h 469"/>
                  <a:gd name="T56" fmla="*/ 113 w 431"/>
                  <a:gd name="T57" fmla="*/ 0 h 469"/>
                  <a:gd name="T58" fmla="*/ 113 w 431"/>
                  <a:gd name="T59" fmla="*/ 22 h 469"/>
                  <a:gd name="T60" fmla="*/ 0 w 431"/>
                  <a:gd name="T61" fmla="*/ 22 h 469"/>
                  <a:gd name="T62" fmla="*/ 2 w 431"/>
                  <a:gd name="T63" fmla="*/ 89 h 469"/>
                  <a:gd name="T64" fmla="*/ 2 w 431"/>
                  <a:gd name="T65" fmla="*/ 89 h 4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1"/>
                  <a:gd name="T100" fmla="*/ 0 h 469"/>
                  <a:gd name="T101" fmla="*/ 431 w 431"/>
                  <a:gd name="T102" fmla="*/ 469 h 4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1" h="469">
                    <a:moveTo>
                      <a:pt x="2" y="89"/>
                    </a:moveTo>
                    <a:lnTo>
                      <a:pt x="19" y="144"/>
                    </a:lnTo>
                    <a:lnTo>
                      <a:pt x="22" y="213"/>
                    </a:lnTo>
                    <a:lnTo>
                      <a:pt x="33" y="270"/>
                    </a:lnTo>
                    <a:lnTo>
                      <a:pt x="18" y="298"/>
                    </a:lnTo>
                    <a:lnTo>
                      <a:pt x="40" y="319"/>
                    </a:lnTo>
                    <a:lnTo>
                      <a:pt x="39" y="469"/>
                    </a:lnTo>
                    <a:lnTo>
                      <a:pt x="354" y="463"/>
                    </a:lnTo>
                    <a:lnTo>
                      <a:pt x="349" y="433"/>
                    </a:lnTo>
                    <a:lnTo>
                      <a:pt x="315" y="408"/>
                    </a:lnTo>
                    <a:lnTo>
                      <a:pt x="299" y="390"/>
                    </a:lnTo>
                    <a:lnTo>
                      <a:pt x="256" y="363"/>
                    </a:lnTo>
                    <a:lnTo>
                      <a:pt x="257" y="320"/>
                    </a:lnTo>
                    <a:lnTo>
                      <a:pt x="248" y="292"/>
                    </a:lnTo>
                    <a:lnTo>
                      <a:pt x="282" y="250"/>
                    </a:lnTo>
                    <a:lnTo>
                      <a:pt x="280" y="208"/>
                    </a:lnTo>
                    <a:lnTo>
                      <a:pt x="338" y="166"/>
                    </a:lnTo>
                    <a:lnTo>
                      <a:pt x="352" y="142"/>
                    </a:lnTo>
                    <a:lnTo>
                      <a:pt x="431" y="100"/>
                    </a:lnTo>
                    <a:lnTo>
                      <a:pt x="396" y="85"/>
                    </a:lnTo>
                    <a:lnTo>
                      <a:pt x="364" y="89"/>
                    </a:lnTo>
                    <a:lnTo>
                      <a:pt x="357" y="77"/>
                    </a:lnTo>
                    <a:lnTo>
                      <a:pt x="300" y="76"/>
                    </a:lnTo>
                    <a:lnTo>
                      <a:pt x="262" y="64"/>
                    </a:lnTo>
                    <a:lnTo>
                      <a:pt x="182" y="56"/>
                    </a:lnTo>
                    <a:lnTo>
                      <a:pt x="171" y="42"/>
                    </a:lnTo>
                    <a:lnTo>
                      <a:pt x="138" y="30"/>
                    </a:lnTo>
                    <a:lnTo>
                      <a:pt x="132" y="0"/>
                    </a:lnTo>
                    <a:lnTo>
                      <a:pt x="113" y="0"/>
                    </a:lnTo>
                    <a:lnTo>
                      <a:pt x="113" y="22"/>
                    </a:lnTo>
                    <a:lnTo>
                      <a:pt x="0" y="22"/>
                    </a:lnTo>
                    <a:lnTo>
                      <a:pt x="2" y="89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725132" y="2547122"/>
                <a:ext cx="724691" cy="469699"/>
              </a:xfrm>
              <a:custGeom>
                <a:avLst/>
                <a:gdLst>
                  <a:gd name="T0" fmla="*/ 1 w 396"/>
                  <a:gd name="T1" fmla="*/ 25 h 255"/>
                  <a:gd name="T2" fmla="*/ 8 w 396"/>
                  <a:gd name="T3" fmla="*/ 40 h 255"/>
                  <a:gd name="T4" fmla="*/ 3 w 396"/>
                  <a:gd name="T5" fmla="*/ 54 h 255"/>
                  <a:gd name="T6" fmla="*/ 8 w 396"/>
                  <a:gd name="T7" fmla="*/ 89 h 255"/>
                  <a:gd name="T8" fmla="*/ 26 w 396"/>
                  <a:gd name="T9" fmla="*/ 140 h 255"/>
                  <a:gd name="T10" fmla="*/ 26 w 396"/>
                  <a:gd name="T11" fmla="*/ 155 h 255"/>
                  <a:gd name="T12" fmla="*/ 39 w 396"/>
                  <a:gd name="T13" fmla="*/ 179 h 255"/>
                  <a:gd name="T14" fmla="*/ 45 w 396"/>
                  <a:gd name="T15" fmla="*/ 217 h 255"/>
                  <a:gd name="T16" fmla="*/ 41 w 396"/>
                  <a:gd name="T17" fmla="*/ 229 h 255"/>
                  <a:gd name="T18" fmla="*/ 49 w 396"/>
                  <a:gd name="T19" fmla="*/ 242 h 255"/>
                  <a:gd name="T20" fmla="*/ 306 w 396"/>
                  <a:gd name="T21" fmla="*/ 236 h 255"/>
                  <a:gd name="T22" fmla="*/ 324 w 396"/>
                  <a:gd name="T23" fmla="*/ 255 h 255"/>
                  <a:gd name="T24" fmla="*/ 351 w 396"/>
                  <a:gd name="T25" fmla="*/ 198 h 255"/>
                  <a:gd name="T26" fmla="*/ 342 w 396"/>
                  <a:gd name="T27" fmla="*/ 176 h 255"/>
                  <a:gd name="T28" fmla="*/ 387 w 396"/>
                  <a:gd name="T29" fmla="*/ 141 h 255"/>
                  <a:gd name="T30" fmla="*/ 396 w 396"/>
                  <a:gd name="T31" fmla="*/ 116 h 255"/>
                  <a:gd name="T32" fmla="*/ 363 w 396"/>
                  <a:gd name="T33" fmla="*/ 79 h 255"/>
                  <a:gd name="T34" fmla="*/ 331 w 396"/>
                  <a:gd name="T35" fmla="*/ 41 h 255"/>
                  <a:gd name="T36" fmla="*/ 324 w 396"/>
                  <a:gd name="T37" fmla="*/ 0 h 255"/>
                  <a:gd name="T38" fmla="*/ 9 w 396"/>
                  <a:gd name="T39" fmla="*/ 6 h 255"/>
                  <a:gd name="T40" fmla="*/ 0 w 396"/>
                  <a:gd name="T41" fmla="*/ 5 h 255"/>
                  <a:gd name="T42" fmla="*/ 1 w 396"/>
                  <a:gd name="T43" fmla="*/ 25 h 255"/>
                  <a:gd name="T44" fmla="*/ 1 w 396"/>
                  <a:gd name="T45" fmla="*/ 25 h 25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6"/>
                  <a:gd name="T70" fmla="*/ 0 h 255"/>
                  <a:gd name="T71" fmla="*/ 396 w 396"/>
                  <a:gd name="T72" fmla="*/ 255 h 25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6" h="255">
                    <a:moveTo>
                      <a:pt x="1" y="25"/>
                    </a:moveTo>
                    <a:lnTo>
                      <a:pt x="8" y="40"/>
                    </a:lnTo>
                    <a:lnTo>
                      <a:pt x="3" y="54"/>
                    </a:lnTo>
                    <a:lnTo>
                      <a:pt x="8" y="89"/>
                    </a:lnTo>
                    <a:lnTo>
                      <a:pt x="26" y="140"/>
                    </a:lnTo>
                    <a:lnTo>
                      <a:pt x="26" y="155"/>
                    </a:lnTo>
                    <a:lnTo>
                      <a:pt x="39" y="179"/>
                    </a:lnTo>
                    <a:lnTo>
                      <a:pt x="45" y="217"/>
                    </a:lnTo>
                    <a:lnTo>
                      <a:pt x="41" y="229"/>
                    </a:lnTo>
                    <a:lnTo>
                      <a:pt x="49" y="242"/>
                    </a:lnTo>
                    <a:lnTo>
                      <a:pt x="306" y="236"/>
                    </a:lnTo>
                    <a:lnTo>
                      <a:pt x="324" y="255"/>
                    </a:lnTo>
                    <a:lnTo>
                      <a:pt x="351" y="198"/>
                    </a:lnTo>
                    <a:lnTo>
                      <a:pt x="342" y="176"/>
                    </a:lnTo>
                    <a:lnTo>
                      <a:pt x="387" y="141"/>
                    </a:lnTo>
                    <a:lnTo>
                      <a:pt x="396" y="116"/>
                    </a:lnTo>
                    <a:lnTo>
                      <a:pt x="363" y="79"/>
                    </a:lnTo>
                    <a:lnTo>
                      <a:pt x="331" y="41"/>
                    </a:lnTo>
                    <a:lnTo>
                      <a:pt x="324" y="0"/>
                    </a:lnTo>
                    <a:lnTo>
                      <a:pt x="9" y="6"/>
                    </a:lnTo>
                    <a:lnTo>
                      <a:pt x="0" y="5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814802" y="2981824"/>
                <a:ext cx="807042" cy="688891"/>
              </a:xfrm>
              <a:custGeom>
                <a:avLst/>
                <a:gdLst>
                  <a:gd name="T0" fmla="*/ 27 w 441"/>
                  <a:gd name="T1" fmla="*/ 54 h 374"/>
                  <a:gd name="T2" fmla="*/ 41 w 441"/>
                  <a:gd name="T3" fmla="*/ 66 h 374"/>
                  <a:gd name="T4" fmla="*/ 48 w 441"/>
                  <a:gd name="T5" fmla="*/ 63 h 374"/>
                  <a:gd name="T6" fmla="*/ 57 w 441"/>
                  <a:gd name="T7" fmla="*/ 76 h 374"/>
                  <a:gd name="T8" fmla="*/ 49 w 441"/>
                  <a:gd name="T9" fmla="*/ 76 h 374"/>
                  <a:gd name="T10" fmla="*/ 41 w 441"/>
                  <a:gd name="T11" fmla="*/ 93 h 374"/>
                  <a:gd name="T12" fmla="*/ 60 w 441"/>
                  <a:gd name="T13" fmla="*/ 121 h 374"/>
                  <a:gd name="T14" fmla="*/ 75 w 441"/>
                  <a:gd name="T15" fmla="*/ 124 h 374"/>
                  <a:gd name="T16" fmla="*/ 73 w 441"/>
                  <a:gd name="T17" fmla="*/ 299 h 374"/>
                  <a:gd name="T18" fmla="*/ 75 w 441"/>
                  <a:gd name="T19" fmla="*/ 341 h 374"/>
                  <a:gd name="T20" fmla="*/ 368 w 441"/>
                  <a:gd name="T21" fmla="*/ 332 h 374"/>
                  <a:gd name="T22" fmla="*/ 372 w 441"/>
                  <a:gd name="T23" fmla="*/ 357 h 374"/>
                  <a:gd name="T24" fmla="*/ 359 w 441"/>
                  <a:gd name="T25" fmla="*/ 374 h 374"/>
                  <a:gd name="T26" fmla="*/ 404 w 441"/>
                  <a:gd name="T27" fmla="*/ 371 h 374"/>
                  <a:gd name="T28" fmla="*/ 412 w 441"/>
                  <a:gd name="T29" fmla="*/ 357 h 374"/>
                  <a:gd name="T30" fmla="*/ 412 w 441"/>
                  <a:gd name="T31" fmla="*/ 341 h 374"/>
                  <a:gd name="T32" fmla="*/ 424 w 441"/>
                  <a:gd name="T33" fmla="*/ 330 h 374"/>
                  <a:gd name="T34" fmla="*/ 426 w 441"/>
                  <a:gd name="T35" fmla="*/ 317 h 374"/>
                  <a:gd name="T36" fmla="*/ 438 w 441"/>
                  <a:gd name="T37" fmla="*/ 316 h 374"/>
                  <a:gd name="T38" fmla="*/ 441 w 441"/>
                  <a:gd name="T39" fmla="*/ 291 h 374"/>
                  <a:gd name="T40" fmla="*/ 425 w 441"/>
                  <a:gd name="T41" fmla="*/ 287 h 374"/>
                  <a:gd name="T42" fmla="*/ 415 w 441"/>
                  <a:gd name="T43" fmla="*/ 269 h 374"/>
                  <a:gd name="T44" fmla="*/ 398 w 441"/>
                  <a:gd name="T45" fmla="*/ 224 h 374"/>
                  <a:gd name="T46" fmla="*/ 380 w 441"/>
                  <a:gd name="T47" fmla="*/ 218 h 374"/>
                  <a:gd name="T48" fmla="*/ 359 w 441"/>
                  <a:gd name="T49" fmla="*/ 201 h 374"/>
                  <a:gd name="T50" fmla="*/ 351 w 441"/>
                  <a:gd name="T51" fmla="*/ 178 h 374"/>
                  <a:gd name="T52" fmla="*/ 364 w 441"/>
                  <a:gd name="T53" fmla="*/ 142 h 374"/>
                  <a:gd name="T54" fmla="*/ 353 w 441"/>
                  <a:gd name="T55" fmla="*/ 135 h 374"/>
                  <a:gd name="T56" fmla="*/ 328 w 441"/>
                  <a:gd name="T57" fmla="*/ 135 h 374"/>
                  <a:gd name="T58" fmla="*/ 322 w 441"/>
                  <a:gd name="T59" fmla="*/ 113 h 374"/>
                  <a:gd name="T60" fmla="*/ 281 w 441"/>
                  <a:gd name="T61" fmla="*/ 69 h 374"/>
                  <a:gd name="T62" fmla="*/ 270 w 441"/>
                  <a:gd name="T63" fmla="*/ 33 h 374"/>
                  <a:gd name="T64" fmla="*/ 275 w 441"/>
                  <a:gd name="T65" fmla="*/ 19 h 374"/>
                  <a:gd name="T66" fmla="*/ 257 w 441"/>
                  <a:gd name="T67" fmla="*/ 0 h 374"/>
                  <a:gd name="T68" fmla="*/ 0 w 441"/>
                  <a:gd name="T69" fmla="*/ 6 h 374"/>
                  <a:gd name="T70" fmla="*/ 27 w 441"/>
                  <a:gd name="T71" fmla="*/ 54 h 374"/>
                  <a:gd name="T72" fmla="*/ 27 w 441"/>
                  <a:gd name="T73" fmla="*/ 54 h 3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1"/>
                  <a:gd name="T112" fmla="*/ 0 h 374"/>
                  <a:gd name="T113" fmla="*/ 441 w 441"/>
                  <a:gd name="T114" fmla="*/ 374 h 3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1" h="374">
                    <a:moveTo>
                      <a:pt x="27" y="54"/>
                    </a:moveTo>
                    <a:lnTo>
                      <a:pt x="41" y="66"/>
                    </a:lnTo>
                    <a:lnTo>
                      <a:pt x="48" y="63"/>
                    </a:lnTo>
                    <a:lnTo>
                      <a:pt x="57" y="76"/>
                    </a:lnTo>
                    <a:lnTo>
                      <a:pt x="49" y="76"/>
                    </a:lnTo>
                    <a:lnTo>
                      <a:pt x="41" y="93"/>
                    </a:lnTo>
                    <a:lnTo>
                      <a:pt x="60" y="121"/>
                    </a:lnTo>
                    <a:lnTo>
                      <a:pt x="75" y="124"/>
                    </a:lnTo>
                    <a:lnTo>
                      <a:pt x="73" y="299"/>
                    </a:lnTo>
                    <a:lnTo>
                      <a:pt x="75" y="341"/>
                    </a:lnTo>
                    <a:lnTo>
                      <a:pt x="368" y="332"/>
                    </a:lnTo>
                    <a:lnTo>
                      <a:pt x="372" y="357"/>
                    </a:lnTo>
                    <a:lnTo>
                      <a:pt x="359" y="374"/>
                    </a:lnTo>
                    <a:lnTo>
                      <a:pt x="404" y="371"/>
                    </a:lnTo>
                    <a:lnTo>
                      <a:pt x="412" y="357"/>
                    </a:lnTo>
                    <a:lnTo>
                      <a:pt x="412" y="341"/>
                    </a:lnTo>
                    <a:lnTo>
                      <a:pt x="424" y="330"/>
                    </a:lnTo>
                    <a:lnTo>
                      <a:pt x="426" y="317"/>
                    </a:lnTo>
                    <a:lnTo>
                      <a:pt x="438" y="316"/>
                    </a:lnTo>
                    <a:lnTo>
                      <a:pt x="441" y="291"/>
                    </a:lnTo>
                    <a:lnTo>
                      <a:pt x="425" y="287"/>
                    </a:lnTo>
                    <a:lnTo>
                      <a:pt x="415" y="269"/>
                    </a:lnTo>
                    <a:lnTo>
                      <a:pt x="398" y="224"/>
                    </a:lnTo>
                    <a:lnTo>
                      <a:pt x="380" y="218"/>
                    </a:lnTo>
                    <a:lnTo>
                      <a:pt x="359" y="201"/>
                    </a:lnTo>
                    <a:lnTo>
                      <a:pt x="351" y="178"/>
                    </a:lnTo>
                    <a:lnTo>
                      <a:pt x="364" y="142"/>
                    </a:lnTo>
                    <a:lnTo>
                      <a:pt x="353" y="135"/>
                    </a:lnTo>
                    <a:lnTo>
                      <a:pt x="328" y="135"/>
                    </a:lnTo>
                    <a:lnTo>
                      <a:pt x="322" y="113"/>
                    </a:lnTo>
                    <a:lnTo>
                      <a:pt x="281" y="69"/>
                    </a:lnTo>
                    <a:lnTo>
                      <a:pt x="270" y="33"/>
                    </a:lnTo>
                    <a:lnTo>
                      <a:pt x="275" y="19"/>
                    </a:lnTo>
                    <a:lnTo>
                      <a:pt x="257" y="0"/>
                    </a:lnTo>
                    <a:lnTo>
                      <a:pt x="0" y="6"/>
                    </a:lnTo>
                    <a:lnTo>
                      <a:pt x="27" y="54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952055" y="3593353"/>
                <a:ext cx="613059" cy="537851"/>
              </a:xfrm>
              <a:custGeom>
                <a:avLst/>
                <a:gdLst>
                  <a:gd name="T0" fmla="*/ 13 w 335"/>
                  <a:gd name="T1" fmla="*/ 100 h 292"/>
                  <a:gd name="T2" fmla="*/ 11 w 335"/>
                  <a:gd name="T3" fmla="*/ 241 h 292"/>
                  <a:gd name="T4" fmla="*/ 18 w 335"/>
                  <a:gd name="T5" fmla="*/ 249 h 292"/>
                  <a:gd name="T6" fmla="*/ 42 w 335"/>
                  <a:gd name="T7" fmla="*/ 249 h 292"/>
                  <a:gd name="T8" fmla="*/ 43 w 335"/>
                  <a:gd name="T9" fmla="*/ 292 h 292"/>
                  <a:gd name="T10" fmla="*/ 242 w 335"/>
                  <a:gd name="T11" fmla="*/ 290 h 292"/>
                  <a:gd name="T12" fmla="*/ 238 w 335"/>
                  <a:gd name="T13" fmla="*/ 246 h 292"/>
                  <a:gd name="T14" fmla="*/ 254 w 335"/>
                  <a:gd name="T15" fmla="*/ 197 h 292"/>
                  <a:gd name="T16" fmla="*/ 280 w 335"/>
                  <a:gd name="T17" fmla="*/ 164 h 292"/>
                  <a:gd name="T18" fmla="*/ 277 w 335"/>
                  <a:gd name="T19" fmla="*/ 155 h 292"/>
                  <a:gd name="T20" fmla="*/ 296 w 335"/>
                  <a:gd name="T21" fmla="*/ 124 h 292"/>
                  <a:gd name="T22" fmla="*/ 306 w 335"/>
                  <a:gd name="T23" fmla="*/ 90 h 292"/>
                  <a:gd name="T24" fmla="*/ 303 w 335"/>
                  <a:gd name="T25" fmla="*/ 88 h 292"/>
                  <a:gd name="T26" fmla="*/ 319 w 335"/>
                  <a:gd name="T27" fmla="*/ 75 h 292"/>
                  <a:gd name="T28" fmla="*/ 335 w 335"/>
                  <a:gd name="T29" fmla="*/ 46 h 292"/>
                  <a:gd name="T30" fmla="*/ 329 w 335"/>
                  <a:gd name="T31" fmla="*/ 39 h 292"/>
                  <a:gd name="T32" fmla="*/ 284 w 335"/>
                  <a:gd name="T33" fmla="*/ 42 h 292"/>
                  <a:gd name="T34" fmla="*/ 297 w 335"/>
                  <a:gd name="T35" fmla="*/ 25 h 292"/>
                  <a:gd name="T36" fmla="*/ 293 w 335"/>
                  <a:gd name="T37" fmla="*/ 0 h 292"/>
                  <a:gd name="T38" fmla="*/ 0 w 335"/>
                  <a:gd name="T39" fmla="*/ 9 h 292"/>
                  <a:gd name="T40" fmla="*/ 13 w 335"/>
                  <a:gd name="T41" fmla="*/ 100 h 292"/>
                  <a:gd name="T42" fmla="*/ 13 w 335"/>
                  <a:gd name="T43" fmla="*/ 100 h 2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5"/>
                  <a:gd name="T67" fmla="*/ 0 h 292"/>
                  <a:gd name="T68" fmla="*/ 335 w 335"/>
                  <a:gd name="T69" fmla="*/ 292 h 29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5" h="292">
                    <a:moveTo>
                      <a:pt x="13" y="100"/>
                    </a:moveTo>
                    <a:lnTo>
                      <a:pt x="11" y="241"/>
                    </a:lnTo>
                    <a:lnTo>
                      <a:pt x="18" y="249"/>
                    </a:lnTo>
                    <a:lnTo>
                      <a:pt x="42" y="249"/>
                    </a:lnTo>
                    <a:lnTo>
                      <a:pt x="43" y="292"/>
                    </a:lnTo>
                    <a:lnTo>
                      <a:pt x="242" y="290"/>
                    </a:lnTo>
                    <a:lnTo>
                      <a:pt x="238" y="246"/>
                    </a:lnTo>
                    <a:lnTo>
                      <a:pt x="254" y="197"/>
                    </a:lnTo>
                    <a:lnTo>
                      <a:pt x="280" y="164"/>
                    </a:lnTo>
                    <a:lnTo>
                      <a:pt x="277" y="155"/>
                    </a:lnTo>
                    <a:lnTo>
                      <a:pt x="296" y="124"/>
                    </a:lnTo>
                    <a:lnTo>
                      <a:pt x="306" y="90"/>
                    </a:lnTo>
                    <a:lnTo>
                      <a:pt x="303" y="88"/>
                    </a:lnTo>
                    <a:lnTo>
                      <a:pt x="319" y="75"/>
                    </a:lnTo>
                    <a:lnTo>
                      <a:pt x="335" y="46"/>
                    </a:lnTo>
                    <a:lnTo>
                      <a:pt x="329" y="39"/>
                    </a:lnTo>
                    <a:lnTo>
                      <a:pt x="284" y="42"/>
                    </a:lnTo>
                    <a:lnTo>
                      <a:pt x="297" y="25"/>
                    </a:lnTo>
                    <a:lnTo>
                      <a:pt x="293" y="0"/>
                    </a:lnTo>
                    <a:lnTo>
                      <a:pt x="0" y="9"/>
                    </a:lnTo>
                    <a:lnTo>
                      <a:pt x="13" y="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4038600" y="4127519"/>
                <a:ext cx="693580" cy="589426"/>
              </a:xfrm>
              <a:custGeom>
                <a:avLst/>
                <a:gdLst>
                  <a:gd name="T0" fmla="*/ 0 w 379"/>
                  <a:gd name="T1" fmla="*/ 2 h 320"/>
                  <a:gd name="T2" fmla="*/ 4 w 379"/>
                  <a:gd name="T3" fmla="*/ 89 h 320"/>
                  <a:gd name="T4" fmla="*/ 38 w 379"/>
                  <a:gd name="T5" fmla="*/ 152 h 320"/>
                  <a:gd name="T6" fmla="*/ 25 w 379"/>
                  <a:gd name="T7" fmla="*/ 202 h 320"/>
                  <a:gd name="T8" fmla="*/ 28 w 379"/>
                  <a:gd name="T9" fmla="*/ 243 h 320"/>
                  <a:gd name="T10" fmla="*/ 13 w 379"/>
                  <a:gd name="T11" fmla="*/ 264 h 320"/>
                  <a:gd name="T12" fmla="*/ 19 w 379"/>
                  <a:gd name="T13" fmla="*/ 271 h 320"/>
                  <a:gd name="T14" fmla="*/ 69 w 379"/>
                  <a:gd name="T15" fmla="*/ 265 h 320"/>
                  <a:gd name="T16" fmla="*/ 132 w 379"/>
                  <a:gd name="T17" fmla="*/ 281 h 320"/>
                  <a:gd name="T18" fmla="*/ 152 w 379"/>
                  <a:gd name="T19" fmla="*/ 265 h 320"/>
                  <a:gd name="T20" fmla="*/ 214 w 379"/>
                  <a:gd name="T21" fmla="*/ 290 h 320"/>
                  <a:gd name="T22" fmla="*/ 218 w 379"/>
                  <a:gd name="T23" fmla="*/ 304 h 320"/>
                  <a:gd name="T24" fmla="*/ 241 w 379"/>
                  <a:gd name="T25" fmla="*/ 315 h 320"/>
                  <a:gd name="T26" fmla="*/ 254 w 379"/>
                  <a:gd name="T27" fmla="*/ 302 h 320"/>
                  <a:gd name="T28" fmla="*/ 283 w 379"/>
                  <a:gd name="T29" fmla="*/ 313 h 320"/>
                  <a:gd name="T30" fmla="*/ 301 w 379"/>
                  <a:gd name="T31" fmla="*/ 304 h 320"/>
                  <a:gd name="T32" fmla="*/ 298 w 379"/>
                  <a:gd name="T33" fmla="*/ 286 h 320"/>
                  <a:gd name="T34" fmla="*/ 347 w 379"/>
                  <a:gd name="T35" fmla="*/ 302 h 320"/>
                  <a:gd name="T36" fmla="*/ 345 w 379"/>
                  <a:gd name="T37" fmla="*/ 320 h 320"/>
                  <a:gd name="T38" fmla="*/ 379 w 379"/>
                  <a:gd name="T39" fmla="*/ 297 h 320"/>
                  <a:gd name="T40" fmla="*/ 349 w 379"/>
                  <a:gd name="T41" fmla="*/ 294 h 320"/>
                  <a:gd name="T42" fmla="*/ 327 w 379"/>
                  <a:gd name="T43" fmla="*/ 270 h 320"/>
                  <a:gd name="T44" fmla="*/ 354 w 379"/>
                  <a:gd name="T45" fmla="*/ 240 h 320"/>
                  <a:gd name="T46" fmla="*/ 354 w 379"/>
                  <a:gd name="T47" fmla="*/ 222 h 320"/>
                  <a:gd name="T48" fmla="*/ 323 w 379"/>
                  <a:gd name="T49" fmla="*/ 248 h 320"/>
                  <a:gd name="T50" fmla="*/ 308 w 379"/>
                  <a:gd name="T51" fmla="*/ 240 h 320"/>
                  <a:gd name="T52" fmla="*/ 321 w 379"/>
                  <a:gd name="T53" fmla="*/ 226 h 320"/>
                  <a:gd name="T54" fmla="*/ 286 w 379"/>
                  <a:gd name="T55" fmla="*/ 236 h 320"/>
                  <a:gd name="T56" fmla="*/ 264 w 379"/>
                  <a:gd name="T57" fmla="*/ 227 h 320"/>
                  <a:gd name="T58" fmla="*/ 270 w 379"/>
                  <a:gd name="T59" fmla="*/ 212 h 320"/>
                  <a:gd name="T60" fmla="*/ 329 w 379"/>
                  <a:gd name="T61" fmla="*/ 222 h 320"/>
                  <a:gd name="T62" fmla="*/ 306 w 379"/>
                  <a:gd name="T63" fmla="*/ 184 h 320"/>
                  <a:gd name="T64" fmla="*/ 309 w 379"/>
                  <a:gd name="T65" fmla="*/ 157 h 320"/>
                  <a:gd name="T66" fmla="*/ 175 w 379"/>
                  <a:gd name="T67" fmla="*/ 162 h 320"/>
                  <a:gd name="T68" fmla="*/ 192 w 379"/>
                  <a:gd name="T69" fmla="*/ 102 h 320"/>
                  <a:gd name="T70" fmla="*/ 215 w 379"/>
                  <a:gd name="T71" fmla="*/ 72 h 320"/>
                  <a:gd name="T72" fmla="*/ 208 w 379"/>
                  <a:gd name="T73" fmla="*/ 64 h 320"/>
                  <a:gd name="T74" fmla="*/ 199 w 379"/>
                  <a:gd name="T75" fmla="*/ 0 h 320"/>
                  <a:gd name="T76" fmla="*/ 0 w 379"/>
                  <a:gd name="T77" fmla="*/ 2 h 320"/>
                  <a:gd name="T78" fmla="*/ 0 w 379"/>
                  <a:gd name="T79" fmla="*/ 2 h 320"/>
                  <a:gd name="T80" fmla="*/ 0 w 379"/>
                  <a:gd name="T81" fmla="*/ 2 h 3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9"/>
                  <a:gd name="T124" fmla="*/ 0 h 320"/>
                  <a:gd name="T125" fmla="*/ 379 w 379"/>
                  <a:gd name="T126" fmla="*/ 320 h 3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9" h="320">
                    <a:moveTo>
                      <a:pt x="0" y="2"/>
                    </a:moveTo>
                    <a:lnTo>
                      <a:pt x="4" y="89"/>
                    </a:lnTo>
                    <a:lnTo>
                      <a:pt x="38" y="152"/>
                    </a:lnTo>
                    <a:lnTo>
                      <a:pt x="25" y="202"/>
                    </a:lnTo>
                    <a:lnTo>
                      <a:pt x="28" y="243"/>
                    </a:lnTo>
                    <a:lnTo>
                      <a:pt x="13" y="264"/>
                    </a:lnTo>
                    <a:lnTo>
                      <a:pt x="19" y="271"/>
                    </a:lnTo>
                    <a:lnTo>
                      <a:pt x="69" y="265"/>
                    </a:lnTo>
                    <a:lnTo>
                      <a:pt x="132" y="281"/>
                    </a:lnTo>
                    <a:lnTo>
                      <a:pt x="152" y="265"/>
                    </a:lnTo>
                    <a:lnTo>
                      <a:pt x="214" y="290"/>
                    </a:lnTo>
                    <a:lnTo>
                      <a:pt x="218" y="304"/>
                    </a:lnTo>
                    <a:lnTo>
                      <a:pt x="241" y="315"/>
                    </a:lnTo>
                    <a:lnTo>
                      <a:pt x="254" y="302"/>
                    </a:lnTo>
                    <a:lnTo>
                      <a:pt x="283" y="313"/>
                    </a:lnTo>
                    <a:lnTo>
                      <a:pt x="301" y="304"/>
                    </a:lnTo>
                    <a:lnTo>
                      <a:pt x="298" y="286"/>
                    </a:lnTo>
                    <a:lnTo>
                      <a:pt x="347" y="302"/>
                    </a:lnTo>
                    <a:lnTo>
                      <a:pt x="345" y="320"/>
                    </a:lnTo>
                    <a:lnTo>
                      <a:pt x="379" y="297"/>
                    </a:lnTo>
                    <a:lnTo>
                      <a:pt x="349" y="294"/>
                    </a:lnTo>
                    <a:lnTo>
                      <a:pt x="327" y="270"/>
                    </a:lnTo>
                    <a:lnTo>
                      <a:pt x="354" y="240"/>
                    </a:lnTo>
                    <a:lnTo>
                      <a:pt x="354" y="222"/>
                    </a:lnTo>
                    <a:lnTo>
                      <a:pt x="323" y="248"/>
                    </a:lnTo>
                    <a:lnTo>
                      <a:pt x="308" y="240"/>
                    </a:lnTo>
                    <a:lnTo>
                      <a:pt x="321" y="226"/>
                    </a:lnTo>
                    <a:lnTo>
                      <a:pt x="286" y="236"/>
                    </a:lnTo>
                    <a:lnTo>
                      <a:pt x="264" y="227"/>
                    </a:lnTo>
                    <a:lnTo>
                      <a:pt x="270" y="212"/>
                    </a:lnTo>
                    <a:lnTo>
                      <a:pt x="329" y="222"/>
                    </a:lnTo>
                    <a:lnTo>
                      <a:pt x="306" y="184"/>
                    </a:lnTo>
                    <a:lnTo>
                      <a:pt x="309" y="157"/>
                    </a:lnTo>
                    <a:lnTo>
                      <a:pt x="175" y="162"/>
                    </a:lnTo>
                    <a:lnTo>
                      <a:pt x="192" y="102"/>
                    </a:lnTo>
                    <a:lnTo>
                      <a:pt x="215" y="72"/>
                    </a:lnTo>
                    <a:lnTo>
                      <a:pt x="208" y="64"/>
                    </a:lnTo>
                    <a:lnTo>
                      <a:pt x="19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4383941" y="1935592"/>
                <a:ext cx="689920" cy="346288"/>
              </a:xfrm>
              <a:custGeom>
                <a:avLst/>
                <a:gdLst>
                  <a:gd name="T0" fmla="*/ 136 w 377"/>
                  <a:gd name="T1" fmla="*/ 124 h 188"/>
                  <a:gd name="T2" fmla="*/ 141 w 377"/>
                  <a:gd name="T3" fmla="*/ 135 h 188"/>
                  <a:gd name="T4" fmla="*/ 153 w 377"/>
                  <a:gd name="T5" fmla="*/ 139 h 188"/>
                  <a:gd name="T6" fmla="*/ 172 w 377"/>
                  <a:gd name="T7" fmla="*/ 188 h 188"/>
                  <a:gd name="T8" fmla="*/ 205 w 377"/>
                  <a:gd name="T9" fmla="*/ 120 h 188"/>
                  <a:gd name="T10" fmla="*/ 222 w 377"/>
                  <a:gd name="T11" fmla="*/ 122 h 188"/>
                  <a:gd name="T12" fmla="*/ 244 w 377"/>
                  <a:gd name="T13" fmla="*/ 112 h 188"/>
                  <a:gd name="T14" fmla="*/ 280 w 377"/>
                  <a:gd name="T15" fmla="*/ 112 h 188"/>
                  <a:gd name="T16" fmla="*/ 293 w 377"/>
                  <a:gd name="T17" fmla="*/ 96 h 188"/>
                  <a:gd name="T18" fmla="*/ 363 w 377"/>
                  <a:gd name="T19" fmla="*/ 98 h 188"/>
                  <a:gd name="T20" fmla="*/ 377 w 377"/>
                  <a:gd name="T21" fmla="*/ 88 h 188"/>
                  <a:gd name="T22" fmla="*/ 354 w 377"/>
                  <a:gd name="T23" fmla="*/ 61 h 188"/>
                  <a:gd name="T24" fmla="*/ 311 w 377"/>
                  <a:gd name="T25" fmla="*/ 62 h 188"/>
                  <a:gd name="T26" fmla="*/ 277 w 377"/>
                  <a:gd name="T27" fmla="*/ 58 h 188"/>
                  <a:gd name="T28" fmla="*/ 233 w 377"/>
                  <a:gd name="T29" fmla="*/ 58 h 188"/>
                  <a:gd name="T30" fmla="*/ 218 w 377"/>
                  <a:gd name="T31" fmla="*/ 80 h 188"/>
                  <a:gd name="T32" fmla="*/ 196 w 377"/>
                  <a:gd name="T33" fmla="*/ 67 h 188"/>
                  <a:gd name="T34" fmla="*/ 173 w 377"/>
                  <a:gd name="T35" fmla="*/ 69 h 188"/>
                  <a:gd name="T36" fmla="*/ 165 w 377"/>
                  <a:gd name="T37" fmla="*/ 46 h 188"/>
                  <a:gd name="T38" fmla="*/ 115 w 377"/>
                  <a:gd name="T39" fmla="*/ 43 h 188"/>
                  <a:gd name="T40" fmla="*/ 109 w 377"/>
                  <a:gd name="T41" fmla="*/ 35 h 188"/>
                  <a:gd name="T42" fmla="*/ 131 w 377"/>
                  <a:gd name="T43" fmla="*/ 11 h 188"/>
                  <a:gd name="T44" fmla="*/ 150 w 377"/>
                  <a:gd name="T45" fmla="*/ 9 h 188"/>
                  <a:gd name="T46" fmla="*/ 131 w 377"/>
                  <a:gd name="T47" fmla="*/ 0 h 188"/>
                  <a:gd name="T48" fmla="*/ 104 w 377"/>
                  <a:gd name="T49" fmla="*/ 7 h 188"/>
                  <a:gd name="T50" fmla="*/ 57 w 377"/>
                  <a:gd name="T51" fmla="*/ 53 h 188"/>
                  <a:gd name="T52" fmla="*/ 34 w 377"/>
                  <a:gd name="T53" fmla="*/ 58 h 188"/>
                  <a:gd name="T54" fmla="*/ 0 w 377"/>
                  <a:gd name="T55" fmla="*/ 81 h 188"/>
                  <a:gd name="T56" fmla="*/ 136 w 377"/>
                  <a:gd name="T57" fmla="*/ 124 h 188"/>
                  <a:gd name="T58" fmla="*/ 136 w 377"/>
                  <a:gd name="T59" fmla="*/ 124 h 1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77"/>
                  <a:gd name="T91" fmla="*/ 0 h 188"/>
                  <a:gd name="T92" fmla="*/ 377 w 377"/>
                  <a:gd name="T93" fmla="*/ 188 h 1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77" h="188">
                    <a:moveTo>
                      <a:pt x="136" y="124"/>
                    </a:moveTo>
                    <a:lnTo>
                      <a:pt x="141" y="135"/>
                    </a:lnTo>
                    <a:lnTo>
                      <a:pt x="153" y="139"/>
                    </a:lnTo>
                    <a:lnTo>
                      <a:pt x="172" y="188"/>
                    </a:lnTo>
                    <a:lnTo>
                      <a:pt x="205" y="120"/>
                    </a:lnTo>
                    <a:lnTo>
                      <a:pt x="222" y="122"/>
                    </a:lnTo>
                    <a:lnTo>
                      <a:pt x="244" y="112"/>
                    </a:lnTo>
                    <a:lnTo>
                      <a:pt x="280" y="112"/>
                    </a:lnTo>
                    <a:lnTo>
                      <a:pt x="293" y="96"/>
                    </a:lnTo>
                    <a:lnTo>
                      <a:pt x="363" y="98"/>
                    </a:lnTo>
                    <a:lnTo>
                      <a:pt x="377" y="88"/>
                    </a:lnTo>
                    <a:lnTo>
                      <a:pt x="354" y="61"/>
                    </a:lnTo>
                    <a:lnTo>
                      <a:pt x="311" y="62"/>
                    </a:lnTo>
                    <a:lnTo>
                      <a:pt x="277" y="58"/>
                    </a:lnTo>
                    <a:lnTo>
                      <a:pt x="233" y="58"/>
                    </a:lnTo>
                    <a:lnTo>
                      <a:pt x="218" y="80"/>
                    </a:lnTo>
                    <a:lnTo>
                      <a:pt x="196" y="67"/>
                    </a:lnTo>
                    <a:lnTo>
                      <a:pt x="173" y="69"/>
                    </a:lnTo>
                    <a:lnTo>
                      <a:pt x="165" y="46"/>
                    </a:lnTo>
                    <a:lnTo>
                      <a:pt x="115" y="43"/>
                    </a:lnTo>
                    <a:lnTo>
                      <a:pt x="109" y="35"/>
                    </a:lnTo>
                    <a:lnTo>
                      <a:pt x="131" y="11"/>
                    </a:lnTo>
                    <a:lnTo>
                      <a:pt x="150" y="9"/>
                    </a:lnTo>
                    <a:lnTo>
                      <a:pt x="131" y="0"/>
                    </a:lnTo>
                    <a:lnTo>
                      <a:pt x="104" y="7"/>
                    </a:lnTo>
                    <a:lnTo>
                      <a:pt x="57" y="53"/>
                    </a:lnTo>
                    <a:lnTo>
                      <a:pt x="34" y="58"/>
                    </a:lnTo>
                    <a:lnTo>
                      <a:pt x="0" y="81"/>
                    </a:lnTo>
                    <a:lnTo>
                      <a:pt x="136" y="124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4828638" y="2151102"/>
                <a:ext cx="468487" cy="624423"/>
              </a:xfrm>
              <a:custGeom>
                <a:avLst/>
                <a:gdLst>
                  <a:gd name="T0" fmla="*/ 29 w 256"/>
                  <a:gd name="T1" fmla="*/ 281 h 339"/>
                  <a:gd name="T2" fmla="*/ 26 w 256"/>
                  <a:gd name="T3" fmla="*/ 225 h 339"/>
                  <a:gd name="T4" fmla="*/ 4 w 256"/>
                  <a:gd name="T5" fmla="*/ 183 h 339"/>
                  <a:gd name="T6" fmla="*/ 13 w 256"/>
                  <a:gd name="T7" fmla="*/ 97 h 339"/>
                  <a:gd name="T8" fmla="*/ 50 w 256"/>
                  <a:gd name="T9" fmla="*/ 52 h 339"/>
                  <a:gd name="T10" fmla="*/ 48 w 256"/>
                  <a:gd name="T11" fmla="*/ 85 h 339"/>
                  <a:gd name="T12" fmla="*/ 59 w 256"/>
                  <a:gd name="T13" fmla="*/ 78 h 339"/>
                  <a:gd name="T14" fmla="*/ 59 w 256"/>
                  <a:gd name="T15" fmla="*/ 50 h 339"/>
                  <a:gd name="T16" fmla="*/ 73 w 256"/>
                  <a:gd name="T17" fmla="*/ 34 h 339"/>
                  <a:gd name="T18" fmla="*/ 78 w 256"/>
                  <a:gd name="T19" fmla="*/ 4 h 339"/>
                  <a:gd name="T20" fmla="*/ 90 w 256"/>
                  <a:gd name="T21" fmla="*/ 0 h 339"/>
                  <a:gd name="T22" fmla="*/ 168 w 256"/>
                  <a:gd name="T23" fmla="*/ 26 h 339"/>
                  <a:gd name="T24" fmla="*/ 174 w 256"/>
                  <a:gd name="T25" fmla="*/ 48 h 339"/>
                  <a:gd name="T26" fmla="*/ 185 w 256"/>
                  <a:gd name="T27" fmla="*/ 69 h 339"/>
                  <a:gd name="T28" fmla="*/ 187 w 256"/>
                  <a:gd name="T29" fmla="*/ 106 h 339"/>
                  <a:gd name="T30" fmla="*/ 161 w 256"/>
                  <a:gd name="T31" fmla="*/ 138 h 339"/>
                  <a:gd name="T32" fmla="*/ 159 w 256"/>
                  <a:gd name="T33" fmla="*/ 162 h 339"/>
                  <a:gd name="T34" fmla="*/ 174 w 256"/>
                  <a:gd name="T35" fmla="*/ 170 h 339"/>
                  <a:gd name="T36" fmla="*/ 195 w 256"/>
                  <a:gd name="T37" fmla="*/ 137 h 339"/>
                  <a:gd name="T38" fmla="*/ 216 w 256"/>
                  <a:gd name="T39" fmla="*/ 125 h 339"/>
                  <a:gd name="T40" fmla="*/ 230 w 256"/>
                  <a:gd name="T41" fmla="*/ 132 h 339"/>
                  <a:gd name="T42" fmla="*/ 256 w 256"/>
                  <a:gd name="T43" fmla="*/ 207 h 339"/>
                  <a:gd name="T44" fmla="*/ 238 w 256"/>
                  <a:gd name="T45" fmla="*/ 240 h 339"/>
                  <a:gd name="T46" fmla="*/ 233 w 256"/>
                  <a:gd name="T47" fmla="*/ 263 h 339"/>
                  <a:gd name="T48" fmla="*/ 223 w 256"/>
                  <a:gd name="T49" fmla="*/ 270 h 339"/>
                  <a:gd name="T50" fmla="*/ 223 w 256"/>
                  <a:gd name="T51" fmla="*/ 290 h 339"/>
                  <a:gd name="T52" fmla="*/ 209 w 256"/>
                  <a:gd name="T53" fmla="*/ 318 h 339"/>
                  <a:gd name="T54" fmla="*/ 125 w 256"/>
                  <a:gd name="T55" fmla="*/ 330 h 339"/>
                  <a:gd name="T56" fmla="*/ 123 w 256"/>
                  <a:gd name="T57" fmla="*/ 325 h 339"/>
                  <a:gd name="T58" fmla="*/ 0 w 256"/>
                  <a:gd name="T59" fmla="*/ 339 h 339"/>
                  <a:gd name="T60" fmla="*/ 29 w 256"/>
                  <a:gd name="T61" fmla="*/ 281 h 339"/>
                  <a:gd name="T62" fmla="*/ 29 w 256"/>
                  <a:gd name="T63" fmla="*/ 281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6"/>
                  <a:gd name="T97" fmla="*/ 0 h 339"/>
                  <a:gd name="T98" fmla="*/ 256 w 256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6" h="339">
                    <a:moveTo>
                      <a:pt x="29" y="281"/>
                    </a:moveTo>
                    <a:lnTo>
                      <a:pt x="26" y="225"/>
                    </a:lnTo>
                    <a:lnTo>
                      <a:pt x="4" y="183"/>
                    </a:lnTo>
                    <a:lnTo>
                      <a:pt x="13" y="97"/>
                    </a:lnTo>
                    <a:lnTo>
                      <a:pt x="50" y="52"/>
                    </a:lnTo>
                    <a:lnTo>
                      <a:pt x="48" y="85"/>
                    </a:lnTo>
                    <a:lnTo>
                      <a:pt x="59" y="78"/>
                    </a:lnTo>
                    <a:lnTo>
                      <a:pt x="59" y="50"/>
                    </a:lnTo>
                    <a:lnTo>
                      <a:pt x="73" y="34"/>
                    </a:lnTo>
                    <a:lnTo>
                      <a:pt x="78" y="4"/>
                    </a:lnTo>
                    <a:lnTo>
                      <a:pt x="90" y="0"/>
                    </a:lnTo>
                    <a:lnTo>
                      <a:pt x="168" y="26"/>
                    </a:lnTo>
                    <a:lnTo>
                      <a:pt x="174" y="48"/>
                    </a:lnTo>
                    <a:lnTo>
                      <a:pt x="185" y="69"/>
                    </a:lnTo>
                    <a:lnTo>
                      <a:pt x="187" y="106"/>
                    </a:lnTo>
                    <a:lnTo>
                      <a:pt x="161" y="138"/>
                    </a:lnTo>
                    <a:lnTo>
                      <a:pt x="159" y="162"/>
                    </a:lnTo>
                    <a:lnTo>
                      <a:pt x="174" y="170"/>
                    </a:lnTo>
                    <a:lnTo>
                      <a:pt x="195" y="137"/>
                    </a:lnTo>
                    <a:lnTo>
                      <a:pt x="216" y="125"/>
                    </a:lnTo>
                    <a:lnTo>
                      <a:pt x="230" y="132"/>
                    </a:lnTo>
                    <a:lnTo>
                      <a:pt x="256" y="207"/>
                    </a:lnTo>
                    <a:lnTo>
                      <a:pt x="238" y="240"/>
                    </a:lnTo>
                    <a:lnTo>
                      <a:pt x="233" y="263"/>
                    </a:lnTo>
                    <a:lnTo>
                      <a:pt x="223" y="270"/>
                    </a:lnTo>
                    <a:lnTo>
                      <a:pt x="223" y="290"/>
                    </a:lnTo>
                    <a:lnTo>
                      <a:pt x="209" y="318"/>
                    </a:lnTo>
                    <a:lnTo>
                      <a:pt x="125" y="330"/>
                    </a:lnTo>
                    <a:lnTo>
                      <a:pt x="123" y="325"/>
                    </a:lnTo>
                    <a:lnTo>
                      <a:pt x="0" y="339"/>
                    </a:lnTo>
                    <a:lnTo>
                      <a:pt x="29" y="281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4124077" y="2031374"/>
                <a:ext cx="642340" cy="661262"/>
              </a:xfrm>
              <a:custGeom>
                <a:avLst/>
                <a:gdLst>
                  <a:gd name="T0" fmla="*/ 9 w 351"/>
                  <a:gd name="T1" fmla="*/ 137 h 359"/>
                  <a:gd name="T2" fmla="*/ 8 w 351"/>
                  <a:gd name="T3" fmla="*/ 180 h 359"/>
                  <a:gd name="T4" fmla="*/ 51 w 351"/>
                  <a:gd name="T5" fmla="*/ 207 h 359"/>
                  <a:gd name="T6" fmla="*/ 67 w 351"/>
                  <a:gd name="T7" fmla="*/ 225 h 359"/>
                  <a:gd name="T8" fmla="*/ 101 w 351"/>
                  <a:gd name="T9" fmla="*/ 250 h 359"/>
                  <a:gd name="T10" fmla="*/ 106 w 351"/>
                  <a:gd name="T11" fmla="*/ 280 h 359"/>
                  <a:gd name="T12" fmla="*/ 113 w 351"/>
                  <a:gd name="T13" fmla="*/ 321 h 359"/>
                  <a:gd name="T14" fmla="*/ 145 w 351"/>
                  <a:gd name="T15" fmla="*/ 359 h 359"/>
                  <a:gd name="T16" fmla="*/ 319 w 351"/>
                  <a:gd name="T17" fmla="*/ 349 h 359"/>
                  <a:gd name="T18" fmla="*/ 310 w 351"/>
                  <a:gd name="T19" fmla="*/ 293 h 359"/>
                  <a:gd name="T20" fmla="*/ 325 w 351"/>
                  <a:gd name="T21" fmla="*/ 209 h 359"/>
                  <a:gd name="T22" fmla="*/ 325 w 351"/>
                  <a:gd name="T23" fmla="*/ 186 h 359"/>
                  <a:gd name="T24" fmla="*/ 351 w 351"/>
                  <a:gd name="T25" fmla="*/ 120 h 359"/>
                  <a:gd name="T26" fmla="*/ 344 w 351"/>
                  <a:gd name="T27" fmla="*/ 118 h 359"/>
                  <a:gd name="T28" fmla="*/ 328 w 351"/>
                  <a:gd name="T29" fmla="*/ 156 h 359"/>
                  <a:gd name="T30" fmla="*/ 314 w 351"/>
                  <a:gd name="T31" fmla="*/ 158 h 359"/>
                  <a:gd name="T32" fmla="*/ 308 w 351"/>
                  <a:gd name="T33" fmla="*/ 174 h 359"/>
                  <a:gd name="T34" fmla="*/ 293 w 351"/>
                  <a:gd name="T35" fmla="*/ 185 h 359"/>
                  <a:gd name="T36" fmla="*/ 303 w 351"/>
                  <a:gd name="T37" fmla="*/ 150 h 359"/>
                  <a:gd name="T38" fmla="*/ 314 w 351"/>
                  <a:gd name="T39" fmla="*/ 136 h 359"/>
                  <a:gd name="T40" fmla="*/ 295 w 351"/>
                  <a:gd name="T41" fmla="*/ 87 h 359"/>
                  <a:gd name="T42" fmla="*/ 283 w 351"/>
                  <a:gd name="T43" fmla="*/ 83 h 359"/>
                  <a:gd name="T44" fmla="*/ 278 w 351"/>
                  <a:gd name="T45" fmla="*/ 72 h 359"/>
                  <a:gd name="T46" fmla="*/ 142 w 351"/>
                  <a:gd name="T47" fmla="*/ 29 h 359"/>
                  <a:gd name="T48" fmla="*/ 124 w 351"/>
                  <a:gd name="T49" fmla="*/ 21 h 359"/>
                  <a:gd name="T50" fmla="*/ 115 w 351"/>
                  <a:gd name="T51" fmla="*/ 29 h 359"/>
                  <a:gd name="T52" fmla="*/ 112 w 351"/>
                  <a:gd name="T53" fmla="*/ 27 h 359"/>
                  <a:gd name="T54" fmla="*/ 116 w 351"/>
                  <a:gd name="T55" fmla="*/ 12 h 359"/>
                  <a:gd name="T56" fmla="*/ 120 w 351"/>
                  <a:gd name="T57" fmla="*/ 2 h 359"/>
                  <a:gd name="T58" fmla="*/ 115 w 351"/>
                  <a:gd name="T59" fmla="*/ 0 h 359"/>
                  <a:gd name="T60" fmla="*/ 60 w 351"/>
                  <a:gd name="T61" fmla="*/ 23 h 359"/>
                  <a:gd name="T62" fmla="*/ 54 w 351"/>
                  <a:gd name="T63" fmla="*/ 24 h 359"/>
                  <a:gd name="T64" fmla="*/ 43 w 351"/>
                  <a:gd name="T65" fmla="*/ 19 h 359"/>
                  <a:gd name="T66" fmla="*/ 32 w 351"/>
                  <a:gd name="T67" fmla="*/ 25 h 359"/>
                  <a:gd name="T68" fmla="*/ 34 w 351"/>
                  <a:gd name="T69" fmla="*/ 67 h 359"/>
                  <a:gd name="T70" fmla="*/ 0 w 351"/>
                  <a:gd name="T71" fmla="*/ 109 h 359"/>
                  <a:gd name="T72" fmla="*/ 9 w 351"/>
                  <a:gd name="T73" fmla="*/ 137 h 359"/>
                  <a:gd name="T74" fmla="*/ 9 w 351"/>
                  <a:gd name="T75" fmla="*/ 137 h 3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51"/>
                  <a:gd name="T115" fmla="*/ 0 h 359"/>
                  <a:gd name="T116" fmla="*/ 351 w 351"/>
                  <a:gd name="T117" fmla="*/ 359 h 3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51" h="359">
                    <a:moveTo>
                      <a:pt x="9" y="137"/>
                    </a:moveTo>
                    <a:lnTo>
                      <a:pt x="8" y="180"/>
                    </a:lnTo>
                    <a:lnTo>
                      <a:pt x="51" y="207"/>
                    </a:lnTo>
                    <a:lnTo>
                      <a:pt x="67" y="225"/>
                    </a:lnTo>
                    <a:lnTo>
                      <a:pt x="101" y="250"/>
                    </a:lnTo>
                    <a:lnTo>
                      <a:pt x="106" y="280"/>
                    </a:lnTo>
                    <a:lnTo>
                      <a:pt x="113" y="321"/>
                    </a:lnTo>
                    <a:lnTo>
                      <a:pt x="145" y="359"/>
                    </a:lnTo>
                    <a:lnTo>
                      <a:pt x="319" y="349"/>
                    </a:lnTo>
                    <a:lnTo>
                      <a:pt x="310" y="293"/>
                    </a:lnTo>
                    <a:lnTo>
                      <a:pt x="325" y="209"/>
                    </a:lnTo>
                    <a:lnTo>
                      <a:pt x="325" y="186"/>
                    </a:lnTo>
                    <a:lnTo>
                      <a:pt x="351" y="120"/>
                    </a:lnTo>
                    <a:lnTo>
                      <a:pt x="344" y="118"/>
                    </a:lnTo>
                    <a:lnTo>
                      <a:pt x="328" y="156"/>
                    </a:lnTo>
                    <a:lnTo>
                      <a:pt x="314" y="158"/>
                    </a:lnTo>
                    <a:lnTo>
                      <a:pt x="308" y="174"/>
                    </a:lnTo>
                    <a:lnTo>
                      <a:pt x="293" y="185"/>
                    </a:lnTo>
                    <a:lnTo>
                      <a:pt x="303" y="150"/>
                    </a:lnTo>
                    <a:lnTo>
                      <a:pt x="314" y="136"/>
                    </a:lnTo>
                    <a:lnTo>
                      <a:pt x="295" y="87"/>
                    </a:lnTo>
                    <a:lnTo>
                      <a:pt x="283" y="83"/>
                    </a:lnTo>
                    <a:lnTo>
                      <a:pt x="278" y="72"/>
                    </a:lnTo>
                    <a:lnTo>
                      <a:pt x="142" y="29"/>
                    </a:lnTo>
                    <a:lnTo>
                      <a:pt x="124" y="21"/>
                    </a:lnTo>
                    <a:lnTo>
                      <a:pt x="115" y="29"/>
                    </a:lnTo>
                    <a:lnTo>
                      <a:pt x="112" y="27"/>
                    </a:lnTo>
                    <a:lnTo>
                      <a:pt x="116" y="12"/>
                    </a:lnTo>
                    <a:lnTo>
                      <a:pt x="120" y="2"/>
                    </a:lnTo>
                    <a:lnTo>
                      <a:pt x="115" y="0"/>
                    </a:lnTo>
                    <a:lnTo>
                      <a:pt x="60" y="23"/>
                    </a:lnTo>
                    <a:lnTo>
                      <a:pt x="54" y="24"/>
                    </a:lnTo>
                    <a:lnTo>
                      <a:pt x="43" y="19"/>
                    </a:lnTo>
                    <a:lnTo>
                      <a:pt x="32" y="25"/>
                    </a:lnTo>
                    <a:lnTo>
                      <a:pt x="34" y="67"/>
                    </a:lnTo>
                    <a:lnTo>
                      <a:pt x="0" y="109"/>
                    </a:lnTo>
                    <a:lnTo>
                      <a:pt x="9" y="137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4308911" y="2674216"/>
                <a:ext cx="477637" cy="839932"/>
              </a:xfrm>
              <a:custGeom>
                <a:avLst/>
                <a:gdLst>
                  <a:gd name="T0" fmla="*/ 5 w 261"/>
                  <a:gd name="T1" fmla="*/ 186 h 456"/>
                  <a:gd name="T2" fmla="*/ 32 w 261"/>
                  <a:gd name="T3" fmla="*/ 129 h 456"/>
                  <a:gd name="T4" fmla="*/ 23 w 261"/>
                  <a:gd name="T5" fmla="*/ 107 h 456"/>
                  <a:gd name="T6" fmla="*/ 68 w 261"/>
                  <a:gd name="T7" fmla="*/ 72 h 456"/>
                  <a:gd name="T8" fmla="*/ 77 w 261"/>
                  <a:gd name="T9" fmla="*/ 47 h 456"/>
                  <a:gd name="T10" fmla="*/ 44 w 261"/>
                  <a:gd name="T11" fmla="*/ 10 h 456"/>
                  <a:gd name="T12" fmla="*/ 218 w 261"/>
                  <a:gd name="T13" fmla="*/ 0 h 456"/>
                  <a:gd name="T14" fmla="*/ 223 w 261"/>
                  <a:gd name="T15" fmla="*/ 26 h 456"/>
                  <a:gd name="T16" fmla="*/ 240 w 261"/>
                  <a:gd name="T17" fmla="*/ 61 h 456"/>
                  <a:gd name="T18" fmla="*/ 255 w 261"/>
                  <a:gd name="T19" fmla="*/ 235 h 456"/>
                  <a:gd name="T20" fmla="*/ 252 w 261"/>
                  <a:gd name="T21" fmla="*/ 271 h 456"/>
                  <a:gd name="T22" fmla="*/ 261 w 261"/>
                  <a:gd name="T23" fmla="*/ 291 h 456"/>
                  <a:gd name="T24" fmla="*/ 251 w 261"/>
                  <a:gd name="T25" fmla="*/ 331 h 456"/>
                  <a:gd name="T26" fmla="*/ 237 w 261"/>
                  <a:gd name="T27" fmla="*/ 348 h 456"/>
                  <a:gd name="T28" fmla="*/ 230 w 261"/>
                  <a:gd name="T29" fmla="*/ 377 h 456"/>
                  <a:gd name="T30" fmla="*/ 238 w 261"/>
                  <a:gd name="T31" fmla="*/ 386 h 456"/>
                  <a:gd name="T32" fmla="*/ 231 w 261"/>
                  <a:gd name="T33" fmla="*/ 402 h 456"/>
                  <a:gd name="T34" fmla="*/ 235 w 261"/>
                  <a:gd name="T35" fmla="*/ 408 h 456"/>
                  <a:gd name="T36" fmla="*/ 214 w 261"/>
                  <a:gd name="T37" fmla="*/ 416 h 456"/>
                  <a:gd name="T38" fmla="*/ 209 w 261"/>
                  <a:gd name="T39" fmla="*/ 445 h 456"/>
                  <a:gd name="T40" fmla="*/ 179 w 261"/>
                  <a:gd name="T41" fmla="*/ 436 h 456"/>
                  <a:gd name="T42" fmla="*/ 164 w 261"/>
                  <a:gd name="T43" fmla="*/ 456 h 456"/>
                  <a:gd name="T44" fmla="*/ 155 w 261"/>
                  <a:gd name="T45" fmla="*/ 454 h 456"/>
                  <a:gd name="T46" fmla="*/ 145 w 261"/>
                  <a:gd name="T47" fmla="*/ 436 h 456"/>
                  <a:gd name="T48" fmla="*/ 128 w 261"/>
                  <a:gd name="T49" fmla="*/ 391 h 456"/>
                  <a:gd name="T50" fmla="*/ 89 w 261"/>
                  <a:gd name="T51" fmla="*/ 368 h 456"/>
                  <a:gd name="T52" fmla="*/ 81 w 261"/>
                  <a:gd name="T53" fmla="*/ 345 h 456"/>
                  <a:gd name="T54" fmla="*/ 94 w 261"/>
                  <a:gd name="T55" fmla="*/ 309 h 456"/>
                  <a:gd name="T56" fmla="*/ 83 w 261"/>
                  <a:gd name="T57" fmla="*/ 302 h 456"/>
                  <a:gd name="T58" fmla="*/ 58 w 261"/>
                  <a:gd name="T59" fmla="*/ 302 h 456"/>
                  <a:gd name="T60" fmla="*/ 52 w 261"/>
                  <a:gd name="T61" fmla="*/ 280 h 456"/>
                  <a:gd name="T62" fmla="*/ 11 w 261"/>
                  <a:gd name="T63" fmla="*/ 236 h 456"/>
                  <a:gd name="T64" fmla="*/ 0 w 261"/>
                  <a:gd name="T65" fmla="*/ 200 h 456"/>
                  <a:gd name="T66" fmla="*/ 5 w 261"/>
                  <a:gd name="T67" fmla="*/ 186 h 456"/>
                  <a:gd name="T68" fmla="*/ 5 w 261"/>
                  <a:gd name="T69" fmla="*/ 186 h 4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61"/>
                  <a:gd name="T106" fmla="*/ 0 h 456"/>
                  <a:gd name="T107" fmla="*/ 261 w 261"/>
                  <a:gd name="T108" fmla="*/ 456 h 4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61" h="456">
                    <a:moveTo>
                      <a:pt x="5" y="186"/>
                    </a:moveTo>
                    <a:lnTo>
                      <a:pt x="32" y="129"/>
                    </a:lnTo>
                    <a:lnTo>
                      <a:pt x="23" y="107"/>
                    </a:lnTo>
                    <a:lnTo>
                      <a:pt x="68" y="72"/>
                    </a:lnTo>
                    <a:lnTo>
                      <a:pt x="77" y="47"/>
                    </a:lnTo>
                    <a:lnTo>
                      <a:pt x="44" y="10"/>
                    </a:lnTo>
                    <a:lnTo>
                      <a:pt x="218" y="0"/>
                    </a:lnTo>
                    <a:lnTo>
                      <a:pt x="223" y="26"/>
                    </a:lnTo>
                    <a:lnTo>
                      <a:pt x="240" y="61"/>
                    </a:lnTo>
                    <a:lnTo>
                      <a:pt x="255" y="235"/>
                    </a:lnTo>
                    <a:lnTo>
                      <a:pt x="252" y="271"/>
                    </a:lnTo>
                    <a:lnTo>
                      <a:pt x="261" y="291"/>
                    </a:lnTo>
                    <a:lnTo>
                      <a:pt x="251" y="331"/>
                    </a:lnTo>
                    <a:lnTo>
                      <a:pt x="237" y="348"/>
                    </a:lnTo>
                    <a:lnTo>
                      <a:pt x="230" y="377"/>
                    </a:lnTo>
                    <a:lnTo>
                      <a:pt x="238" y="386"/>
                    </a:lnTo>
                    <a:lnTo>
                      <a:pt x="231" y="402"/>
                    </a:lnTo>
                    <a:lnTo>
                      <a:pt x="235" y="408"/>
                    </a:lnTo>
                    <a:lnTo>
                      <a:pt x="214" y="416"/>
                    </a:lnTo>
                    <a:lnTo>
                      <a:pt x="209" y="445"/>
                    </a:lnTo>
                    <a:lnTo>
                      <a:pt x="179" y="436"/>
                    </a:lnTo>
                    <a:lnTo>
                      <a:pt x="164" y="456"/>
                    </a:lnTo>
                    <a:lnTo>
                      <a:pt x="155" y="454"/>
                    </a:lnTo>
                    <a:lnTo>
                      <a:pt x="145" y="436"/>
                    </a:lnTo>
                    <a:lnTo>
                      <a:pt x="128" y="391"/>
                    </a:lnTo>
                    <a:lnTo>
                      <a:pt x="89" y="368"/>
                    </a:lnTo>
                    <a:lnTo>
                      <a:pt x="81" y="345"/>
                    </a:lnTo>
                    <a:lnTo>
                      <a:pt x="94" y="309"/>
                    </a:lnTo>
                    <a:lnTo>
                      <a:pt x="83" y="302"/>
                    </a:lnTo>
                    <a:lnTo>
                      <a:pt x="58" y="302"/>
                    </a:lnTo>
                    <a:lnTo>
                      <a:pt x="52" y="280"/>
                    </a:lnTo>
                    <a:lnTo>
                      <a:pt x="11" y="236"/>
                    </a:lnTo>
                    <a:lnTo>
                      <a:pt x="0" y="200"/>
                    </a:lnTo>
                    <a:lnTo>
                      <a:pt x="5" y="18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4729816" y="2749737"/>
                <a:ext cx="375156" cy="633633"/>
              </a:xfrm>
              <a:custGeom>
                <a:avLst/>
                <a:gdLst>
                  <a:gd name="T0" fmla="*/ 7 w 205"/>
                  <a:gd name="T1" fmla="*/ 344 h 344"/>
                  <a:gd name="T2" fmla="*/ 13 w 205"/>
                  <a:gd name="T3" fmla="*/ 333 h 344"/>
                  <a:gd name="T4" fmla="*/ 52 w 205"/>
                  <a:gd name="T5" fmla="*/ 331 h 344"/>
                  <a:gd name="T6" fmla="*/ 84 w 205"/>
                  <a:gd name="T7" fmla="*/ 321 h 344"/>
                  <a:gd name="T8" fmla="*/ 117 w 205"/>
                  <a:gd name="T9" fmla="*/ 301 h 344"/>
                  <a:gd name="T10" fmla="*/ 143 w 205"/>
                  <a:gd name="T11" fmla="*/ 300 h 344"/>
                  <a:gd name="T12" fmla="*/ 173 w 205"/>
                  <a:gd name="T13" fmla="*/ 250 h 344"/>
                  <a:gd name="T14" fmla="*/ 182 w 205"/>
                  <a:gd name="T15" fmla="*/ 254 h 344"/>
                  <a:gd name="T16" fmla="*/ 205 w 205"/>
                  <a:gd name="T17" fmla="*/ 237 h 344"/>
                  <a:gd name="T18" fmla="*/ 200 w 205"/>
                  <a:gd name="T19" fmla="*/ 224 h 344"/>
                  <a:gd name="T20" fmla="*/ 202 w 205"/>
                  <a:gd name="T21" fmla="*/ 217 h 344"/>
                  <a:gd name="T22" fmla="*/ 179 w 205"/>
                  <a:gd name="T23" fmla="*/ 5 h 344"/>
                  <a:gd name="T24" fmla="*/ 177 w 205"/>
                  <a:gd name="T25" fmla="*/ 0 h 344"/>
                  <a:gd name="T26" fmla="*/ 54 w 205"/>
                  <a:gd name="T27" fmla="*/ 14 h 344"/>
                  <a:gd name="T28" fmla="*/ 31 w 205"/>
                  <a:gd name="T29" fmla="*/ 25 h 344"/>
                  <a:gd name="T30" fmla="*/ 10 w 205"/>
                  <a:gd name="T31" fmla="*/ 20 h 344"/>
                  <a:gd name="T32" fmla="*/ 25 w 205"/>
                  <a:gd name="T33" fmla="*/ 194 h 344"/>
                  <a:gd name="T34" fmla="*/ 22 w 205"/>
                  <a:gd name="T35" fmla="*/ 230 h 344"/>
                  <a:gd name="T36" fmla="*/ 31 w 205"/>
                  <a:gd name="T37" fmla="*/ 250 h 344"/>
                  <a:gd name="T38" fmla="*/ 21 w 205"/>
                  <a:gd name="T39" fmla="*/ 290 h 344"/>
                  <a:gd name="T40" fmla="*/ 7 w 205"/>
                  <a:gd name="T41" fmla="*/ 307 h 344"/>
                  <a:gd name="T42" fmla="*/ 0 w 205"/>
                  <a:gd name="T43" fmla="*/ 336 h 344"/>
                  <a:gd name="T44" fmla="*/ 7 w 205"/>
                  <a:gd name="T45" fmla="*/ 344 h 344"/>
                  <a:gd name="T46" fmla="*/ 7 w 205"/>
                  <a:gd name="T47" fmla="*/ 344 h 3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5"/>
                  <a:gd name="T73" fmla="*/ 0 h 344"/>
                  <a:gd name="T74" fmla="*/ 205 w 205"/>
                  <a:gd name="T75" fmla="*/ 344 h 3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5" h="344">
                    <a:moveTo>
                      <a:pt x="7" y="344"/>
                    </a:moveTo>
                    <a:lnTo>
                      <a:pt x="13" y="333"/>
                    </a:lnTo>
                    <a:lnTo>
                      <a:pt x="52" y="331"/>
                    </a:lnTo>
                    <a:lnTo>
                      <a:pt x="84" y="321"/>
                    </a:lnTo>
                    <a:lnTo>
                      <a:pt x="117" y="301"/>
                    </a:lnTo>
                    <a:lnTo>
                      <a:pt x="143" y="300"/>
                    </a:lnTo>
                    <a:lnTo>
                      <a:pt x="173" y="250"/>
                    </a:lnTo>
                    <a:lnTo>
                      <a:pt x="182" y="254"/>
                    </a:lnTo>
                    <a:lnTo>
                      <a:pt x="205" y="237"/>
                    </a:lnTo>
                    <a:lnTo>
                      <a:pt x="200" y="224"/>
                    </a:lnTo>
                    <a:lnTo>
                      <a:pt x="202" y="217"/>
                    </a:lnTo>
                    <a:lnTo>
                      <a:pt x="179" y="5"/>
                    </a:lnTo>
                    <a:lnTo>
                      <a:pt x="177" y="0"/>
                    </a:lnTo>
                    <a:lnTo>
                      <a:pt x="54" y="14"/>
                    </a:lnTo>
                    <a:lnTo>
                      <a:pt x="31" y="25"/>
                    </a:lnTo>
                    <a:lnTo>
                      <a:pt x="10" y="20"/>
                    </a:lnTo>
                    <a:lnTo>
                      <a:pt x="25" y="194"/>
                    </a:lnTo>
                    <a:lnTo>
                      <a:pt x="22" y="230"/>
                    </a:lnTo>
                    <a:lnTo>
                      <a:pt x="31" y="250"/>
                    </a:lnTo>
                    <a:lnTo>
                      <a:pt x="21" y="290"/>
                    </a:lnTo>
                    <a:lnTo>
                      <a:pt x="7" y="307"/>
                    </a:lnTo>
                    <a:lnTo>
                      <a:pt x="0" y="336"/>
                    </a:lnTo>
                    <a:lnTo>
                      <a:pt x="7" y="3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4590735" y="3147600"/>
                <a:ext cx="878413" cy="442069"/>
              </a:xfrm>
              <a:custGeom>
                <a:avLst/>
                <a:gdLst>
                  <a:gd name="T0" fmla="*/ 2 w 480"/>
                  <a:gd name="T1" fmla="*/ 227 h 240"/>
                  <a:gd name="T2" fmla="*/ 14 w 480"/>
                  <a:gd name="T3" fmla="*/ 226 h 240"/>
                  <a:gd name="T4" fmla="*/ 17 w 480"/>
                  <a:gd name="T5" fmla="*/ 201 h 240"/>
                  <a:gd name="T6" fmla="*/ 10 w 480"/>
                  <a:gd name="T7" fmla="*/ 199 h 240"/>
                  <a:gd name="T8" fmla="*/ 25 w 480"/>
                  <a:gd name="T9" fmla="*/ 179 h 240"/>
                  <a:gd name="T10" fmla="*/ 55 w 480"/>
                  <a:gd name="T11" fmla="*/ 188 h 240"/>
                  <a:gd name="T12" fmla="*/ 60 w 480"/>
                  <a:gd name="T13" fmla="*/ 159 h 240"/>
                  <a:gd name="T14" fmla="*/ 81 w 480"/>
                  <a:gd name="T15" fmla="*/ 151 h 240"/>
                  <a:gd name="T16" fmla="*/ 77 w 480"/>
                  <a:gd name="T17" fmla="*/ 145 h 240"/>
                  <a:gd name="T18" fmla="*/ 89 w 480"/>
                  <a:gd name="T19" fmla="*/ 117 h 240"/>
                  <a:gd name="T20" fmla="*/ 128 w 480"/>
                  <a:gd name="T21" fmla="*/ 115 h 240"/>
                  <a:gd name="T22" fmla="*/ 160 w 480"/>
                  <a:gd name="T23" fmla="*/ 105 h 240"/>
                  <a:gd name="T24" fmla="*/ 181 w 480"/>
                  <a:gd name="T25" fmla="*/ 91 h 240"/>
                  <a:gd name="T26" fmla="*/ 193 w 480"/>
                  <a:gd name="T27" fmla="*/ 85 h 240"/>
                  <a:gd name="T28" fmla="*/ 219 w 480"/>
                  <a:gd name="T29" fmla="*/ 84 h 240"/>
                  <a:gd name="T30" fmla="*/ 249 w 480"/>
                  <a:gd name="T31" fmla="*/ 34 h 240"/>
                  <a:gd name="T32" fmla="*/ 258 w 480"/>
                  <a:gd name="T33" fmla="*/ 38 h 240"/>
                  <a:gd name="T34" fmla="*/ 281 w 480"/>
                  <a:gd name="T35" fmla="*/ 21 h 240"/>
                  <a:gd name="T36" fmla="*/ 276 w 480"/>
                  <a:gd name="T37" fmla="*/ 8 h 240"/>
                  <a:gd name="T38" fmla="*/ 278 w 480"/>
                  <a:gd name="T39" fmla="*/ 1 h 240"/>
                  <a:gd name="T40" fmla="*/ 299 w 480"/>
                  <a:gd name="T41" fmla="*/ 0 h 240"/>
                  <a:gd name="T42" fmla="*/ 313 w 480"/>
                  <a:gd name="T43" fmla="*/ 4 h 240"/>
                  <a:gd name="T44" fmla="*/ 354 w 480"/>
                  <a:gd name="T45" fmla="*/ 29 h 240"/>
                  <a:gd name="T46" fmla="*/ 384 w 480"/>
                  <a:gd name="T47" fmla="*/ 28 h 240"/>
                  <a:gd name="T48" fmla="*/ 398 w 480"/>
                  <a:gd name="T49" fmla="*/ 18 h 240"/>
                  <a:gd name="T50" fmla="*/ 431 w 480"/>
                  <a:gd name="T51" fmla="*/ 39 h 240"/>
                  <a:gd name="T52" fmla="*/ 442 w 480"/>
                  <a:gd name="T53" fmla="*/ 78 h 240"/>
                  <a:gd name="T54" fmla="*/ 480 w 480"/>
                  <a:gd name="T55" fmla="*/ 106 h 240"/>
                  <a:gd name="T56" fmla="*/ 461 w 480"/>
                  <a:gd name="T57" fmla="*/ 128 h 240"/>
                  <a:gd name="T58" fmla="*/ 429 w 480"/>
                  <a:gd name="T59" fmla="*/ 159 h 240"/>
                  <a:gd name="T60" fmla="*/ 428 w 480"/>
                  <a:gd name="T61" fmla="*/ 166 h 240"/>
                  <a:gd name="T62" fmla="*/ 381 w 480"/>
                  <a:gd name="T63" fmla="*/ 196 h 240"/>
                  <a:gd name="T64" fmla="*/ 115 w 480"/>
                  <a:gd name="T65" fmla="*/ 221 h 240"/>
                  <a:gd name="T66" fmla="*/ 86 w 480"/>
                  <a:gd name="T67" fmla="*/ 219 h 240"/>
                  <a:gd name="T68" fmla="*/ 88 w 480"/>
                  <a:gd name="T69" fmla="*/ 233 h 240"/>
                  <a:gd name="T70" fmla="*/ 0 w 480"/>
                  <a:gd name="T71" fmla="*/ 240 h 240"/>
                  <a:gd name="T72" fmla="*/ 2 w 480"/>
                  <a:gd name="T73" fmla="*/ 227 h 240"/>
                  <a:gd name="T74" fmla="*/ 2 w 480"/>
                  <a:gd name="T75" fmla="*/ 227 h 2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80"/>
                  <a:gd name="T115" fmla="*/ 0 h 240"/>
                  <a:gd name="T116" fmla="*/ 480 w 480"/>
                  <a:gd name="T117" fmla="*/ 240 h 2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80" h="240">
                    <a:moveTo>
                      <a:pt x="2" y="227"/>
                    </a:moveTo>
                    <a:lnTo>
                      <a:pt x="14" y="226"/>
                    </a:lnTo>
                    <a:lnTo>
                      <a:pt x="17" y="201"/>
                    </a:lnTo>
                    <a:lnTo>
                      <a:pt x="10" y="199"/>
                    </a:lnTo>
                    <a:lnTo>
                      <a:pt x="25" y="179"/>
                    </a:lnTo>
                    <a:lnTo>
                      <a:pt x="55" y="188"/>
                    </a:lnTo>
                    <a:lnTo>
                      <a:pt x="60" y="159"/>
                    </a:lnTo>
                    <a:lnTo>
                      <a:pt x="81" y="151"/>
                    </a:lnTo>
                    <a:lnTo>
                      <a:pt x="77" y="145"/>
                    </a:lnTo>
                    <a:lnTo>
                      <a:pt x="89" y="117"/>
                    </a:lnTo>
                    <a:lnTo>
                      <a:pt x="128" y="115"/>
                    </a:lnTo>
                    <a:lnTo>
                      <a:pt x="160" y="105"/>
                    </a:lnTo>
                    <a:lnTo>
                      <a:pt x="181" y="91"/>
                    </a:lnTo>
                    <a:lnTo>
                      <a:pt x="193" y="85"/>
                    </a:lnTo>
                    <a:lnTo>
                      <a:pt x="219" y="84"/>
                    </a:lnTo>
                    <a:lnTo>
                      <a:pt x="249" y="34"/>
                    </a:lnTo>
                    <a:lnTo>
                      <a:pt x="258" y="38"/>
                    </a:lnTo>
                    <a:lnTo>
                      <a:pt x="281" y="21"/>
                    </a:lnTo>
                    <a:lnTo>
                      <a:pt x="276" y="8"/>
                    </a:lnTo>
                    <a:lnTo>
                      <a:pt x="278" y="1"/>
                    </a:lnTo>
                    <a:lnTo>
                      <a:pt x="299" y="0"/>
                    </a:lnTo>
                    <a:lnTo>
                      <a:pt x="313" y="4"/>
                    </a:lnTo>
                    <a:lnTo>
                      <a:pt x="354" y="29"/>
                    </a:lnTo>
                    <a:lnTo>
                      <a:pt x="384" y="28"/>
                    </a:lnTo>
                    <a:lnTo>
                      <a:pt x="398" y="18"/>
                    </a:lnTo>
                    <a:lnTo>
                      <a:pt x="431" y="39"/>
                    </a:lnTo>
                    <a:lnTo>
                      <a:pt x="442" y="78"/>
                    </a:lnTo>
                    <a:lnTo>
                      <a:pt x="480" y="106"/>
                    </a:lnTo>
                    <a:lnTo>
                      <a:pt x="461" y="128"/>
                    </a:lnTo>
                    <a:lnTo>
                      <a:pt x="429" y="159"/>
                    </a:lnTo>
                    <a:lnTo>
                      <a:pt x="428" y="166"/>
                    </a:lnTo>
                    <a:lnTo>
                      <a:pt x="381" y="196"/>
                    </a:lnTo>
                    <a:lnTo>
                      <a:pt x="115" y="221"/>
                    </a:lnTo>
                    <a:lnTo>
                      <a:pt x="86" y="219"/>
                    </a:lnTo>
                    <a:lnTo>
                      <a:pt x="88" y="233"/>
                    </a:lnTo>
                    <a:lnTo>
                      <a:pt x="0" y="240"/>
                    </a:lnTo>
                    <a:lnTo>
                      <a:pt x="2" y="22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09" name="Freeform 93"/>
              <p:cNvSpPr>
                <a:spLocks/>
              </p:cNvSpPr>
              <p:nvPr/>
            </p:nvSpPr>
            <p:spPr bwMode="auto">
              <a:xfrm>
                <a:off x="4351000" y="3805177"/>
                <a:ext cx="431886" cy="731256"/>
              </a:xfrm>
              <a:custGeom>
                <a:avLst/>
                <a:gdLst>
                  <a:gd name="T0" fmla="*/ 17 w 236"/>
                  <a:gd name="T1" fmla="*/ 277 h 397"/>
                  <a:gd name="T2" fmla="*/ 40 w 236"/>
                  <a:gd name="T3" fmla="*/ 247 h 397"/>
                  <a:gd name="T4" fmla="*/ 33 w 236"/>
                  <a:gd name="T5" fmla="*/ 239 h 397"/>
                  <a:gd name="T6" fmla="*/ 24 w 236"/>
                  <a:gd name="T7" fmla="*/ 175 h 397"/>
                  <a:gd name="T8" fmla="*/ 20 w 236"/>
                  <a:gd name="T9" fmla="*/ 131 h 397"/>
                  <a:gd name="T10" fmla="*/ 36 w 236"/>
                  <a:gd name="T11" fmla="*/ 82 h 397"/>
                  <a:gd name="T12" fmla="*/ 62 w 236"/>
                  <a:gd name="T13" fmla="*/ 49 h 397"/>
                  <a:gd name="T14" fmla="*/ 59 w 236"/>
                  <a:gd name="T15" fmla="*/ 40 h 397"/>
                  <a:gd name="T16" fmla="*/ 78 w 236"/>
                  <a:gd name="T17" fmla="*/ 9 h 397"/>
                  <a:gd name="T18" fmla="*/ 220 w 236"/>
                  <a:gd name="T19" fmla="*/ 0 h 397"/>
                  <a:gd name="T20" fmla="*/ 227 w 236"/>
                  <a:gd name="T21" fmla="*/ 7 h 397"/>
                  <a:gd name="T22" fmla="*/ 220 w 236"/>
                  <a:gd name="T23" fmla="*/ 254 h 397"/>
                  <a:gd name="T24" fmla="*/ 236 w 236"/>
                  <a:gd name="T25" fmla="*/ 373 h 397"/>
                  <a:gd name="T26" fmla="*/ 230 w 236"/>
                  <a:gd name="T27" fmla="*/ 379 h 397"/>
                  <a:gd name="T28" fmla="*/ 200 w 236"/>
                  <a:gd name="T29" fmla="*/ 372 h 397"/>
                  <a:gd name="T30" fmla="*/ 154 w 236"/>
                  <a:gd name="T31" fmla="*/ 397 h 397"/>
                  <a:gd name="T32" fmla="*/ 131 w 236"/>
                  <a:gd name="T33" fmla="*/ 359 h 397"/>
                  <a:gd name="T34" fmla="*/ 134 w 236"/>
                  <a:gd name="T35" fmla="*/ 332 h 397"/>
                  <a:gd name="T36" fmla="*/ 0 w 236"/>
                  <a:gd name="T37" fmla="*/ 337 h 397"/>
                  <a:gd name="T38" fmla="*/ 17 w 236"/>
                  <a:gd name="T39" fmla="*/ 277 h 397"/>
                  <a:gd name="T40" fmla="*/ 17 w 236"/>
                  <a:gd name="T41" fmla="*/ 277 h 3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6"/>
                  <a:gd name="T64" fmla="*/ 0 h 397"/>
                  <a:gd name="T65" fmla="*/ 236 w 236"/>
                  <a:gd name="T66" fmla="*/ 397 h 3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6" h="397">
                    <a:moveTo>
                      <a:pt x="17" y="277"/>
                    </a:moveTo>
                    <a:lnTo>
                      <a:pt x="40" y="247"/>
                    </a:lnTo>
                    <a:lnTo>
                      <a:pt x="33" y="239"/>
                    </a:lnTo>
                    <a:lnTo>
                      <a:pt x="24" y="175"/>
                    </a:lnTo>
                    <a:lnTo>
                      <a:pt x="20" y="131"/>
                    </a:lnTo>
                    <a:lnTo>
                      <a:pt x="36" y="82"/>
                    </a:lnTo>
                    <a:lnTo>
                      <a:pt x="62" y="49"/>
                    </a:lnTo>
                    <a:lnTo>
                      <a:pt x="59" y="40"/>
                    </a:lnTo>
                    <a:lnTo>
                      <a:pt x="78" y="9"/>
                    </a:lnTo>
                    <a:lnTo>
                      <a:pt x="220" y="0"/>
                    </a:lnTo>
                    <a:lnTo>
                      <a:pt x="227" y="7"/>
                    </a:lnTo>
                    <a:lnTo>
                      <a:pt x="220" y="254"/>
                    </a:lnTo>
                    <a:lnTo>
                      <a:pt x="236" y="373"/>
                    </a:lnTo>
                    <a:lnTo>
                      <a:pt x="230" y="379"/>
                    </a:lnTo>
                    <a:lnTo>
                      <a:pt x="200" y="372"/>
                    </a:lnTo>
                    <a:lnTo>
                      <a:pt x="154" y="397"/>
                    </a:lnTo>
                    <a:lnTo>
                      <a:pt x="131" y="359"/>
                    </a:lnTo>
                    <a:lnTo>
                      <a:pt x="134" y="332"/>
                    </a:lnTo>
                    <a:lnTo>
                      <a:pt x="0" y="337"/>
                    </a:lnTo>
                    <a:lnTo>
                      <a:pt x="17" y="27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0" name="Freeform 94"/>
              <p:cNvSpPr>
                <a:spLocks/>
              </p:cNvSpPr>
              <p:nvPr/>
            </p:nvSpPr>
            <p:spPr bwMode="auto">
              <a:xfrm>
                <a:off x="4753607" y="3777548"/>
                <a:ext cx="461167" cy="738624"/>
              </a:xfrm>
              <a:custGeom>
                <a:avLst/>
                <a:gdLst>
                  <a:gd name="T0" fmla="*/ 7 w 252"/>
                  <a:gd name="T1" fmla="*/ 22 h 401"/>
                  <a:gd name="T2" fmla="*/ 0 w 252"/>
                  <a:gd name="T3" fmla="*/ 269 h 401"/>
                  <a:gd name="T4" fmla="*/ 16 w 252"/>
                  <a:gd name="T5" fmla="*/ 388 h 401"/>
                  <a:gd name="T6" fmla="*/ 33 w 252"/>
                  <a:gd name="T7" fmla="*/ 393 h 401"/>
                  <a:gd name="T8" fmla="*/ 49 w 252"/>
                  <a:gd name="T9" fmla="*/ 384 h 401"/>
                  <a:gd name="T10" fmla="*/ 59 w 252"/>
                  <a:gd name="T11" fmla="*/ 393 h 401"/>
                  <a:gd name="T12" fmla="*/ 45 w 252"/>
                  <a:gd name="T13" fmla="*/ 401 h 401"/>
                  <a:gd name="T14" fmla="*/ 79 w 252"/>
                  <a:gd name="T15" fmla="*/ 392 h 401"/>
                  <a:gd name="T16" fmla="*/ 86 w 252"/>
                  <a:gd name="T17" fmla="*/ 381 h 401"/>
                  <a:gd name="T18" fmla="*/ 82 w 252"/>
                  <a:gd name="T19" fmla="*/ 374 h 401"/>
                  <a:gd name="T20" fmla="*/ 84 w 252"/>
                  <a:gd name="T21" fmla="*/ 364 h 401"/>
                  <a:gd name="T22" fmla="*/ 68 w 252"/>
                  <a:gd name="T23" fmla="*/ 349 h 401"/>
                  <a:gd name="T24" fmla="*/ 68 w 252"/>
                  <a:gd name="T25" fmla="*/ 336 h 401"/>
                  <a:gd name="T26" fmla="*/ 252 w 252"/>
                  <a:gd name="T27" fmla="*/ 320 h 401"/>
                  <a:gd name="T28" fmla="*/ 237 w 252"/>
                  <a:gd name="T29" fmla="*/ 257 h 401"/>
                  <a:gd name="T30" fmla="*/ 247 w 252"/>
                  <a:gd name="T31" fmla="*/ 219 h 401"/>
                  <a:gd name="T32" fmla="*/ 224 w 252"/>
                  <a:gd name="T33" fmla="*/ 169 h 401"/>
                  <a:gd name="T34" fmla="*/ 175 w 252"/>
                  <a:gd name="T35" fmla="*/ 0 h 401"/>
                  <a:gd name="T36" fmla="*/ 0 w 252"/>
                  <a:gd name="T37" fmla="*/ 15 h 401"/>
                  <a:gd name="T38" fmla="*/ 7 w 252"/>
                  <a:gd name="T39" fmla="*/ 22 h 401"/>
                  <a:gd name="T40" fmla="*/ 7 w 252"/>
                  <a:gd name="T41" fmla="*/ 22 h 4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2"/>
                  <a:gd name="T64" fmla="*/ 0 h 401"/>
                  <a:gd name="T65" fmla="*/ 252 w 252"/>
                  <a:gd name="T66" fmla="*/ 401 h 4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2" h="401">
                    <a:moveTo>
                      <a:pt x="7" y="22"/>
                    </a:moveTo>
                    <a:lnTo>
                      <a:pt x="0" y="269"/>
                    </a:lnTo>
                    <a:lnTo>
                      <a:pt x="16" y="388"/>
                    </a:lnTo>
                    <a:lnTo>
                      <a:pt x="33" y="393"/>
                    </a:lnTo>
                    <a:lnTo>
                      <a:pt x="49" y="384"/>
                    </a:lnTo>
                    <a:lnTo>
                      <a:pt x="59" y="393"/>
                    </a:lnTo>
                    <a:lnTo>
                      <a:pt x="45" y="401"/>
                    </a:lnTo>
                    <a:lnTo>
                      <a:pt x="79" y="392"/>
                    </a:lnTo>
                    <a:lnTo>
                      <a:pt x="86" y="381"/>
                    </a:lnTo>
                    <a:lnTo>
                      <a:pt x="82" y="374"/>
                    </a:lnTo>
                    <a:lnTo>
                      <a:pt x="84" y="364"/>
                    </a:lnTo>
                    <a:lnTo>
                      <a:pt x="68" y="349"/>
                    </a:lnTo>
                    <a:lnTo>
                      <a:pt x="68" y="336"/>
                    </a:lnTo>
                    <a:lnTo>
                      <a:pt x="252" y="320"/>
                    </a:lnTo>
                    <a:lnTo>
                      <a:pt x="237" y="257"/>
                    </a:lnTo>
                    <a:lnTo>
                      <a:pt x="247" y="219"/>
                    </a:lnTo>
                    <a:lnTo>
                      <a:pt x="224" y="169"/>
                    </a:lnTo>
                    <a:lnTo>
                      <a:pt x="175" y="0"/>
                    </a:lnTo>
                    <a:lnTo>
                      <a:pt x="0" y="15"/>
                    </a:lnTo>
                    <a:lnTo>
                      <a:pt x="7" y="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1" name="Freeform 95"/>
              <p:cNvSpPr>
                <a:spLocks/>
              </p:cNvSpPr>
              <p:nvPr/>
            </p:nvSpPr>
            <p:spPr bwMode="auto">
              <a:xfrm>
                <a:off x="5073861" y="3740708"/>
                <a:ext cx="653320" cy="672314"/>
              </a:xfrm>
              <a:custGeom>
                <a:avLst/>
                <a:gdLst>
                  <a:gd name="T0" fmla="*/ 49 w 357"/>
                  <a:gd name="T1" fmla="*/ 189 h 365"/>
                  <a:gd name="T2" fmla="*/ 72 w 357"/>
                  <a:gd name="T3" fmla="*/ 239 h 365"/>
                  <a:gd name="T4" fmla="*/ 62 w 357"/>
                  <a:gd name="T5" fmla="*/ 277 h 365"/>
                  <a:gd name="T6" fmla="*/ 77 w 357"/>
                  <a:gd name="T7" fmla="*/ 340 h 365"/>
                  <a:gd name="T8" fmla="*/ 91 w 357"/>
                  <a:gd name="T9" fmla="*/ 361 h 365"/>
                  <a:gd name="T10" fmla="*/ 282 w 357"/>
                  <a:gd name="T11" fmla="*/ 350 h 365"/>
                  <a:gd name="T12" fmla="*/ 284 w 357"/>
                  <a:gd name="T13" fmla="*/ 363 h 365"/>
                  <a:gd name="T14" fmla="*/ 295 w 357"/>
                  <a:gd name="T15" fmla="*/ 365 h 365"/>
                  <a:gd name="T16" fmla="*/ 291 w 357"/>
                  <a:gd name="T17" fmla="*/ 334 h 365"/>
                  <a:gd name="T18" fmla="*/ 299 w 357"/>
                  <a:gd name="T19" fmla="*/ 326 h 365"/>
                  <a:gd name="T20" fmla="*/ 327 w 357"/>
                  <a:gd name="T21" fmla="*/ 332 h 365"/>
                  <a:gd name="T22" fmla="*/ 331 w 357"/>
                  <a:gd name="T23" fmla="*/ 310 h 365"/>
                  <a:gd name="T24" fmla="*/ 328 w 357"/>
                  <a:gd name="T25" fmla="*/ 281 h 365"/>
                  <a:gd name="T26" fmla="*/ 339 w 357"/>
                  <a:gd name="T27" fmla="*/ 273 h 365"/>
                  <a:gd name="T28" fmla="*/ 357 w 357"/>
                  <a:gd name="T29" fmla="*/ 218 h 365"/>
                  <a:gd name="T30" fmla="*/ 345 w 357"/>
                  <a:gd name="T31" fmla="*/ 215 h 365"/>
                  <a:gd name="T32" fmla="*/ 299 w 357"/>
                  <a:gd name="T33" fmla="*/ 144 h 365"/>
                  <a:gd name="T34" fmla="*/ 199 w 357"/>
                  <a:gd name="T35" fmla="*/ 54 h 365"/>
                  <a:gd name="T36" fmla="*/ 155 w 357"/>
                  <a:gd name="T37" fmla="*/ 26 h 365"/>
                  <a:gd name="T38" fmla="*/ 170 w 357"/>
                  <a:gd name="T39" fmla="*/ 0 h 365"/>
                  <a:gd name="T40" fmla="*/ 88 w 357"/>
                  <a:gd name="T41" fmla="*/ 10 h 365"/>
                  <a:gd name="T42" fmla="*/ 0 w 357"/>
                  <a:gd name="T43" fmla="*/ 20 h 365"/>
                  <a:gd name="T44" fmla="*/ 49 w 357"/>
                  <a:gd name="T45" fmla="*/ 189 h 365"/>
                  <a:gd name="T46" fmla="*/ 49 w 357"/>
                  <a:gd name="T47" fmla="*/ 189 h 3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7"/>
                  <a:gd name="T73" fmla="*/ 0 h 365"/>
                  <a:gd name="T74" fmla="*/ 357 w 357"/>
                  <a:gd name="T75" fmla="*/ 365 h 36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7" h="365">
                    <a:moveTo>
                      <a:pt x="49" y="189"/>
                    </a:moveTo>
                    <a:lnTo>
                      <a:pt x="72" y="239"/>
                    </a:lnTo>
                    <a:lnTo>
                      <a:pt x="62" y="277"/>
                    </a:lnTo>
                    <a:lnTo>
                      <a:pt x="77" y="340"/>
                    </a:lnTo>
                    <a:lnTo>
                      <a:pt x="91" y="361"/>
                    </a:lnTo>
                    <a:lnTo>
                      <a:pt x="282" y="350"/>
                    </a:lnTo>
                    <a:lnTo>
                      <a:pt x="284" y="363"/>
                    </a:lnTo>
                    <a:lnTo>
                      <a:pt x="295" y="365"/>
                    </a:lnTo>
                    <a:lnTo>
                      <a:pt x="291" y="334"/>
                    </a:lnTo>
                    <a:lnTo>
                      <a:pt x="299" y="326"/>
                    </a:lnTo>
                    <a:lnTo>
                      <a:pt x="327" y="332"/>
                    </a:lnTo>
                    <a:lnTo>
                      <a:pt x="331" y="310"/>
                    </a:lnTo>
                    <a:lnTo>
                      <a:pt x="328" y="281"/>
                    </a:lnTo>
                    <a:lnTo>
                      <a:pt x="339" y="273"/>
                    </a:lnTo>
                    <a:lnTo>
                      <a:pt x="357" y="218"/>
                    </a:lnTo>
                    <a:lnTo>
                      <a:pt x="345" y="215"/>
                    </a:lnTo>
                    <a:lnTo>
                      <a:pt x="299" y="144"/>
                    </a:lnTo>
                    <a:lnTo>
                      <a:pt x="199" y="54"/>
                    </a:lnTo>
                    <a:lnTo>
                      <a:pt x="155" y="26"/>
                    </a:lnTo>
                    <a:lnTo>
                      <a:pt x="170" y="0"/>
                    </a:lnTo>
                    <a:lnTo>
                      <a:pt x="88" y="10"/>
                    </a:lnTo>
                    <a:lnTo>
                      <a:pt x="0" y="20"/>
                    </a:lnTo>
                    <a:lnTo>
                      <a:pt x="49" y="18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2" name="Freeform 96"/>
              <p:cNvSpPr>
                <a:spLocks/>
              </p:cNvSpPr>
              <p:nvPr/>
            </p:nvSpPr>
            <p:spPr bwMode="auto">
              <a:xfrm>
                <a:off x="4878048" y="4341186"/>
                <a:ext cx="1099846" cy="817828"/>
              </a:xfrm>
              <a:custGeom>
                <a:avLst/>
                <a:gdLst>
                  <a:gd name="T0" fmla="*/ 0 w 601"/>
                  <a:gd name="T1" fmla="*/ 43 h 444"/>
                  <a:gd name="T2" fmla="*/ 16 w 601"/>
                  <a:gd name="T3" fmla="*/ 58 h 444"/>
                  <a:gd name="T4" fmla="*/ 14 w 601"/>
                  <a:gd name="T5" fmla="*/ 68 h 444"/>
                  <a:gd name="T6" fmla="*/ 18 w 601"/>
                  <a:gd name="T7" fmla="*/ 75 h 444"/>
                  <a:gd name="T8" fmla="*/ 11 w 601"/>
                  <a:gd name="T9" fmla="*/ 86 h 444"/>
                  <a:gd name="T10" fmla="*/ 82 w 601"/>
                  <a:gd name="T11" fmla="*/ 61 h 444"/>
                  <a:gd name="T12" fmla="*/ 172 w 601"/>
                  <a:gd name="T13" fmla="*/ 118 h 444"/>
                  <a:gd name="T14" fmla="*/ 246 w 601"/>
                  <a:gd name="T15" fmla="*/ 79 h 444"/>
                  <a:gd name="T16" fmla="*/ 288 w 601"/>
                  <a:gd name="T17" fmla="*/ 88 h 444"/>
                  <a:gd name="T18" fmla="*/ 342 w 601"/>
                  <a:gd name="T19" fmla="*/ 141 h 444"/>
                  <a:gd name="T20" fmla="*/ 362 w 601"/>
                  <a:gd name="T21" fmla="*/ 141 h 444"/>
                  <a:gd name="T22" fmla="*/ 379 w 601"/>
                  <a:gd name="T23" fmla="*/ 178 h 444"/>
                  <a:gd name="T24" fmla="*/ 375 w 601"/>
                  <a:gd name="T25" fmla="*/ 248 h 444"/>
                  <a:gd name="T26" fmla="*/ 387 w 601"/>
                  <a:gd name="T27" fmla="*/ 256 h 444"/>
                  <a:gd name="T28" fmla="*/ 390 w 601"/>
                  <a:gd name="T29" fmla="*/ 244 h 444"/>
                  <a:gd name="T30" fmla="*/ 407 w 601"/>
                  <a:gd name="T31" fmla="*/ 244 h 444"/>
                  <a:gd name="T32" fmla="*/ 390 w 601"/>
                  <a:gd name="T33" fmla="*/ 277 h 444"/>
                  <a:gd name="T34" fmla="*/ 436 w 601"/>
                  <a:gd name="T35" fmla="*/ 323 h 444"/>
                  <a:gd name="T36" fmla="*/ 443 w 601"/>
                  <a:gd name="T37" fmla="*/ 311 h 444"/>
                  <a:gd name="T38" fmla="*/ 446 w 601"/>
                  <a:gd name="T39" fmla="*/ 343 h 444"/>
                  <a:gd name="T40" fmla="*/ 461 w 601"/>
                  <a:gd name="T41" fmla="*/ 350 h 444"/>
                  <a:gd name="T42" fmla="*/ 477 w 601"/>
                  <a:gd name="T43" fmla="*/ 389 h 444"/>
                  <a:gd name="T44" fmla="*/ 494 w 601"/>
                  <a:gd name="T45" fmla="*/ 389 h 444"/>
                  <a:gd name="T46" fmla="*/ 528 w 601"/>
                  <a:gd name="T47" fmla="*/ 426 h 444"/>
                  <a:gd name="T48" fmla="*/ 548 w 601"/>
                  <a:gd name="T49" fmla="*/ 428 h 444"/>
                  <a:gd name="T50" fmla="*/ 548 w 601"/>
                  <a:gd name="T51" fmla="*/ 434 h 444"/>
                  <a:gd name="T52" fmla="*/ 534 w 601"/>
                  <a:gd name="T53" fmla="*/ 444 h 444"/>
                  <a:gd name="T54" fmla="*/ 565 w 601"/>
                  <a:gd name="T55" fmla="*/ 440 h 444"/>
                  <a:gd name="T56" fmla="*/ 585 w 601"/>
                  <a:gd name="T57" fmla="*/ 432 h 444"/>
                  <a:gd name="T58" fmla="*/ 595 w 601"/>
                  <a:gd name="T59" fmla="*/ 380 h 444"/>
                  <a:gd name="T60" fmla="*/ 601 w 601"/>
                  <a:gd name="T61" fmla="*/ 382 h 444"/>
                  <a:gd name="T62" fmla="*/ 596 w 601"/>
                  <a:gd name="T63" fmla="*/ 311 h 444"/>
                  <a:gd name="T64" fmla="*/ 588 w 601"/>
                  <a:gd name="T65" fmla="*/ 290 h 444"/>
                  <a:gd name="T66" fmla="*/ 524 w 601"/>
                  <a:gd name="T67" fmla="*/ 186 h 444"/>
                  <a:gd name="T68" fmla="*/ 473 w 601"/>
                  <a:gd name="T69" fmla="*/ 88 h 444"/>
                  <a:gd name="T70" fmla="*/ 442 w 601"/>
                  <a:gd name="T71" fmla="*/ 7 h 444"/>
                  <a:gd name="T72" fmla="*/ 434 w 601"/>
                  <a:gd name="T73" fmla="*/ 6 h 444"/>
                  <a:gd name="T74" fmla="*/ 406 w 601"/>
                  <a:gd name="T75" fmla="*/ 0 h 444"/>
                  <a:gd name="T76" fmla="*/ 398 w 601"/>
                  <a:gd name="T77" fmla="*/ 8 h 444"/>
                  <a:gd name="T78" fmla="*/ 402 w 601"/>
                  <a:gd name="T79" fmla="*/ 39 h 444"/>
                  <a:gd name="T80" fmla="*/ 391 w 601"/>
                  <a:gd name="T81" fmla="*/ 37 h 444"/>
                  <a:gd name="T82" fmla="*/ 389 w 601"/>
                  <a:gd name="T83" fmla="*/ 24 h 444"/>
                  <a:gd name="T84" fmla="*/ 198 w 601"/>
                  <a:gd name="T85" fmla="*/ 35 h 444"/>
                  <a:gd name="T86" fmla="*/ 184 w 601"/>
                  <a:gd name="T87" fmla="*/ 14 h 444"/>
                  <a:gd name="T88" fmla="*/ 0 w 601"/>
                  <a:gd name="T89" fmla="*/ 30 h 444"/>
                  <a:gd name="T90" fmla="*/ 0 w 601"/>
                  <a:gd name="T91" fmla="*/ 43 h 444"/>
                  <a:gd name="T92" fmla="*/ 0 w 601"/>
                  <a:gd name="T93" fmla="*/ 43 h 4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1"/>
                  <a:gd name="T142" fmla="*/ 0 h 444"/>
                  <a:gd name="T143" fmla="*/ 601 w 601"/>
                  <a:gd name="T144" fmla="*/ 444 h 4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1" h="444">
                    <a:moveTo>
                      <a:pt x="0" y="43"/>
                    </a:moveTo>
                    <a:lnTo>
                      <a:pt x="16" y="58"/>
                    </a:lnTo>
                    <a:lnTo>
                      <a:pt x="14" y="68"/>
                    </a:lnTo>
                    <a:lnTo>
                      <a:pt x="18" y="75"/>
                    </a:lnTo>
                    <a:lnTo>
                      <a:pt x="11" y="86"/>
                    </a:lnTo>
                    <a:lnTo>
                      <a:pt x="82" y="61"/>
                    </a:lnTo>
                    <a:lnTo>
                      <a:pt x="172" y="118"/>
                    </a:lnTo>
                    <a:lnTo>
                      <a:pt x="246" y="79"/>
                    </a:lnTo>
                    <a:lnTo>
                      <a:pt x="288" y="88"/>
                    </a:lnTo>
                    <a:lnTo>
                      <a:pt x="342" y="141"/>
                    </a:lnTo>
                    <a:lnTo>
                      <a:pt x="362" y="141"/>
                    </a:lnTo>
                    <a:lnTo>
                      <a:pt x="379" y="178"/>
                    </a:lnTo>
                    <a:lnTo>
                      <a:pt x="375" y="248"/>
                    </a:lnTo>
                    <a:lnTo>
                      <a:pt x="387" y="256"/>
                    </a:lnTo>
                    <a:lnTo>
                      <a:pt x="390" y="244"/>
                    </a:lnTo>
                    <a:lnTo>
                      <a:pt x="407" y="244"/>
                    </a:lnTo>
                    <a:lnTo>
                      <a:pt x="390" y="277"/>
                    </a:lnTo>
                    <a:lnTo>
                      <a:pt x="436" y="323"/>
                    </a:lnTo>
                    <a:lnTo>
                      <a:pt x="443" y="311"/>
                    </a:lnTo>
                    <a:lnTo>
                      <a:pt x="446" y="343"/>
                    </a:lnTo>
                    <a:lnTo>
                      <a:pt x="461" y="350"/>
                    </a:lnTo>
                    <a:lnTo>
                      <a:pt x="477" y="389"/>
                    </a:lnTo>
                    <a:lnTo>
                      <a:pt x="494" y="389"/>
                    </a:lnTo>
                    <a:lnTo>
                      <a:pt x="528" y="426"/>
                    </a:lnTo>
                    <a:lnTo>
                      <a:pt x="548" y="428"/>
                    </a:lnTo>
                    <a:lnTo>
                      <a:pt x="548" y="434"/>
                    </a:lnTo>
                    <a:lnTo>
                      <a:pt x="534" y="444"/>
                    </a:lnTo>
                    <a:lnTo>
                      <a:pt x="565" y="440"/>
                    </a:lnTo>
                    <a:lnTo>
                      <a:pt x="585" y="432"/>
                    </a:lnTo>
                    <a:lnTo>
                      <a:pt x="595" y="380"/>
                    </a:lnTo>
                    <a:lnTo>
                      <a:pt x="601" y="382"/>
                    </a:lnTo>
                    <a:lnTo>
                      <a:pt x="596" y="311"/>
                    </a:lnTo>
                    <a:lnTo>
                      <a:pt x="588" y="290"/>
                    </a:lnTo>
                    <a:lnTo>
                      <a:pt x="524" y="186"/>
                    </a:lnTo>
                    <a:lnTo>
                      <a:pt x="473" y="88"/>
                    </a:lnTo>
                    <a:lnTo>
                      <a:pt x="442" y="7"/>
                    </a:lnTo>
                    <a:lnTo>
                      <a:pt x="434" y="6"/>
                    </a:lnTo>
                    <a:lnTo>
                      <a:pt x="406" y="0"/>
                    </a:lnTo>
                    <a:lnTo>
                      <a:pt x="398" y="8"/>
                    </a:lnTo>
                    <a:lnTo>
                      <a:pt x="402" y="39"/>
                    </a:lnTo>
                    <a:lnTo>
                      <a:pt x="391" y="37"/>
                    </a:lnTo>
                    <a:lnTo>
                      <a:pt x="389" y="24"/>
                    </a:lnTo>
                    <a:lnTo>
                      <a:pt x="198" y="35"/>
                    </a:lnTo>
                    <a:lnTo>
                      <a:pt x="184" y="14"/>
                    </a:lnTo>
                    <a:lnTo>
                      <a:pt x="0" y="3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3" name="Freeform 97"/>
              <p:cNvSpPr>
                <a:spLocks/>
              </p:cNvSpPr>
              <p:nvPr/>
            </p:nvSpPr>
            <p:spPr bwMode="auto">
              <a:xfrm>
                <a:off x="5783912" y="5225326"/>
                <a:ext cx="58561" cy="34997"/>
              </a:xfrm>
              <a:custGeom>
                <a:avLst/>
                <a:gdLst>
                  <a:gd name="T0" fmla="*/ 0 w 32"/>
                  <a:gd name="T1" fmla="*/ 17 h 19"/>
                  <a:gd name="T2" fmla="*/ 2 w 32"/>
                  <a:gd name="T3" fmla="*/ 9 h 19"/>
                  <a:gd name="T4" fmla="*/ 12 w 32"/>
                  <a:gd name="T5" fmla="*/ 7 h 19"/>
                  <a:gd name="T6" fmla="*/ 27 w 32"/>
                  <a:gd name="T7" fmla="*/ 0 h 19"/>
                  <a:gd name="T8" fmla="*/ 32 w 32"/>
                  <a:gd name="T9" fmla="*/ 6 h 19"/>
                  <a:gd name="T10" fmla="*/ 15 w 32"/>
                  <a:gd name="T11" fmla="*/ 11 h 19"/>
                  <a:gd name="T12" fmla="*/ 10 w 32"/>
                  <a:gd name="T13" fmla="*/ 11 h 19"/>
                  <a:gd name="T14" fmla="*/ 10 w 32"/>
                  <a:gd name="T15" fmla="*/ 19 h 19"/>
                  <a:gd name="T16" fmla="*/ 0 w 32"/>
                  <a:gd name="T17" fmla="*/ 17 h 19"/>
                  <a:gd name="T18" fmla="*/ 0 w 32"/>
                  <a:gd name="T19" fmla="*/ 17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19"/>
                  <a:gd name="T32" fmla="*/ 32 w 32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19">
                    <a:moveTo>
                      <a:pt x="0" y="17"/>
                    </a:moveTo>
                    <a:lnTo>
                      <a:pt x="2" y="9"/>
                    </a:lnTo>
                    <a:lnTo>
                      <a:pt x="12" y="7"/>
                    </a:lnTo>
                    <a:lnTo>
                      <a:pt x="27" y="0"/>
                    </a:lnTo>
                    <a:lnTo>
                      <a:pt x="32" y="6"/>
                    </a:lnTo>
                    <a:lnTo>
                      <a:pt x="15" y="11"/>
                    </a:lnTo>
                    <a:lnTo>
                      <a:pt x="10" y="11"/>
                    </a:lnTo>
                    <a:lnTo>
                      <a:pt x="10" y="1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FBBDF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4" name="Freeform 98"/>
              <p:cNvSpPr>
                <a:spLocks/>
              </p:cNvSpPr>
              <p:nvPr/>
            </p:nvSpPr>
            <p:spPr bwMode="auto">
              <a:xfrm>
                <a:off x="5855284" y="5181119"/>
                <a:ext cx="75031" cy="51575"/>
              </a:xfrm>
              <a:custGeom>
                <a:avLst/>
                <a:gdLst>
                  <a:gd name="T0" fmla="*/ 3 w 41"/>
                  <a:gd name="T1" fmla="*/ 28 h 28"/>
                  <a:gd name="T2" fmla="*/ 41 w 41"/>
                  <a:gd name="T3" fmla="*/ 0 h 28"/>
                  <a:gd name="T4" fmla="*/ 0 w 41"/>
                  <a:gd name="T5" fmla="*/ 24 h 28"/>
                  <a:gd name="T6" fmla="*/ 3 w 41"/>
                  <a:gd name="T7" fmla="*/ 28 h 28"/>
                  <a:gd name="T8" fmla="*/ 3 w 41"/>
                  <a:gd name="T9" fmla="*/ 28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28"/>
                  <a:gd name="T17" fmla="*/ 41 w 41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28">
                    <a:moveTo>
                      <a:pt x="3" y="28"/>
                    </a:moveTo>
                    <a:lnTo>
                      <a:pt x="41" y="0"/>
                    </a:lnTo>
                    <a:lnTo>
                      <a:pt x="0" y="24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DFBBDF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5" name="Freeform 100"/>
              <p:cNvSpPr>
                <a:spLocks/>
              </p:cNvSpPr>
              <p:nvPr/>
            </p:nvSpPr>
            <p:spPr bwMode="auto">
              <a:xfrm>
                <a:off x="5057391" y="2655797"/>
                <a:ext cx="508748" cy="563638"/>
              </a:xfrm>
              <a:custGeom>
                <a:avLst/>
                <a:gdLst>
                  <a:gd name="T0" fmla="*/ 0 w 278"/>
                  <a:gd name="T1" fmla="*/ 56 h 306"/>
                  <a:gd name="T2" fmla="*/ 23 w 278"/>
                  <a:gd name="T3" fmla="*/ 268 h 306"/>
                  <a:gd name="T4" fmla="*/ 58 w 278"/>
                  <a:gd name="T5" fmla="*/ 271 h 306"/>
                  <a:gd name="T6" fmla="*/ 99 w 278"/>
                  <a:gd name="T7" fmla="*/ 296 h 306"/>
                  <a:gd name="T8" fmla="*/ 129 w 278"/>
                  <a:gd name="T9" fmla="*/ 295 h 306"/>
                  <a:gd name="T10" fmla="*/ 143 w 278"/>
                  <a:gd name="T11" fmla="*/ 285 h 306"/>
                  <a:gd name="T12" fmla="*/ 176 w 278"/>
                  <a:gd name="T13" fmla="*/ 306 h 306"/>
                  <a:gd name="T14" fmla="*/ 196 w 278"/>
                  <a:gd name="T15" fmla="*/ 289 h 306"/>
                  <a:gd name="T16" fmla="*/ 201 w 278"/>
                  <a:gd name="T17" fmla="*/ 255 h 306"/>
                  <a:gd name="T18" fmla="*/ 213 w 278"/>
                  <a:gd name="T19" fmla="*/ 262 h 306"/>
                  <a:gd name="T20" fmla="*/ 220 w 278"/>
                  <a:gd name="T21" fmla="*/ 235 h 306"/>
                  <a:gd name="T22" fmla="*/ 266 w 278"/>
                  <a:gd name="T23" fmla="*/ 194 h 306"/>
                  <a:gd name="T24" fmla="*/ 274 w 278"/>
                  <a:gd name="T25" fmla="*/ 128 h 306"/>
                  <a:gd name="T26" fmla="*/ 269 w 278"/>
                  <a:gd name="T27" fmla="*/ 115 h 306"/>
                  <a:gd name="T28" fmla="*/ 278 w 278"/>
                  <a:gd name="T29" fmla="*/ 108 h 306"/>
                  <a:gd name="T30" fmla="*/ 261 w 278"/>
                  <a:gd name="T31" fmla="*/ 0 h 306"/>
                  <a:gd name="T32" fmla="*/ 213 w 278"/>
                  <a:gd name="T33" fmla="*/ 25 h 306"/>
                  <a:gd name="T34" fmla="*/ 189 w 278"/>
                  <a:gd name="T35" fmla="*/ 50 h 306"/>
                  <a:gd name="T36" fmla="*/ 172 w 278"/>
                  <a:gd name="T37" fmla="*/ 51 h 306"/>
                  <a:gd name="T38" fmla="*/ 145 w 278"/>
                  <a:gd name="T39" fmla="*/ 65 h 306"/>
                  <a:gd name="T40" fmla="*/ 84 w 278"/>
                  <a:gd name="T41" fmla="*/ 44 h 306"/>
                  <a:gd name="T42" fmla="*/ 0 w 278"/>
                  <a:gd name="T43" fmla="*/ 56 h 306"/>
                  <a:gd name="T44" fmla="*/ 0 w 278"/>
                  <a:gd name="T45" fmla="*/ 56 h 30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8"/>
                  <a:gd name="T70" fmla="*/ 0 h 306"/>
                  <a:gd name="T71" fmla="*/ 278 w 278"/>
                  <a:gd name="T72" fmla="*/ 306 h 30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8" h="306">
                    <a:moveTo>
                      <a:pt x="0" y="56"/>
                    </a:moveTo>
                    <a:lnTo>
                      <a:pt x="23" y="268"/>
                    </a:lnTo>
                    <a:lnTo>
                      <a:pt x="58" y="271"/>
                    </a:lnTo>
                    <a:lnTo>
                      <a:pt x="99" y="296"/>
                    </a:lnTo>
                    <a:lnTo>
                      <a:pt x="129" y="295"/>
                    </a:lnTo>
                    <a:lnTo>
                      <a:pt x="143" y="285"/>
                    </a:lnTo>
                    <a:lnTo>
                      <a:pt x="176" y="306"/>
                    </a:lnTo>
                    <a:lnTo>
                      <a:pt x="196" y="289"/>
                    </a:lnTo>
                    <a:lnTo>
                      <a:pt x="201" y="255"/>
                    </a:lnTo>
                    <a:lnTo>
                      <a:pt x="213" y="262"/>
                    </a:lnTo>
                    <a:lnTo>
                      <a:pt x="220" y="235"/>
                    </a:lnTo>
                    <a:lnTo>
                      <a:pt x="266" y="194"/>
                    </a:lnTo>
                    <a:lnTo>
                      <a:pt x="274" y="128"/>
                    </a:lnTo>
                    <a:lnTo>
                      <a:pt x="269" y="115"/>
                    </a:lnTo>
                    <a:lnTo>
                      <a:pt x="278" y="108"/>
                    </a:lnTo>
                    <a:lnTo>
                      <a:pt x="261" y="0"/>
                    </a:lnTo>
                    <a:lnTo>
                      <a:pt x="213" y="25"/>
                    </a:lnTo>
                    <a:lnTo>
                      <a:pt x="189" y="50"/>
                    </a:lnTo>
                    <a:lnTo>
                      <a:pt x="172" y="51"/>
                    </a:lnTo>
                    <a:lnTo>
                      <a:pt x="145" y="65"/>
                    </a:lnTo>
                    <a:lnTo>
                      <a:pt x="84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6" name="Freeform 101"/>
              <p:cNvSpPr>
                <a:spLocks/>
              </p:cNvSpPr>
              <p:nvPr/>
            </p:nvSpPr>
            <p:spPr bwMode="auto">
              <a:xfrm>
                <a:off x="5379475" y="2854729"/>
                <a:ext cx="543518" cy="528641"/>
              </a:xfrm>
              <a:custGeom>
                <a:avLst/>
                <a:gdLst>
                  <a:gd name="T0" fmla="*/ 0 w 297"/>
                  <a:gd name="T1" fmla="*/ 198 h 287"/>
                  <a:gd name="T2" fmla="*/ 11 w 297"/>
                  <a:gd name="T3" fmla="*/ 237 h 287"/>
                  <a:gd name="T4" fmla="*/ 49 w 297"/>
                  <a:gd name="T5" fmla="*/ 265 h 287"/>
                  <a:gd name="T6" fmla="*/ 67 w 297"/>
                  <a:gd name="T7" fmla="*/ 287 h 287"/>
                  <a:gd name="T8" fmla="*/ 124 w 297"/>
                  <a:gd name="T9" fmla="*/ 264 h 287"/>
                  <a:gd name="T10" fmla="*/ 149 w 297"/>
                  <a:gd name="T11" fmla="*/ 260 h 287"/>
                  <a:gd name="T12" fmla="*/ 163 w 297"/>
                  <a:gd name="T13" fmla="*/ 243 h 287"/>
                  <a:gd name="T14" fmla="*/ 185 w 297"/>
                  <a:gd name="T15" fmla="*/ 157 h 287"/>
                  <a:gd name="T16" fmla="*/ 209 w 297"/>
                  <a:gd name="T17" fmla="*/ 167 h 287"/>
                  <a:gd name="T18" fmla="*/ 255 w 297"/>
                  <a:gd name="T19" fmla="*/ 73 h 287"/>
                  <a:gd name="T20" fmla="*/ 291 w 297"/>
                  <a:gd name="T21" fmla="*/ 93 h 287"/>
                  <a:gd name="T22" fmla="*/ 297 w 297"/>
                  <a:gd name="T23" fmla="*/ 77 h 287"/>
                  <a:gd name="T24" fmla="*/ 272 w 297"/>
                  <a:gd name="T25" fmla="*/ 56 h 287"/>
                  <a:gd name="T26" fmla="*/ 252 w 297"/>
                  <a:gd name="T27" fmla="*/ 58 h 287"/>
                  <a:gd name="T28" fmla="*/ 245 w 297"/>
                  <a:gd name="T29" fmla="*/ 69 h 287"/>
                  <a:gd name="T30" fmla="*/ 209 w 297"/>
                  <a:gd name="T31" fmla="*/ 79 h 287"/>
                  <a:gd name="T32" fmla="*/ 186 w 297"/>
                  <a:gd name="T33" fmla="*/ 105 h 287"/>
                  <a:gd name="T34" fmla="*/ 179 w 297"/>
                  <a:gd name="T35" fmla="*/ 64 h 287"/>
                  <a:gd name="T36" fmla="*/ 115 w 297"/>
                  <a:gd name="T37" fmla="*/ 75 h 287"/>
                  <a:gd name="T38" fmla="*/ 102 w 297"/>
                  <a:gd name="T39" fmla="*/ 0 h 287"/>
                  <a:gd name="T40" fmla="*/ 93 w 297"/>
                  <a:gd name="T41" fmla="*/ 7 h 287"/>
                  <a:gd name="T42" fmla="*/ 98 w 297"/>
                  <a:gd name="T43" fmla="*/ 20 h 287"/>
                  <a:gd name="T44" fmla="*/ 90 w 297"/>
                  <a:gd name="T45" fmla="*/ 86 h 287"/>
                  <a:gd name="T46" fmla="*/ 44 w 297"/>
                  <a:gd name="T47" fmla="*/ 127 h 287"/>
                  <a:gd name="T48" fmla="*/ 37 w 297"/>
                  <a:gd name="T49" fmla="*/ 154 h 287"/>
                  <a:gd name="T50" fmla="*/ 25 w 297"/>
                  <a:gd name="T51" fmla="*/ 147 h 287"/>
                  <a:gd name="T52" fmla="*/ 20 w 297"/>
                  <a:gd name="T53" fmla="*/ 181 h 287"/>
                  <a:gd name="T54" fmla="*/ 0 w 297"/>
                  <a:gd name="T55" fmla="*/ 198 h 287"/>
                  <a:gd name="T56" fmla="*/ 0 w 297"/>
                  <a:gd name="T57" fmla="*/ 198 h 287"/>
                  <a:gd name="T58" fmla="*/ 0 w 297"/>
                  <a:gd name="T59" fmla="*/ 198 h 28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97"/>
                  <a:gd name="T91" fmla="*/ 0 h 287"/>
                  <a:gd name="T92" fmla="*/ 297 w 297"/>
                  <a:gd name="T93" fmla="*/ 287 h 28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97" h="287">
                    <a:moveTo>
                      <a:pt x="0" y="198"/>
                    </a:moveTo>
                    <a:lnTo>
                      <a:pt x="11" y="237"/>
                    </a:lnTo>
                    <a:lnTo>
                      <a:pt x="49" y="265"/>
                    </a:lnTo>
                    <a:lnTo>
                      <a:pt x="67" y="287"/>
                    </a:lnTo>
                    <a:lnTo>
                      <a:pt x="124" y="264"/>
                    </a:lnTo>
                    <a:lnTo>
                      <a:pt x="149" y="260"/>
                    </a:lnTo>
                    <a:lnTo>
                      <a:pt x="163" y="243"/>
                    </a:lnTo>
                    <a:lnTo>
                      <a:pt x="185" y="157"/>
                    </a:lnTo>
                    <a:lnTo>
                      <a:pt x="209" y="167"/>
                    </a:lnTo>
                    <a:lnTo>
                      <a:pt x="255" y="73"/>
                    </a:lnTo>
                    <a:lnTo>
                      <a:pt x="291" y="93"/>
                    </a:lnTo>
                    <a:lnTo>
                      <a:pt x="297" y="77"/>
                    </a:lnTo>
                    <a:lnTo>
                      <a:pt x="272" y="56"/>
                    </a:lnTo>
                    <a:lnTo>
                      <a:pt x="252" y="58"/>
                    </a:lnTo>
                    <a:lnTo>
                      <a:pt x="245" y="69"/>
                    </a:lnTo>
                    <a:lnTo>
                      <a:pt x="209" y="79"/>
                    </a:lnTo>
                    <a:lnTo>
                      <a:pt x="186" y="105"/>
                    </a:lnTo>
                    <a:lnTo>
                      <a:pt x="179" y="64"/>
                    </a:lnTo>
                    <a:lnTo>
                      <a:pt x="115" y="75"/>
                    </a:lnTo>
                    <a:lnTo>
                      <a:pt x="102" y="0"/>
                    </a:lnTo>
                    <a:lnTo>
                      <a:pt x="93" y="7"/>
                    </a:lnTo>
                    <a:lnTo>
                      <a:pt x="98" y="20"/>
                    </a:lnTo>
                    <a:lnTo>
                      <a:pt x="90" y="86"/>
                    </a:lnTo>
                    <a:lnTo>
                      <a:pt x="44" y="127"/>
                    </a:lnTo>
                    <a:lnTo>
                      <a:pt x="37" y="154"/>
                    </a:lnTo>
                    <a:lnTo>
                      <a:pt x="25" y="147"/>
                    </a:lnTo>
                    <a:lnTo>
                      <a:pt x="20" y="181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7" name="Freeform 102"/>
              <p:cNvSpPr>
                <a:spLocks/>
              </p:cNvSpPr>
              <p:nvPr/>
            </p:nvSpPr>
            <p:spPr bwMode="auto">
              <a:xfrm>
                <a:off x="5707050" y="2889725"/>
                <a:ext cx="550838" cy="268926"/>
              </a:xfrm>
              <a:custGeom>
                <a:avLst/>
                <a:gdLst>
                  <a:gd name="T0" fmla="*/ 0 w 301"/>
                  <a:gd name="T1" fmla="*/ 44 h 146"/>
                  <a:gd name="T2" fmla="*/ 7 w 301"/>
                  <a:gd name="T3" fmla="*/ 85 h 146"/>
                  <a:gd name="T4" fmla="*/ 30 w 301"/>
                  <a:gd name="T5" fmla="*/ 59 h 146"/>
                  <a:gd name="T6" fmla="*/ 66 w 301"/>
                  <a:gd name="T7" fmla="*/ 49 h 146"/>
                  <a:gd name="T8" fmla="*/ 73 w 301"/>
                  <a:gd name="T9" fmla="*/ 38 h 146"/>
                  <a:gd name="T10" fmla="*/ 93 w 301"/>
                  <a:gd name="T11" fmla="*/ 36 h 146"/>
                  <a:gd name="T12" fmla="*/ 118 w 301"/>
                  <a:gd name="T13" fmla="*/ 57 h 146"/>
                  <a:gd name="T14" fmla="*/ 135 w 301"/>
                  <a:gd name="T15" fmla="*/ 62 h 146"/>
                  <a:gd name="T16" fmla="*/ 167 w 301"/>
                  <a:gd name="T17" fmla="*/ 90 h 146"/>
                  <a:gd name="T18" fmla="*/ 156 w 301"/>
                  <a:gd name="T19" fmla="*/ 118 h 146"/>
                  <a:gd name="T20" fmla="*/ 161 w 301"/>
                  <a:gd name="T21" fmla="*/ 131 h 146"/>
                  <a:gd name="T22" fmla="*/ 174 w 301"/>
                  <a:gd name="T23" fmla="*/ 125 h 146"/>
                  <a:gd name="T24" fmla="*/ 187 w 301"/>
                  <a:gd name="T25" fmla="*/ 125 h 146"/>
                  <a:gd name="T26" fmla="*/ 194 w 301"/>
                  <a:gd name="T27" fmla="*/ 134 h 146"/>
                  <a:gd name="T28" fmla="*/ 209 w 301"/>
                  <a:gd name="T29" fmla="*/ 134 h 146"/>
                  <a:gd name="T30" fmla="*/ 215 w 301"/>
                  <a:gd name="T31" fmla="*/ 131 h 146"/>
                  <a:gd name="T32" fmla="*/ 206 w 301"/>
                  <a:gd name="T33" fmla="*/ 105 h 146"/>
                  <a:gd name="T34" fmla="*/ 203 w 301"/>
                  <a:gd name="T35" fmla="*/ 59 h 146"/>
                  <a:gd name="T36" fmla="*/ 192 w 301"/>
                  <a:gd name="T37" fmla="*/ 52 h 146"/>
                  <a:gd name="T38" fmla="*/ 215 w 301"/>
                  <a:gd name="T39" fmla="*/ 32 h 146"/>
                  <a:gd name="T40" fmla="*/ 216 w 301"/>
                  <a:gd name="T41" fmla="*/ 18 h 146"/>
                  <a:gd name="T42" fmla="*/ 231 w 301"/>
                  <a:gd name="T43" fmla="*/ 19 h 146"/>
                  <a:gd name="T44" fmla="*/ 212 w 301"/>
                  <a:gd name="T45" fmla="*/ 48 h 146"/>
                  <a:gd name="T46" fmla="*/ 223 w 301"/>
                  <a:gd name="T47" fmla="*/ 82 h 146"/>
                  <a:gd name="T48" fmla="*/ 227 w 301"/>
                  <a:gd name="T49" fmla="*/ 92 h 146"/>
                  <a:gd name="T50" fmla="*/ 234 w 301"/>
                  <a:gd name="T51" fmla="*/ 96 h 146"/>
                  <a:gd name="T52" fmla="*/ 221 w 301"/>
                  <a:gd name="T53" fmla="*/ 95 h 146"/>
                  <a:gd name="T54" fmla="*/ 225 w 301"/>
                  <a:gd name="T55" fmla="*/ 117 h 146"/>
                  <a:gd name="T56" fmla="*/ 249 w 301"/>
                  <a:gd name="T57" fmla="*/ 131 h 146"/>
                  <a:gd name="T58" fmla="*/ 255 w 301"/>
                  <a:gd name="T59" fmla="*/ 134 h 146"/>
                  <a:gd name="T60" fmla="*/ 262 w 301"/>
                  <a:gd name="T61" fmla="*/ 134 h 146"/>
                  <a:gd name="T62" fmla="*/ 259 w 301"/>
                  <a:gd name="T63" fmla="*/ 146 h 146"/>
                  <a:gd name="T64" fmla="*/ 289 w 301"/>
                  <a:gd name="T65" fmla="*/ 131 h 146"/>
                  <a:gd name="T66" fmla="*/ 294 w 301"/>
                  <a:gd name="T67" fmla="*/ 112 h 146"/>
                  <a:gd name="T68" fmla="*/ 301 w 301"/>
                  <a:gd name="T69" fmla="*/ 93 h 146"/>
                  <a:gd name="T70" fmla="*/ 259 w 301"/>
                  <a:gd name="T71" fmla="*/ 102 h 146"/>
                  <a:gd name="T72" fmla="*/ 231 w 301"/>
                  <a:gd name="T73" fmla="*/ 0 h 146"/>
                  <a:gd name="T74" fmla="*/ 0 w 301"/>
                  <a:gd name="T75" fmla="*/ 44 h 146"/>
                  <a:gd name="T76" fmla="*/ 0 w 301"/>
                  <a:gd name="T77" fmla="*/ 44 h 146"/>
                  <a:gd name="T78" fmla="*/ 0 w 301"/>
                  <a:gd name="T79" fmla="*/ 44 h 1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01"/>
                  <a:gd name="T121" fmla="*/ 0 h 146"/>
                  <a:gd name="T122" fmla="*/ 301 w 301"/>
                  <a:gd name="T123" fmla="*/ 146 h 1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01" h="146">
                    <a:moveTo>
                      <a:pt x="0" y="44"/>
                    </a:moveTo>
                    <a:lnTo>
                      <a:pt x="7" y="85"/>
                    </a:lnTo>
                    <a:lnTo>
                      <a:pt x="30" y="59"/>
                    </a:lnTo>
                    <a:lnTo>
                      <a:pt x="66" y="49"/>
                    </a:lnTo>
                    <a:lnTo>
                      <a:pt x="73" y="38"/>
                    </a:lnTo>
                    <a:lnTo>
                      <a:pt x="93" y="36"/>
                    </a:lnTo>
                    <a:lnTo>
                      <a:pt x="118" y="57"/>
                    </a:lnTo>
                    <a:lnTo>
                      <a:pt x="135" y="62"/>
                    </a:lnTo>
                    <a:lnTo>
                      <a:pt x="167" y="90"/>
                    </a:lnTo>
                    <a:lnTo>
                      <a:pt x="156" y="118"/>
                    </a:lnTo>
                    <a:lnTo>
                      <a:pt x="161" y="131"/>
                    </a:lnTo>
                    <a:lnTo>
                      <a:pt x="174" y="125"/>
                    </a:lnTo>
                    <a:lnTo>
                      <a:pt x="187" y="125"/>
                    </a:lnTo>
                    <a:lnTo>
                      <a:pt x="194" y="134"/>
                    </a:lnTo>
                    <a:lnTo>
                      <a:pt x="209" y="134"/>
                    </a:lnTo>
                    <a:lnTo>
                      <a:pt x="215" y="131"/>
                    </a:lnTo>
                    <a:lnTo>
                      <a:pt x="206" y="105"/>
                    </a:lnTo>
                    <a:lnTo>
                      <a:pt x="203" y="59"/>
                    </a:lnTo>
                    <a:lnTo>
                      <a:pt x="192" y="52"/>
                    </a:lnTo>
                    <a:lnTo>
                      <a:pt x="215" y="32"/>
                    </a:lnTo>
                    <a:lnTo>
                      <a:pt x="216" y="18"/>
                    </a:lnTo>
                    <a:lnTo>
                      <a:pt x="231" y="19"/>
                    </a:lnTo>
                    <a:lnTo>
                      <a:pt x="212" y="48"/>
                    </a:lnTo>
                    <a:lnTo>
                      <a:pt x="223" y="82"/>
                    </a:lnTo>
                    <a:lnTo>
                      <a:pt x="227" y="92"/>
                    </a:lnTo>
                    <a:lnTo>
                      <a:pt x="234" y="96"/>
                    </a:lnTo>
                    <a:lnTo>
                      <a:pt x="221" y="95"/>
                    </a:lnTo>
                    <a:lnTo>
                      <a:pt x="225" y="117"/>
                    </a:lnTo>
                    <a:lnTo>
                      <a:pt x="249" y="131"/>
                    </a:lnTo>
                    <a:lnTo>
                      <a:pt x="255" y="134"/>
                    </a:lnTo>
                    <a:lnTo>
                      <a:pt x="262" y="134"/>
                    </a:lnTo>
                    <a:lnTo>
                      <a:pt x="259" y="146"/>
                    </a:lnTo>
                    <a:lnTo>
                      <a:pt x="289" y="131"/>
                    </a:lnTo>
                    <a:lnTo>
                      <a:pt x="294" y="112"/>
                    </a:lnTo>
                    <a:lnTo>
                      <a:pt x="301" y="93"/>
                    </a:lnTo>
                    <a:lnTo>
                      <a:pt x="259" y="102"/>
                    </a:lnTo>
                    <a:lnTo>
                      <a:pt x="2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8" name="Freeform 103"/>
              <p:cNvSpPr>
                <a:spLocks/>
              </p:cNvSpPr>
              <p:nvPr/>
            </p:nvSpPr>
            <p:spPr bwMode="auto">
              <a:xfrm>
                <a:off x="5287974" y="2989192"/>
                <a:ext cx="936974" cy="519431"/>
              </a:xfrm>
              <a:custGeom>
                <a:avLst/>
                <a:gdLst>
                  <a:gd name="T0" fmla="*/ 47 w 512"/>
                  <a:gd name="T1" fmla="*/ 252 h 282"/>
                  <a:gd name="T2" fmla="*/ 48 w 512"/>
                  <a:gd name="T3" fmla="*/ 245 h 282"/>
                  <a:gd name="T4" fmla="*/ 80 w 512"/>
                  <a:gd name="T5" fmla="*/ 214 h 282"/>
                  <a:gd name="T6" fmla="*/ 99 w 512"/>
                  <a:gd name="T7" fmla="*/ 192 h 282"/>
                  <a:gd name="T8" fmla="*/ 117 w 512"/>
                  <a:gd name="T9" fmla="*/ 214 h 282"/>
                  <a:gd name="T10" fmla="*/ 174 w 512"/>
                  <a:gd name="T11" fmla="*/ 191 h 282"/>
                  <a:gd name="T12" fmla="*/ 199 w 512"/>
                  <a:gd name="T13" fmla="*/ 187 h 282"/>
                  <a:gd name="T14" fmla="*/ 213 w 512"/>
                  <a:gd name="T15" fmla="*/ 170 h 282"/>
                  <a:gd name="T16" fmla="*/ 235 w 512"/>
                  <a:gd name="T17" fmla="*/ 84 h 282"/>
                  <a:gd name="T18" fmla="*/ 259 w 512"/>
                  <a:gd name="T19" fmla="*/ 94 h 282"/>
                  <a:gd name="T20" fmla="*/ 305 w 512"/>
                  <a:gd name="T21" fmla="*/ 0 h 282"/>
                  <a:gd name="T22" fmla="*/ 341 w 512"/>
                  <a:gd name="T23" fmla="*/ 20 h 282"/>
                  <a:gd name="T24" fmla="*/ 347 w 512"/>
                  <a:gd name="T25" fmla="*/ 4 h 282"/>
                  <a:gd name="T26" fmla="*/ 364 w 512"/>
                  <a:gd name="T27" fmla="*/ 9 h 282"/>
                  <a:gd name="T28" fmla="*/ 396 w 512"/>
                  <a:gd name="T29" fmla="*/ 37 h 282"/>
                  <a:gd name="T30" fmla="*/ 385 w 512"/>
                  <a:gd name="T31" fmla="*/ 65 h 282"/>
                  <a:gd name="T32" fmla="*/ 390 w 512"/>
                  <a:gd name="T33" fmla="*/ 78 h 282"/>
                  <a:gd name="T34" fmla="*/ 403 w 512"/>
                  <a:gd name="T35" fmla="*/ 72 h 282"/>
                  <a:gd name="T36" fmla="*/ 414 w 512"/>
                  <a:gd name="T37" fmla="*/ 85 h 282"/>
                  <a:gd name="T38" fmla="*/ 463 w 512"/>
                  <a:gd name="T39" fmla="*/ 101 h 282"/>
                  <a:gd name="T40" fmla="*/ 417 w 512"/>
                  <a:gd name="T41" fmla="*/ 99 h 282"/>
                  <a:gd name="T42" fmla="*/ 466 w 512"/>
                  <a:gd name="T43" fmla="*/ 141 h 282"/>
                  <a:gd name="T44" fmla="*/ 436 w 512"/>
                  <a:gd name="T45" fmla="*/ 137 h 282"/>
                  <a:gd name="T46" fmla="*/ 497 w 512"/>
                  <a:gd name="T47" fmla="*/ 176 h 282"/>
                  <a:gd name="T48" fmla="*/ 512 w 512"/>
                  <a:gd name="T49" fmla="*/ 202 h 282"/>
                  <a:gd name="T50" fmla="*/ 501 w 512"/>
                  <a:gd name="T51" fmla="*/ 199 h 282"/>
                  <a:gd name="T52" fmla="*/ 499 w 512"/>
                  <a:gd name="T53" fmla="*/ 206 h 282"/>
                  <a:gd name="T54" fmla="*/ 298 w 512"/>
                  <a:gd name="T55" fmla="*/ 244 h 282"/>
                  <a:gd name="T56" fmla="*/ 131 w 512"/>
                  <a:gd name="T57" fmla="*/ 265 h 282"/>
                  <a:gd name="T58" fmla="*/ 0 w 512"/>
                  <a:gd name="T59" fmla="*/ 282 h 282"/>
                  <a:gd name="T60" fmla="*/ 47 w 512"/>
                  <a:gd name="T61" fmla="*/ 252 h 282"/>
                  <a:gd name="T62" fmla="*/ 47 w 512"/>
                  <a:gd name="T63" fmla="*/ 252 h 2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12"/>
                  <a:gd name="T97" fmla="*/ 0 h 282"/>
                  <a:gd name="T98" fmla="*/ 512 w 512"/>
                  <a:gd name="T99" fmla="*/ 282 h 2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12" h="282">
                    <a:moveTo>
                      <a:pt x="47" y="252"/>
                    </a:moveTo>
                    <a:lnTo>
                      <a:pt x="48" y="245"/>
                    </a:lnTo>
                    <a:lnTo>
                      <a:pt x="80" y="214"/>
                    </a:lnTo>
                    <a:lnTo>
                      <a:pt x="99" y="192"/>
                    </a:lnTo>
                    <a:lnTo>
                      <a:pt x="117" y="214"/>
                    </a:lnTo>
                    <a:lnTo>
                      <a:pt x="174" y="191"/>
                    </a:lnTo>
                    <a:lnTo>
                      <a:pt x="199" y="187"/>
                    </a:lnTo>
                    <a:lnTo>
                      <a:pt x="213" y="170"/>
                    </a:lnTo>
                    <a:lnTo>
                      <a:pt x="235" y="84"/>
                    </a:lnTo>
                    <a:lnTo>
                      <a:pt x="259" y="94"/>
                    </a:lnTo>
                    <a:lnTo>
                      <a:pt x="305" y="0"/>
                    </a:lnTo>
                    <a:lnTo>
                      <a:pt x="341" y="20"/>
                    </a:lnTo>
                    <a:lnTo>
                      <a:pt x="347" y="4"/>
                    </a:lnTo>
                    <a:lnTo>
                      <a:pt x="364" y="9"/>
                    </a:lnTo>
                    <a:lnTo>
                      <a:pt x="396" y="37"/>
                    </a:lnTo>
                    <a:lnTo>
                      <a:pt x="385" y="65"/>
                    </a:lnTo>
                    <a:lnTo>
                      <a:pt x="390" y="78"/>
                    </a:lnTo>
                    <a:lnTo>
                      <a:pt x="403" y="72"/>
                    </a:lnTo>
                    <a:lnTo>
                      <a:pt x="414" y="85"/>
                    </a:lnTo>
                    <a:lnTo>
                      <a:pt x="463" y="101"/>
                    </a:lnTo>
                    <a:lnTo>
                      <a:pt x="417" y="99"/>
                    </a:lnTo>
                    <a:lnTo>
                      <a:pt x="466" y="141"/>
                    </a:lnTo>
                    <a:lnTo>
                      <a:pt x="436" y="137"/>
                    </a:lnTo>
                    <a:lnTo>
                      <a:pt x="497" y="176"/>
                    </a:lnTo>
                    <a:lnTo>
                      <a:pt x="512" y="202"/>
                    </a:lnTo>
                    <a:lnTo>
                      <a:pt x="501" y="199"/>
                    </a:lnTo>
                    <a:lnTo>
                      <a:pt x="499" y="206"/>
                    </a:lnTo>
                    <a:lnTo>
                      <a:pt x="298" y="244"/>
                    </a:lnTo>
                    <a:lnTo>
                      <a:pt x="131" y="265"/>
                    </a:lnTo>
                    <a:lnTo>
                      <a:pt x="0" y="282"/>
                    </a:lnTo>
                    <a:lnTo>
                      <a:pt x="47" y="2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19" name="Freeform 104"/>
              <p:cNvSpPr>
                <a:spLocks/>
              </p:cNvSpPr>
              <p:nvPr/>
            </p:nvSpPr>
            <p:spPr bwMode="auto">
              <a:xfrm>
                <a:off x="6184688" y="3132864"/>
                <a:ext cx="51241" cy="128937"/>
              </a:xfrm>
              <a:custGeom>
                <a:avLst/>
                <a:gdLst>
                  <a:gd name="T0" fmla="*/ 0 w 28"/>
                  <a:gd name="T1" fmla="*/ 70 h 70"/>
                  <a:gd name="T2" fmla="*/ 9 w 28"/>
                  <a:gd name="T3" fmla="*/ 51 h 70"/>
                  <a:gd name="T4" fmla="*/ 20 w 28"/>
                  <a:gd name="T5" fmla="*/ 39 h 70"/>
                  <a:gd name="T6" fmla="*/ 28 w 28"/>
                  <a:gd name="T7" fmla="*/ 0 h 70"/>
                  <a:gd name="T8" fmla="*/ 11 w 28"/>
                  <a:gd name="T9" fmla="*/ 9 h 70"/>
                  <a:gd name="T10" fmla="*/ 0 w 28"/>
                  <a:gd name="T11" fmla="*/ 46 h 70"/>
                  <a:gd name="T12" fmla="*/ 0 w 28"/>
                  <a:gd name="T13" fmla="*/ 70 h 70"/>
                  <a:gd name="T14" fmla="*/ 0 w 28"/>
                  <a:gd name="T15" fmla="*/ 70 h 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70"/>
                  <a:gd name="T26" fmla="*/ 28 w 28"/>
                  <a:gd name="T27" fmla="*/ 70 h 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70">
                    <a:moveTo>
                      <a:pt x="0" y="70"/>
                    </a:moveTo>
                    <a:lnTo>
                      <a:pt x="9" y="51"/>
                    </a:lnTo>
                    <a:lnTo>
                      <a:pt x="20" y="39"/>
                    </a:lnTo>
                    <a:lnTo>
                      <a:pt x="28" y="0"/>
                    </a:lnTo>
                    <a:lnTo>
                      <a:pt x="11" y="9"/>
                    </a:lnTo>
                    <a:lnTo>
                      <a:pt x="0" y="4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0" name="Freeform 105"/>
              <p:cNvSpPr>
                <a:spLocks/>
              </p:cNvSpPr>
              <p:nvPr/>
            </p:nvSpPr>
            <p:spPr bwMode="auto">
              <a:xfrm>
                <a:off x="5234904" y="3368634"/>
                <a:ext cx="1033965" cy="454963"/>
              </a:xfrm>
              <a:custGeom>
                <a:avLst/>
                <a:gdLst>
                  <a:gd name="T0" fmla="*/ 0 w 565"/>
                  <a:gd name="T1" fmla="*/ 212 h 247"/>
                  <a:gd name="T2" fmla="*/ 82 w 565"/>
                  <a:gd name="T3" fmla="*/ 202 h 247"/>
                  <a:gd name="T4" fmla="*/ 129 w 565"/>
                  <a:gd name="T5" fmla="*/ 179 h 247"/>
                  <a:gd name="T6" fmla="*/ 219 w 565"/>
                  <a:gd name="T7" fmla="*/ 169 h 247"/>
                  <a:gd name="T8" fmla="*/ 256 w 565"/>
                  <a:gd name="T9" fmla="*/ 192 h 247"/>
                  <a:gd name="T10" fmla="*/ 315 w 565"/>
                  <a:gd name="T11" fmla="*/ 184 h 247"/>
                  <a:gd name="T12" fmla="*/ 404 w 565"/>
                  <a:gd name="T13" fmla="*/ 247 h 247"/>
                  <a:gd name="T14" fmla="*/ 438 w 565"/>
                  <a:gd name="T15" fmla="*/ 239 h 247"/>
                  <a:gd name="T16" fmla="*/ 488 w 565"/>
                  <a:gd name="T17" fmla="*/ 167 h 247"/>
                  <a:gd name="T18" fmla="*/ 528 w 565"/>
                  <a:gd name="T19" fmla="*/ 152 h 247"/>
                  <a:gd name="T20" fmla="*/ 541 w 565"/>
                  <a:gd name="T21" fmla="*/ 131 h 247"/>
                  <a:gd name="T22" fmla="*/ 497 w 565"/>
                  <a:gd name="T23" fmla="*/ 139 h 247"/>
                  <a:gd name="T24" fmla="*/ 485 w 565"/>
                  <a:gd name="T25" fmla="*/ 124 h 247"/>
                  <a:gd name="T26" fmla="*/ 512 w 565"/>
                  <a:gd name="T27" fmla="*/ 117 h 247"/>
                  <a:gd name="T28" fmla="*/ 512 w 565"/>
                  <a:gd name="T29" fmla="*/ 108 h 247"/>
                  <a:gd name="T30" fmla="*/ 482 w 565"/>
                  <a:gd name="T31" fmla="*/ 98 h 247"/>
                  <a:gd name="T32" fmla="*/ 520 w 565"/>
                  <a:gd name="T33" fmla="*/ 84 h 247"/>
                  <a:gd name="T34" fmla="*/ 518 w 565"/>
                  <a:gd name="T35" fmla="*/ 99 h 247"/>
                  <a:gd name="T36" fmla="*/ 542 w 565"/>
                  <a:gd name="T37" fmla="*/ 99 h 247"/>
                  <a:gd name="T38" fmla="*/ 556 w 565"/>
                  <a:gd name="T39" fmla="*/ 74 h 247"/>
                  <a:gd name="T40" fmla="*/ 565 w 565"/>
                  <a:gd name="T41" fmla="*/ 72 h 247"/>
                  <a:gd name="T42" fmla="*/ 559 w 565"/>
                  <a:gd name="T43" fmla="*/ 49 h 247"/>
                  <a:gd name="T44" fmla="*/ 542 w 565"/>
                  <a:gd name="T45" fmla="*/ 72 h 247"/>
                  <a:gd name="T46" fmla="*/ 525 w 565"/>
                  <a:gd name="T47" fmla="*/ 22 h 247"/>
                  <a:gd name="T48" fmla="*/ 536 w 565"/>
                  <a:gd name="T49" fmla="*/ 19 h 247"/>
                  <a:gd name="T50" fmla="*/ 552 w 565"/>
                  <a:gd name="T51" fmla="*/ 33 h 247"/>
                  <a:gd name="T52" fmla="*/ 541 w 565"/>
                  <a:gd name="T53" fmla="*/ 10 h 247"/>
                  <a:gd name="T54" fmla="*/ 528 w 565"/>
                  <a:gd name="T55" fmla="*/ 0 h 247"/>
                  <a:gd name="T56" fmla="*/ 327 w 565"/>
                  <a:gd name="T57" fmla="*/ 38 h 247"/>
                  <a:gd name="T58" fmla="*/ 160 w 565"/>
                  <a:gd name="T59" fmla="*/ 59 h 247"/>
                  <a:gd name="T60" fmla="*/ 137 w 565"/>
                  <a:gd name="T61" fmla="*/ 104 h 247"/>
                  <a:gd name="T62" fmla="*/ 101 w 565"/>
                  <a:gd name="T63" fmla="*/ 112 h 247"/>
                  <a:gd name="T64" fmla="*/ 84 w 565"/>
                  <a:gd name="T65" fmla="*/ 135 h 247"/>
                  <a:gd name="T66" fmla="*/ 19 w 565"/>
                  <a:gd name="T67" fmla="*/ 172 h 247"/>
                  <a:gd name="T68" fmla="*/ 16 w 565"/>
                  <a:gd name="T69" fmla="*/ 186 h 247"/>
                  <a:gd name="T70" fmla="*/ 0 w 565"/>
                  <a:gd name="T71" fmla="*/ 194 h 247"/>
                  <a:gd name="T72" fmla="*/ 0 w 565"/>
                  <a:gd name="T73" fmla="*/ 212 h 247"/>
                  <a:gd name="T74" fmla="*/ 0 w 565"/>
                  <a:gd name="T75" fmla="*/ 212 h 2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65"/>
                  <a:gd name="T115" fmla="*/ 0 h 247"/>
                  <a:gd name="T116" fmla="*/ 565 w 565"/>
                  <a:gd name="T117" fmla="*/ 247 h 24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65" h="247">
                    <a:moveTo>
                      <a:pt x="0" y="212"/>
                    </a:moveTo>
                    <a:lnTo>
                      <a:pt x="82" y="202"/>
                    </a:lnTo>
                    <a:lnTo>
                      <a:pt x="129" y="179"/>
                    </a:lnTo>
                    <a:lnTo>
                      <a:pt x="219" y="169"/>
                    </a:lnTo>
                    <a:lnTo>
                      <a:pt x="256" y="192"/>
                    </a:lnTo>
                    <a:lnTo>
                      <a:pt x="315" y="184"/>
                    </a:lnTo>
                    <a:lnTo>
                      <a:pt x="404" y="247"/>
                    </a:lnTo>
                    <a:lnTo>
                      <a:pt x="438" y="239"/>
                    </a:lnTo>
                    <a:lnTo>
                      <a:pt x="488" y="167"/>
                    </a:lnTo>
                    <a:lnTo>
                      <a:pt x="528" y="152"/>
                    </a:lnTo>
                    <a:lnTo>
                      <a:pt x="541" y="131"/>
                    </a:lnTo>
                    <a:lnTo>
                      <a:pt x="497" y="139"/>
                    </a:lnTo>
                    <a:lnTo>
                      <a:pt x="485" y="124"/>
                    </a:lnTo>
                    <a:lnTo>
                      <a:pt x="512" y="117"/>
                    </a:lnTo>
                    <a:lnTo>
                      <a:pt x="512" y="108"/>
                    </a:lnTo>
                    <a:lnTo>
                      <a:pt x="482" y="98"/>
                    </a:lnTo>
                    <a:lnTo>
                      <a:pt x="520" y="84"/>
                    </a:lnTo>
                    <a:lnTo>
                      <a:pt x="518" y="99"/>
                    </a:lnTo>
                    <a:lnTo>
                      <a:pt x="542" y="99"/>
                    </a:lnTo>
                    <a:lnTo>
                      <a:pt x="556" y="74"/>
                    </a:lnTo>
                    <a:lnTo>
                      <a:pt x="565" y="72"/>
                    </a:lnTo>
                    <a:lnTo>
                      <a:pt x="559" y="49"/>
                    </a:lnTo>
                    <a:lnTo>
                      <a:pt x="542" y="72"/>
                    </a:lnTo>
                    <a:lnTo>
                      <a:pt x="525" y="22"/>
                    </a:lnTo>
                    <a:lnTo>
                      <a:pt x="536" y="19"/>
                    </a:lnTo>
                    <a:lnTo>
                      <a:pt x="552" y="33"/>
                    </a:lnTo>
                    <a:lnTo>
                      <a:pt x="541" y="10"/>
                    </a:lnTo>
                    <a:lnTo>
                      <a:pt x="528" y="0"/>
                    </a:lnTo>
                    <a:lnTo>
                      <a:pt x="327" y="38"/>
                    </a:lnTo>
                    <a:lnTo>
                      <a:pt x="160" y="59"/>
                    </a:lnTo>
                    <a:lnTo>
                      <a:pt x="137" y="104"/>
                    </a:lnTo>
                    <a:lnTo>
                      <a:pt x="101" y="112"/>
                    </a:lnTo>
                    <a:lnTo>
                      <a:pt x="84" y="135"/>
                    </a:lnTo>
                    <a:lnTo>
                      <a:pt x="19" y="172"/>
                    </a:lnTo>
                    <a:lnTo>
                      <a:pt x="16" y="186"/>
                    </a:lnTo>
                    <a:lnTo>
                      <a:pt x="0" y="194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1" name="Freeform 106"/>
              <p:cNvSpPr>
                <a:spLocks/>
              </p:cNvSpPr>
              <p:nvPr/>
            </p:nvSpPr>
            <p:spPr bwMode="auto">
              <a:xfrm>
                <a:off x="5357516" y="3679925"/>
                <a:ext cx="616719" cy="462331"/>
              </a:xfrm>
              <a:custGeom>
                <a:avLst/>
                <a:gdLst>
                  <a:gd name="T0" fmla="*/ 15 w 337"/>
                  <a:gd name="T1" fmla="*/ 33 h 251"/>
                  <a:gd name="T2" fmla="*/ 62 w 337"/>
                  <a:gd name="T3" fmla="*/ 10 h 251"/>
                  <a:gd name="T4" fmla="*/ 152 w 337"/>
                  <a:gd name="T5" fmla="*/ 0 h 251"/>
                  <a:gd name="T6" fmla="*/ 189 w 337"/>
                  <a:gd name="T7" fmla="*/ 23 h 251"/>
                  <a:gd name="T8" fmla="*/ 248 w 337"/>
                  <a:gd name="T9" fmla="*/ 15 h 251"/>
                  <a:gd name="T10" fmla="*/ 337 w 337"/>
                  <a:gd name="T11" fmla="*/ 78 h 251"/>
                  <a:gd name="T12" fmla="*/ 297 w 337"/>
                  <a:gd name="T13" fmla="*/ 125 h 251"/>
                  <a:gd name="T14" fmla="*/ 300 w 337"/>
                  <a:gd name="T15" fmla="*/ 146 h 251"/>
                  <a:gd name="T16" fmla="*/ 233 w 337"/>
                  <a:gd name="T17" fmla="*/ 207 h 251"/>
                  <a:gd name="T18" fmla="*/ 221 w 337"/>
                  <a:gd name="T19" fmla="*/ 209 h 251"/>
                  <a:gd name="T20" fmla="*/ 217 w 337"/>
                  <a:gd name="T21" fmla="*/ 228 h 251"/>
                  <a:gd name="T22" fmla="*/ 202 w 337"/>
                  <a:gd name="T23" fmla="*/ 217 h 251"/>
                  <a:gd name="T24" fmla="*/ 214 w 337"/>
                  <a:gd name="T25" fmla="*/ 235 h 251"/>
                  <a:gd name="T26" fmla="*/ 202 w 337"/>
                  <a:gd name="T27" fmla="*/ 251 h 251"/>
                  <a:gd name="T28" fmla="*/ 190 w 337"/>
                  <a:gd name="T29" fmla="*/ 248 h 251"/>
                  <a:gd name="T30" fmla="*/ 144 w 337"/>
                  <a:gd name="T31" fmla="*/ 177 h 251"/>
                  <a:gd name="T32" fmla="*/ 44 w 337"/>
                  <a:gd name="T33" fmla="*/ 87 h 251"/>
                  <a:gd name="T34" fmla="*/ 0 w 337"/>
                  <a:gd name="T35" fmla="*/ 59 h 251"/>
                  <a:gd name="T36" fmla="*/ 15 w 337"/>
                  <a:gd name="T37" fmla="*/ 33 h 251"/>
                  <a:gd name="T38" fmla="*/ 15 w 337"/>
                  <a:gd name="T39" fmla="*/ 33 h 2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7"/>
                  <a:gd name="T61" fmla="*/ 0 h 251"/>
                  <a:gd name="T62" fmla="*/ 337 w 337"/>
                  <a:gd name="T63" fmla="*/ 251 h 2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7" h="251">
                    <a:moveTo>
                      <a:pt x="15" y="33"/>
                    </a:moveTo>
                    <a:lnTo>
                      <a:pt x="62" y="10"/>
                    </a:lnTo>
                    <a:lnTo>
                      <a:pt x="152" y="0"/>
                    </a:lnTo>
                    <a:lnTo>
                      <a:pt x="189" y="23"/>
                    </a:lnTo>
                    <a:lnTo>
                      <a:pt x="248" y="15"/>
                    </a:lnTo>
                    <a:lnTo>
                      <a:pt x="337" y="78"/>
                    </a:lnTo>
                    <a:lnTo>
                      <a:pt x="297" y="125"/>
                    </a:lnTo>
                    <a:lnTo>
                      <a:pt x="300" y="146"/>
                    </a:lnTo>
                    <a:lnTo>
                      <a:pt x="233" y="207"/>
                    </a:lnTo>
                    <a:lnTo>
                      <a:pt x="221" y="209"/>
                    </a:lnTo>
                    <a:lnTo>
                      <a:pt x="217" y="228"/>
                    </a:lnTo>
                    <a:lnTo>
                      <a:pt x="202" y="217"/>
                    </a:lnTo>
                    <a:lnTo>
                      <a:pt x="214" y="235"/>
                    </a:lnTo>
                    <a:lnTo>
                      <a:pt x="202" y="251"/>
                    </a:lnTo>
                    <a:lnTo>
                      <a:pt x="190" y="248"/>
                    </a:lnTo>
                    <a:lnTo>
                      <a:pt x="144" y="177"/>
                    </a:lnTo>
                    <a:lnTo>
                      <a:pt x="44" y="87"/>
                    </a:lnTo>
                    <a:lnTo>
                      <a:pt x="0" y="59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2" name="Freeform 107"/>
              <p:cNvSpPr>
                <a:spLocks/>
              </p:cNvSpPr>
              <p:nvPr/>
            </p:nvSpPr>
            <p:spPr bwMode="auto">
              <a:xfrm>
                <a:off x="6129787" y="2873148"/>
                <a:ext cx="128102" cy="206299"/>
              </a:xfrm>
              <a:custGeom>
                <a:avLst/>
                <a:gdLst>
                  <a:gd name="T0" fmla="*/ 0 w 70"/>
                  <a:gd name="T1" fmla="*/ 10 h 112"/>
                  <a:gd name="T2" fmla="*/ 10 w 70"/>
                  <a:gd name="T3" fmla="*/ 0 h 112"/>
                  <a:gd name="T4" fmla="*/ 23 w 70"/>
                  <a:gd name="T5" fmla="*/ 0 h 112"/>
                  <a:gd name="T6" fmla="*/ 18 w 70"/>
                  <a:gd name="T7" fmla="*/ 12 h 112"/>
                  <a:gd name="T8" fmla="*/ 15 w 70"/>
                  <a:gd name="T9" fmla="*/ 15 h 112"/>
                  <a:gd name="T10" fmla="*/ 18 w 70"/>
                  <a:gd name="T11" fmla="*/ 28 h 112"/>
                  <a:gd name="T12" fmla="*/ 35 w 70"/>
                  <a:gd name="T13" fmla="*/ 45 h 112"/>
                  <a:gd name="T14" fmla="*/ 38 w 70"/>
                  <a:gd name="T15" fmla="*/ 59 h 112"/>
                  <a:gd name="T16" fmla="*/ 52 w 70"/>
                  <a:gd name="T17" fmla="*/ 74 h 112"/>
                  <a:gd name="T18" fmla="*/ 62 w 70"/>
                  <a:gd name="T19" fmla="*/ 77 h 112"/>
                  <a:gd name="T20" fmla="*/ 67 w 70"/>
                  <a:gd name="T21" fmla="*/ 88 h 112"/>
                  <a:gd name="T22" fmla="*/ 58 w 70"/>
                  <a:gd name="T23" fmla="*/ 96 h 112"/>
                  <a:gd name="T24" fmla="*/ 68 w 70"/>
                  <a:gd name="T25" fmla="*/ 95 h 112"/>
                  <a:gd name="T26" fmla="*/ 70 w 70"/>
                  <a:gd name="T27" fmla="*/ 103 h 112"/>
                  <a:gd name="T28" fmla="*/ 28 w 70"/>
                  <a:gd name="T29" fmla="*/ 112 h 112"/>
                  <a:gd name="T30" fmla="*/ 0 w 70"/>
                  <a:gd name="T31" fmla="*/ 10 h 112"/>
                  <a:gd name="T32" fmla="*/ 0 w 70"/>
                  <a:gd name="T33" fmla="*/ 10 h 1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"/>
                  <a:gd name="T52" fmla="*/ 0 h 112"/>
                  <a:gd name="T53" fmla="*/ 70 w 70"/>
                  <a:gd name="T54" fmla="*/ 112 h 1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" h="112">
                    <a:moveTo>
                      <a:pt x="0" y="10"/>
                    </a:moveTo>
                    <a:lnTo>
                      <a:pt x="10" y="0"/>
                    </a:lnTo>
                    <a:lnTo>
                      <a:pt x="23" y="0"/>
                    </a:lnTo>
                    <a:lnTo>
                      <a:pt x="18" y="12"/>
                    </a:lnTo>
                    <a:lnTo>
                      <a:pt x="15" y="15"/>
                    </a:lnTo>
                    <a:lnTo>
                      <a:pt x="18" y="28"/>
                    </a:lnTo>
                    <a:lnTo>
                      <a:pt x="35" y="45"/>
                    </a:lnTo>
                    <a:lnTo>
                      <a:pt x="38" y="59"/>
                    </a:lnTo>
                    <a:lnTo>
                      <a:pt x="52" y="74"/>
                    </a:lnTo>
                    <a:lnTo>
                      <a:pt x="62" y="77"/>
                    </a:lnTo>
                    <a:lnTo>
                      <a:pt x="67" y="88"/>
                    </a:lnTo>
                    <a:lnTo>
                      <a:pt x="58" y="96"/>
                    </a:lnTo>
                    <a:lnTo>
                      <a:pt x="68" y="95"/>
                    </a:lnTo>
                    <a:lnTo>
                      <a:pt x="70" y="103"/>
                    </a:lnTo>
                    <a:lnTo>
                      <a:pt x="28" y="1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3" name="Freeform 108"/>
              <p:cNvSpPr>
                <a:spLocks/>
              </p:cNvSpPr>
              <p:nvPr/>
            </p:nvSpPr>
            <p:spPr bwMode="auto">
              <a:xfrm>
                <a:off x="5535028" y="2547122"/>
                <a:ext cx="704560" cy="445753"/>
              </a:xfrm>
              <a:custGeom>
                <a:avLst/>
                <a:gdLst>
                  <a:gd name="T0" fmla="*/ 30 w 385"/>
                  <a:gd name="T1" fmla="*/ 242 h 242"/>
                  <a:gd name="T2" fmla="*/ 94 w 385"/>
                  <a:gd name="T3" fmla="*/ 231 h 242"/>
                  <a:gd name="T4" fmla="*/ 325 w 385"/>
                  <a:gd name="T5" fmla="*/ 187 h 242"/>
                  <a:gd name="T6" fmla="*/ 335 w 385"/>
                  <a:gd name="T7" fmla="*/ 177 h 242"/>
                  <a:gd name="T8" fmla="*/ 348 w 385"/>
                  <a:gd name="T9" fmla="*/ 177 h 242"/>
                  <a:gd name="T10" fmla="*/ 363 w 385"/>
                  <a:gd name="T11" fmla="*/ 167 h 242"/>
                  <a:gd name="T12" fmla="*/ 385 w 385"/>
                  <a:gd name="T13" fmla="*/ 139 h 242"/>
                  <a:gd name="T14" fmla="*/ 347 w 385"/>
                  <a:gd name="T15" fmla="*/ 109 h 242"/>
                  <a:gd name="T16" fmla="*/ 346 w 385"/>
                  <a:gd name="T17" fmla="*/ 81 h 242"/>
                  <a:gd name="T18" fmla="*/ 363 w 385"/>
                  <a:gd name="T19" fmla="*/ 42 h 242"/>
                  <a:gd name="T20" fmla="*/ 338 w 385"/>
                  <a:gd name="T21" fmla="*/ 29 h 242"/>
                  <a:gd name="T22" fmla="*/ 310 w 385"/>
                  <a:gd name="T23" fmla="*/ 0 h 242"/>
                  <a:gd name="T24" fmla="*/ 54 w 385"/>
                  <a:gd name="T25" fmla="*/ 48 h 242"/>
                  <a:gd name="T26" fmla="*/ 41 w 385"/>
                  <a:gd name="T27" fmla="*/ 29 h 242"/>
                  <a:gd name="T28" fmla="*/ 0 w 385"/>
                  <a:gd name="T29" fmla="*/ 59 h 242"/>
                  <a:gd name="T30" fmla="*/ 30 w 385"/>
                  <a:gd name="T31" fmla="*/ 242 h 242"/>
                  <a:gd name="T32" fmla="*/ 30 w 385"/>
                  <a:gd name="T33" fmla="*/ 242 h 2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5"/>
                  <a:gd name="T52" fmla="*/ 0 h 242"/>
                  <a:gd name="T53" fmla="*/ 385 w 385"/>
                  <a:gd name="T54" fmla="*/ 242 h 2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5" h="242">
                    <a:moveTo>
                      <a:pt x="30" y="242"/>
                    </a:moveTo>
                    <a:lnTo>
                      <a:pt x="94" y="231"/>
                    </a:lnTo>
                    <a:lnTo>
                      <a:pt x="325" y="187"/>
                    </a:lnTo>
                    <a:lnTo>
                      <a:pt x="335" y="177"/>
                    </a:lnTo>
                    <a:lnTo>
                      <a:pt x="348" y="177"/>
                    </a:lnTo>
                    <a:lnTo>
                      <a:pt x="363" y="167"/>
                    </a:lnTo>
                    <a:lnTo>
                      <a:pt x="385" y="139"/>
                    </a:lnTo>
                    <a:lnTo>
                      <a:pt x="347" y="109"/>
                    </a:lnTo>
                    <a:lnTo>
                      <a:pt x="346" y="81"/>
                    </a:lnTo>
                    <a:lnTo>
                      <a:pt x="363" y="42"/>
                    </a:lnTo>
                    <a:lnTo>
                      <a:pt x="338" y="29"/>
                    </a:lnTo>
                    <a:lnTo>
                      <a:pt x="310" y="0"/>
                    </a:lnTo>
                    <a:lnTo>
                      <a:pt x="54" y="48"/>
                    </a:lnTo>
                    <a:lnTo>
                      <a:pt x="41" y="29"/>
                    </a:lnTo>
                    <a:lnTo>
                      <a:pt x="0" y="59"/>
                    </a:lnTo>
                    <a:lnTo>
                      <a:pt x="30" y="242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4" name="Freeform 109"/>
              <p:cNvSpPr>
                <a:spLocks/>
              </p:cNvSpPr>
              <p:nvPr/>
            </p:nvSpPr>
            <p:spPr bwMode="auto">
              <a:xfrm>
                <a:off x="6162727" y="2624484"/>
                <a:ext cx="151892" cy="362865"/>
              </a:xfrm>
              <a:custGeom>
                <a:avLst/>
                <a:gdLst>
                  <a:gd name="T0" fmla="*/ 5 w 83"/>
                  <a:gd name="T1" fmla="*/ 135 h 197"/>
                  <a:gd name="T2" fmla="*/ 20 w 83"/>
                  <a:gd name="T3" fmla="*/ 125 h 197"/>
                  <a:gd name="T4" fmla="*/ 42 w 83"/>
                  <a:gd name="T5" fmla="*/ 97 h 197"/>
                  <a:gd name="T6" fmla="*/ 4 w 83"/>
                  <a:gd name="T7" fmla="*/ 67 h 197"/>
                  <a:gd name="T8" fmla="*/ 3 w 83"/>
                  <a:gd name="T9" fmla="*/ 39 h 197"/>
                  <a:gd name="T10" fmla="*/ 20 w 83"/>
                  <a:gd name="T11" fmla="*/ 0 h 197"/>
                  <a:gd name="T12" fmla="*/ 77 w 83"/>
                  <a:gd name="T13" fmla="*/ 20 h 197"/>
                  <a:gd name="T14" fmla="*/ 78 w 83"/>
                  <a:gd name="T15" fmla="*/ 27 h 197"/>
                  <a:gd name="T16" fmla="*/ 71 w 83"/>
                  <a:gd name="T17" fmla="*/ 48 h 197"/>
                  <a:gd name="T18" fmla="*/ 65 w 83"/>
                  <a:gd name="T19" fmla="*/ 53 h 197"/>
                  <a:gd name="T20" fmla="*/ 64 w 83"/>
                  <a:gd name="T21" fmla="*/ 65 h 197"/>
                  <a:gd name="T22" fmla="*/ 70 w 83"/>
                  <a:gd name="T23" fmla="*/ 68 h 197"/>
                  <a:gd name="T24" fmla="*/ 83 w 83"/>
                  <a:gd name="T25" fmla="*/ 65 h 197"/>
                  <a:gd name="T26" fmla="*/ 83 w 83"/>
                  <a:gd name="T27" fmla="*/ 98 h 197"/>
                  <a:gd name="T28" fmla="*/ 83 w 83"/>
                  <a:gd name="T29" fmla="*/ 119 h 197"/>
                  <a:gd name="T30" fmla="*/ 83 w 83"/>
                  <a:gd name="T31" fmla="*/ 130 h 197"/>
                  <a:gd name="T32" fmla="*/ 79 w 83"/>
                  <a:gd name="T33" fmla="*/ 141 h 197"/>
                  <a:gd name="T34" fmla="*/ 73 w 83"/>
                  <a:gd name="T35" fmla="*/ 142 h 197"/>
                  <a:gd name="T36" fmla="*/ 75 w 83"/>
                  <a:gd name="T37" fmla="*/ 151 h 197"/>
                  <a:gd name="T38" fmla="*/ 55 w 83"/>
                  <a:gd name="T39" fmla="*/ 197 h 197"/>
                  <a:gd name="T40" fmla="*/ 50 w 83"/>
                  <a:gd name="T41" fmla="*/ 197 h 197"/>
                  <a:gd name="T42" fmla="*/ 48 w 83"/>
                  <a:gd name="T43" fmla="*/ 180 h 197"/>
                  <a:gd name="T44" fmla="*/ 34 w 83"/>
                  <a:gd name="T45" fmla="*/ 180 h 197"/>
                  <a:gd name="T46" fmla="*/ 5 w 83"/>
                  <a:gd name="T47" fmla="*/ 162 h 197"/>
                  <a:gd name="T48" fmla="*/ 0 w 83"/>
                  <a:gd name="T49" fmla="*/ 147 h 197"/>
                  <a:gd name="T50" fmla="*/ 5 w 83"/>
                  <a:gd name="T51" fmla="*/ 135 h 197"/>
                  <a:gd name="T52" fmla="*/ 5 w 83"/>
                  <a:gd name="T53" fmla="*/ 135 h 19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3"/>
                  <a:gd name="T82" fmla="*/ 0 h 197"/>
                  <a:gd name="T83" fmla="*/ 83 w 83"/>
                  <a:gd name="T84" fmla="*/ 197 h 19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3" h="197">
                    <a:moveTo>
                      <a:pt x="5" y="135"/>
                    </a:moveTo>
                    <a:lnTo>
                      <a:pt x="20" y="125"/>
                    </a:lnTo>
                    <a:lnTo>
                      <a:pt x="42" y="97"/>
                    </a:lnTo>
                    <a:lnTo>
                      <a:pt x="4" y="67"/>
                    </a:lnTo>
                    <a:lnTo>
                      <a:pt x="3" y="39"/>
                    </a:lnTo>
                    <a:lnTo>
                      <a:pt x="20" y="0"/>
                    </a:lnTo>
                    <a:lnTo>
                      <a:pt x="77" y="20"/>
                    </a:lnTo>
                    <a:lnTo>
                      <a:pt x="78" y="27"/>
                    </a:lnTo>
                    <a:lnTo>
                      <a:pt x="71" y="48"/>
                    </a:lnTo>
                    <a:lnTo>
                      <a:pt x="65" y="53"/>
                    </a:lnTo>
                    <a:lnTo>
                      <a:pt x="64" y="65"/>
                    </a:lnTo>
                    <a:lnTo>
                      <a:pt x="70" y="68"/>
                    </a:lnTo>
                    <a:lnTo>
                      <a:pt x="83" y="65"/>
                    </a:lnTo>
                    <a:lnTo>
                      <a:pt x="83" y="98"/>
                    </a:lnTo>
                    <a:lnTo>
                      <a:pt x="83" y="119"/>
                    </a:lnTo>
                    <a:lnTo>
                      <a:pt x="83" y="130"/>
                    </a:lnTo>
                    <a:lnTo>
                      <a:pt x="79" y="141"/>
                    </a:lnTo>
                    <a:lnTo>
                      <a:pt x="73" y="142"/>
                    </a:lnTo>
                    <a:lnTo>
                      <a:pt x="75" y="151"/>
                    </a:lnTo>
                    <a:lnTo>
                      <a:pt x="55" y="197"/>
                    </a:lnTo>
                    <a:lnTo>
                      <a:pt x="50" y="197"/>
                    </a:lnTo>
                    <a:lnTo>
                      <a:pt x="48" y="180"/>
                    </a:lnTo>
                    <a:lnTo>
                      <a:pt x="34" y="180"/>
                    </a:lnTo>
                    <a:lnTo>
                      <a:pt x="5" y="162"/>
                    </a:lnTo>
                    <a:lnTo>
                      <a:pt x="0" y="147"/>
                    </a:lnTo>
                    <a:lnTo>
                      <a:pt x="5" y="135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5" name="Freeform 110"/>
              <p:cNvSpPr>
                <a:spLocks/>
              </p:cNvSpPr>
              <p:nvPr/>
            </p:nvSpPr>
            <p:spPr bwMode="auto">
              <a:xfrm>
                <a:off x="5610060" y="2057162"/>
                <a:ext cx="721031" cy="631791"/>
              </a:xfrm>
              <a:custGeom>
                <a:avLst/>
                <a:gdLst>
                  <a:gd name="T0" fmla="*/ 13 w 394"/>
                  <a:gd name="T1" fmla="*/ 314 h 343"/>
                  <a:gd name="T2" fmla="*/ 269 w 394"/>
                  <a:gd name="T3" fmla="*/ 266 h 343"/>
                  <a:gd name="T4" fmla="*/ 297 w 394"/>
                  <a:gd name="T5" fmla="*/ 295 h 343"/>
                  <a:gd name="T6" fmla="*/ 322 w 394"/>
                  <a:gd name="T7" fmla="*/ 308 h 343"/>
                  <a:gd name="T8" fmla="*/ 379 w 394"/>
                  <a:gd name="T9" fmla="*/ 328 h 343"/>
                  <a:gd name="T10" fmla="*/ 383 w 394"/>
                  <a:gd name="T11" fmla="*/ 343 h 343"/>
                  <a:gd name="T12" fmla="*/ 392 w 394"/>
                  <a:gd name="T13" fmla="*/ 322 h 343"/>
                  <a:gd name="T14" fmla="*/ 394 w 394"/>
                  <a:gd name="T15" fmla="*/ 293 h 343"/>
                  <a:gd name="T16" fmla="*/ 383 w 394"/>
                  <a:gd name="T17" fmla="*/ 238 h 343"/>
                  <a:gd name="T18" fmla="*/ 383 w 394"/>
                  <a:gd name="T19" fmla="*/ 180 h 343"/>
                  <a:gd name="T20" fmla="*/ 355 w 394"/>
                  <a:gd name="T21" fmla="*/ 96 h 343"/>
                  <a:gd name="T22" fmla="*/ 351 w 394"/>
                  <a:gd name="T23" fmla="*/ 59 h 343"/>
                  <a:gd name="T24" fmla="*/ 334 w 394"/>
                  <a:gd name="T25" fmla="*/ 0 h 343"/>
                  <a:gd name="T26" fmla="*/ 250 w 394"/>
                  <a:gd name="T27" fmla="*/ 20 h 343"/>
                  <a:gd name="T28" fmla="*/ 204 w 394"/>
                  <a:gd name="T29" fmla="*/ 68 h 343"/>
                  <a:gd name="T30" fmla="*/ 202 w 394"/>
                  <a:gd name="T31" fmla="*/ 81 h 343"/>
                  <a:gd name="T32" fmla="*/ 175 w 394"/>
                  <a:gd name="T33" fmla="*/ 110 h 343"/>
                  <a:gd name="T34" fmla="*/ 182 w 394"/>
                  <a:gd name="T35" fmla="*/ 120 h 343"/>
                  <a:gd name="T36" fmla="*/ 188 w 394"/>
                  <a:gd name="T37" fmla="*/ 128 h 343"/>
                  <a:gd name="T38" fmla="*/ 184 w 394"/>
                  <a:gd name="T39" fmla="*/ 130 h 343"/>
                  <a:gd name="T40" fmla="*/ 192 w 394"/>
                  <a:gd name="T41" fmla="*/ 142 h 343"/>
                  <a:gd name="T42" fmla="*/ 193 w 394"/>
                  <a:gd name="T43" fmla="*/ 152 h 343"/>
                  <a:gd name="T44" fmla="*/ 167 w 394"/>
                  <a:gd name="T45" fmla="*/ 176 h 343"/>
                  <a:gd name="T46" fmla="*/ 129 w 394"/>
                  <a:gd name="T47" fmla="*/ 187 h 343"/>
                  <a:gd name="T48" fmla="*/ 120 w 394"/>
                  <a:gd name="T49" fmla="*/ 194 h 343"/>
                  <a:gd name="T50" fmla="*/ 106 w 394"/>
                  <a:gd name="T51" fmla="*/ 188 h 343"/>
                  <a:gd name="T52" fmla="*/ 64 w 394"/>
                  <a:gd name="T53" fmla="*/ 193 h 343"/>
                  <a:gd name="T54" fmla="*/ 32 w 394"/>
                  <a:gd name="T55" fmla="*/ 205 h 343"/>
                  <a:gd name="T56" fmla="*/ 32 w 394"/>
                  <a:gd name="T57" fmla="*/ 221 h 343"/>
                  <a:gd name="T58" fmla="*/ 38 w 394"/>
                  <a:gd name="T59" fmla="*/ 232 h 343"/>
                  <a:gd name="T60" fmla="*/ 43 w 394"/>
                  <a:gd name="T61" fmla="*/ 232 h 343"/>
                  <a:gd name="T62" fmla="*/ 47 w 394"/>
                  <a:gd name="T63" fmla="*/ 245 h 343"/>
                  <a:gd name="T64" fmla="*/ 39 w 394"/>
                  <a:gd name="T65" fmla="*/ 251 h 343"/>
                  <a:gd name="T66" fmla="*/ 36 w 394"/>
                  <a:gd name="T67" fmla="*/ 263 h 343"/>
                  <a:gd name="T68" fmla="*/ 0 w 394"/>
                  <a:gd name="T69" fmla="*/ 295 h 343"/>
                  <a:gd name="T70" fmla="*/ 13 w 394"/>
                  <a:gd name="T71" fmla="*/ 314 h 343"/>
                  <a:gd name="T72" fmla="*/ 13 w 394"/>
                  <a:gd name="T73" fmla="*/ 314 h 3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4"/>
                  <a:gd name="T112" fmla="*/ 0 h 343"/>
                  <a:gd name="T113" fmla="*/ 394 w 394"/>
                  <a:gd name="T114" fmla="*/ 343 h 3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4" h="343">
                    <a:moveTo>
                      <a:pt x="13" y="314"/>
                    </a:moveTo>
                    <a:lnTo>
                      <a:pt x="269" y="266"/>
                    </a:lnTo>
                    <a:lnTo>
                      <a:pt x="297" y="295"/>
                    </a:lnTo>
                    <a:lnTo>
                      <a:pt x="322" y="308"/>
                    </a:lnTo>
                    <a:lnTo>
                      <a:pt x="379" y="328"/>
                    </a:lnTo>
                    <a:lnTo>
                      <a:pt x="383" y="343"/>
                    </a:lnTo>
                    <a:lnTo>
                      <a:pt x="392" y="322"/>
                    </a:lnTo>
                    <a:lnTo>
                      <a:pt x="394" y="293"/>
                    </a:lnTo>
                    <a:lnTo>
                      <a:pt x="383" y="238"/>
                    </a:lnTo>
                    <a:lnTo>
                      <a:pt x="383" y="180"/>
                    </a:lnTo>
                    <a:lnTo>
                      <a:pt x="355" y="96"/>
                    </a:lnTo>
                    <a:lnTo>
                      <a:pt x="351" y="59"/>
                    </a:lnTo>
                    <a:lnTo>
                      <a:pt x="334" y="0"/>
                    </a:lnTo>
                    <a:lnTo>
                      <a:pt x="250" y="20"/>
                    </a:lnTo>
                    <a:lnTo>
                      <a:pt x="204" y="68"/>
                    </a:lnTo>
                    <a:lnTo>
                      <a:pt x="202" y="81"/>
                    </a:lnTo>
                    <a:lnTo>
                      <a:pt x="175" y="110"/>
                    </a:lnTo>
                    <a:lnTo>
                      <a:pt x="182" y="120"/>
                    </a:lnTo>
                    <a:lnTo>
                      <a:pt x="188" y="128"/>
                    </a:lnTo>
                    <a:lnTo>
                      <a:pt x="184" y="130"/>
                    </a:lnTo>
                    <a:lnTo>
                      <a:pt x="192" y="142"/>
                    </a:lnTo>
                    <a:lnTo>
                      <a:pt x="193" y="152"/>
                    </a:lnTo>
                    <a:lnTo>
                      <a:pt x="167" y="176"/>
                    </a:lnTo>
                    <a:lnTo>
                      <a:pt x="129" y="187"/>
                    </a:lnTo>
                    <a:lnTo>
                      <a:pt x="120" y="194"/>
                    </a:lnTo>
                    <a:lnTo>
                      <a:pt x="106" y="188"/>
                    </a:lnTo>
                    <a:lnTo>
                      <a:pt x="64" y="193"/>
                    </a:lnTo>
                    <a:lnTo>
                      <a:pt x="32" y="205"/>
                    </a:lnTo>
                    <a:lnTo>
                      <a:pt x="32" y="221"/>
                    </a:lnTo>
                    <a:lnTo>
                      <a:pt x="38" y="232"/>
                    </a:lnTo>
                    <a:lnTo>
                      <a:pt x="43" y="232"/>
                    </a:lnTo>
                    <a:lnTo>
                      <a:pt x="47" y="245"/>
                    </a:lnTo>
                    <a:lnTo>
                      <a:pt x="39" y="251"/>
                    </a:lnTo>
                    <a:lnTo>
                      <a:pt x="36" y="263"/>
                    </a:lnTo>
                    <a:lnTo>
                      <a:pt x="0" y="295"/>
                    </a:lnTo>
                    <a:lnTo>
                      <a:pt x="13" y="314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6" name="Freeform 112"/>
              <p:cNvSpPr>
                <a:spLocks/>
              </p:cNvSpPr>
              <p:nvPr/>
            </p:nvSpPr>
            <p:spPr bwMode="auto">
              <a:xfrm>
                <a:off x="6299980" y="2595013"/>
                <a:ext cx="225093" cy="128937"/>
              </a:xfrm>
              <a:custGeom>
                <a:avLst/>
                <a:gdLst>
                  <a:gd name="T0" fmla="*/ 10 w 123"/>
                  <a:gd name="T1" fmla="*/ 70 h 70"/>
                  <a:gd name="T2" fmla="*/ 52 w 123"/>
                  <a:gd name="T3" fmla="*/ 46 h 70"/>
                  <a:gd name="T4" fmla="*/ 82 w 123"/>
                  <a:gd name="T5" fmla="*/ 32 h 70"/>
                  <a:gd name="T6" fmla="*/ 51 w 123"/>
                  <a:gd name="T7" fmla="*/ 54 h 70"/>
                  <a:gd name="T8" fmla="*/ 53 w 123"/>
                  <a:gd name="T9" fmla="*/ 55 h 70"/>
                  <a:gd name="T10" fmla="*/ 100 w 123"/>
                  <a:gd name="T11" fmla="*/ 24 h 70"/>
                  <a:gd name="T12" fmla="*/ 123 w 123"/>
                  <a:gd name="T13" fmla="*/ 3 h 70"/>
                  <a:gd name="T14" fmla="*/ 120 w 123"/>
                  <a:gd name="T15" fmla="*/ 0 h 70"/>
                  <a:gd name="T16" fmla="*/ 100 w 123"/>
                  <a:gd name="T17" fmla="*/ 11 h 70"/>
                  <a:gd name="T18" fmla="*/ 97 w 123"/>
                  <a:gd name="T19" fmla="*/ 10 h 70"/>
                  <a:gd name="T20" fmla="*/ 87 w 123"/>
                  <a:gd name="T21" fmla="*/ 24 h 70"/>
                  <a:gd name="T22" fmla="*/ 81 w 123"/>
                  <a:gd name="T23" fmla="*/ 24 h 70"/>
                  <a:gd name="T24" fmla="*/ 96 w 123"/>
                  <a:gd name="T25" fmla="*/ 0 h 70"/>
                  <a:gd name="T26" fmla="*/ 80 w 123"/>
                  <a:gd name="T27" fmla="*/ 18 h 70"/>
                  <a:gd name="T28" fmla="*/ 25 w 123"/>
                  <a:gd name="T29" fmla="*/ 37 h 70"/>
                  <a:gd name="T30" fmla="*/ 14 w 123"/>
                  <a:gd name="T31" fmla="*/ 51 h 70"/>
                  <a:gd name="T32" fmla="*/ 6 w 123"/>
                  <a:gd name="T33" fmla="*/ 53 h 70"/>
                  <a:gd name="T34" fmla="*/ 0 w 123"/>
                  <a:gd name="T35" fmla="*/ 63 h 70"/>
                  <a:gd name="T36" fmla="*/ 10 w 123"/>
                  <a:gd name="T37" fmla="*/ 70 h 70"/>
                  <a:gd name="T38" fmla="*/ 10 w 123"/>
                  <a:gd name="T39" fmla="*/ 70 h 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3"/>
                  <a:gd name="T61" fmla="*/ 0 h 70"/>
                  <a:gd name="T62" fmla="*/ 123 w 123"/>
                  <a:gd name="T63" fmla="*/ 70 h 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3" h="70">
                    <a:moveTo>
                      <a:pt x="10" y="70"/>
                    </a:moveTo>
                    <a:lnTo>
                      <a:pt x="52" y="46"/>
                    </a:lnTo>
                    <a:lnTo>
                      <a:pt x="82" y="32"/>
                    </a:lnTo>
                    <a:lnTo>
                      <a:pt x="51" y="54"/>
                    </a:lnTo>
                    <a:lnTo>
                      <a:pt x="53" y="55"/>
                    </a:lnTo>
                    <a:lnTo>
                      <a:pt x="100" y="24"/>
                    </a:lnTo>
                    <a:lnTo>
                      <a:pt x="123" y="3"/>
                    </a:lnTo>
                    <a:lnTo>
                      <a:pt x="120" y="0"/>
                    </a:lnTo>
                    <a:lnTo>
                      <a:pt x="100" y="11"/>
                    </a:lnTo>
                    <a:lnTo>
                      <a:pt x="97" y="10"/>
                    </a:lnTo>
                    <a:lnTo>
                      <a:pt x="87" y="24"/>
                    </a:lnTo>
                    <a:lnTo>
                      <a:pt x="81" y="24"/>
                    </a:lnTo>
                    <a:lnTo>
                      <a:pt x="96" y="0"/>
                    </a:lnTo>
                    <a:lnTo>
                      <a:pt x="80" y="18"/>
                    </a:lnTo>
                    <a:lnTo>
                      <a:pt x="25" y="37"/>
                    </a:lnTo>
                    <a:lnTo>
                      <a:pt x="14" y="51"/>
                    </a:lnTo>
                    <a:lnTo>
                      <a:pt x="6" y="53"/>
                    </a:lnTo>
                    <a:lnTo>
                      <a:pt x="0" y="63"/>
                    </a:lnTo>
                    <a:lnTo>
                      <a:pt x="10" y="70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7" name="Freeform 113"/>
              <p:cNvSpPr>
                <a:spLocks/>
              </p:cNvSpPr>
              <p:nvPr/>
            </p:nvSpPr>
            <p:spPr bwMode="auto">
              <a:xfrm>
                <a:off x="6310960" y="2455024"/>
                <a:ext cx="208623" cy="195247"/>
              </a:xfrm>
              <a:custGeom>
                <a:avLst/>
                <a:gdLst>
                  <a:gd name="T0" fmla="*/ 11 w 114"/>
                  <a:gd name="T1" fmla="*/ 77 h 106"/>
                  <a:gd name="T2" fmla="*/ 9 w 114"/>
                  <a:gd name="T3" fmla="*/ 106 h 106"/>
                  <a:gd name="T4" fmla="*/ 19 w 114"/>
                  <a:gd name="T5" fmla="*/ 104 h 106"/>
                  <a:gd name="T6" fmla="*/ 41 w 114"/>
                  <a:gd name="T7" fmla="*/ 87 h 106"/>
                  <a:gd name="T8" fmla="*/ 47 w 114"/>
                  <a:gd name="T9" fmla="*/ 74 h 106"/>
                  <a:gd name="T10" fmla="*/ 52 w 114"/>
                  <a:gd name="T11" fmla="*/ 77 h 106"/>
                  <a:gd name="T12" fmla="*/ 82 w 114"/>
                  <a:gd name="T13" fmla="*/ 69 h 106"/>
                  <a:gd name="T14" fmla="*/ 83 w 114"/>
                  <a:gd name="T15" fmla="*/ 63 h 106"/>
                  <a:gd name="T16" fmla="*/ 88 w 114"/>
                  <a:gd name="T17" fmla="*/ 65 h 106"/>
                  <a:gd name="T18" fmla="*/ 94 w 114"/>
                  <a:gd name="T19" fmla="*/ 61 h 106"/>
                  <a:gd name="T20" fmla="*/ 103 w 114"/>
                  <a:gd name="T21" fmla="*/ 60 h 106"/>
                  <a:gd name="T22" fmla="*/ 114 w 114"/>
                  <a:gd name="T23" fmla="*/ 54 h 106"/>
                  <a:gd name="T24" fmla="*/ 103 w 114"/>
                  <a:gd name="T25" fmla="*/ 0 h 106"/>
                  <a:gd name="T26" fmla="*/ 0 w 114"/>
                  <a:gd name="T27" fmla="*/ 22 h 106"/>
                  <a:gd name="T28" fmla="*/ 11 w 114"/>
                  <a:gd name="T29" fmla="*/ 77 h 106"/>
                  <a:gd name="T30" fmla="*/ 11 w 114"/>
                  <a:gd name="T31" fmla="*/ 77 h 10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4"/>
                  <a:gd name="T49" fmla="*/ 0 h 106"/>
                  <a:gd name="T50" fmla="*/ 114 w 114"/>
                  <a:gd name="T51" fmla="*/ 106 h 10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4" h="106">
                    <a:moveTo>
                      <a:pt x="11" y="77"/>
                    </a:moveTo>
                    <a:lnTo>
                      <a:pt x="9" y="106"/>
                    </a:lnTo>
                    <a:lnTo>
                      <a:pt x="19" y="104"/>
                    </a:lnTo>
                    <a:lnTo>
                      <a:pt x="41" y="87"/>
                    </a:lnTo>
                    <a:lnTo>
                      <a:pt x="47" y="74"/>
                    </a:lnTo>
                    <a:lnTo>
                      <a:pt x="52" y="77"/>
                    </a:lnTo>
                    <a:lnTo>
                      <a:pt x="82" y="69"/>
                    </a:lnTo>
                    <a:lnTo>
                      <a:pt x="83" y="63"/>
                    </a:lnTo>
                    <a:lnTo>
                      <a:pt x="88" y="65"/>
                    </a:lnTo>
                    <a:lnTo>
                      <a:pt x="94" y="61"/>
                    </a:lnTo>
                    <a:lnTo>
                      <a:pt x="103" y="60"/>
                    </a:lnTo>
                    <a:lnTo>
                      <a:pt x="114" y="54"/>
                    </a:lnTo>
                    <a:lnTo>
                      <a:pt x="103" y="0"/>
                    </a:lnTo>
                    <a:lnTo>
                      <a:pt x="0" y="22"/>
                    </a:lnTo>
                    <a:lnTo>
                      <a:pt x="11" y="77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8" name="Freeform 114"/>
              <p:cNvSpPr>
                <a:spLocks/>
              </p:cNvSpPr>
              <p:nvPr/>
            </p:nvSpPr>
            <p:spPr bwMode="auto">
              <a:xfrm>
                <a:off x="6499453" y="2443973"/>
                <a:ext cx="95161" cy="110517"/>
              </a:xfrm>
              <a:custGeom>
                <a:avLst/>
                <a:gdLst>
                  <a:gd name="T0" fmla="*/ 11 w 52"/>
                  <a:gd name="T1" fmla="*/ 60 h 60"/>
                  <a:gd name="T2" fmla="*/ 33 w 52"/>
                  <a:gd name="T3" fmla="*/ 52 h 60"/>
                  <a:gd name="T4" fmla="*/ 33 w 52"/>
                  <a:gd name="T5" fmla="*/ 28 h 60"/>
                  <a:gd name="T6" fmla="*/ 39 w 52"/>
                  <a:gd name="T7" fmla="*/ 33 h 60"/>
                  <a:gd name="T8" fmla="*/ 40 w 52"/>
                  <a:gd name="T9" fmla="*/ 45 h 60"/>
                  <a:gd name="T10" fmla="*/ 45 w 52"/>
                  <a:gd name="T11" fmla="*/ 45 h 60"/>
                  <a:gd name="T12" fmla="*/ 52 w 52"/>
                  <a:gd name="T13" fmla="*/ 33 h 60"/>
                  <a:gd name="T14" fmla="*/ 45 w 52"/>
                  <a:gd name="T15" fmla="*/ 21 h 60"/>
                  <a:gd name="T16" fmla="*/ 33 w 52"/>
                  <a:gd name="T17" fmla="*/ 18 h 60"/>
                  <a:gd name="T18" fmla="*/ 25 w 52"/>
                  <a:gd name="T19" fmla="*/ 2 h 60"/>
                  <a:gd name="T20" fmla="*/ 18 w 52"/>
                  <a:gd name="T21" fmla="*/ 0 h 60"/>
                  <a:gd name="T22" fmla="*/ 0 w 52"/>
                  <a:gd name="T23" fmla="*/ 6 h 60"/>
                  <a:gd name="T24" fmla="*/ 11 w 52"/>
                  <a:gd name="T25" fmla="*/ 60 h 60"/>
                  <a:gd name="T26" fmla="*/ 11 w 52"/>
                  <a:gd name="T27" fmla="*/ 60 h 6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"/>
                  <a:gd name="T43" fmla="*/ 0 h 60"/>
                  <a:gd name="T44" fmla="*/ 52 w 52"/>
                  <a:gd name="T45" fmla="*/ 60 h 6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" h="60">
                    <a:moveTo>
                      <a:pt x="11" y="60"/>
                    </a:moveTo>
                    <a:lnTo>
                      <a:pt x="33" y="52"/>
                    </a:lnTo>
                    <a:lnTo>
                      <a:pt x="33" y="28"/>
                    </a:lnTo>
                    <a:lnTo>
                      <a:pt x="39" y="33"/>
                    </a:lnTo>
                    <a:lnTo>
                      <a:pt x="40" y="45"/>
                    </a:lnTo>
                    <a:lnTo>
                      <a:pt x="45" y="45"/>
                    </a:lnTo>
                    <a:lnTo>
                      <a:pt x="52" y="33"/>
                    </a:lnTo>
                    <a:lnTo>
                      <a:pt x="45" y="21"/>
                    </a:lnTo>
                    <a:lnTo>
                      <a:pt x="33" y="18"/>
                    </a:lnTo>
                    <a:lnTo>
                      <a:pt x="25" y="2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1" y="60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29" name="Freeform 115"/>
              <p:cNvSpPr>
                <a:spLocks/>
              </p:cNvSpPr>
              <p:nvPr/>
            </p:nvSpPr>
            <p:spPr bwMode="auto">
              <a:xfrm>
                <a:off x="6310959" y="2305826"/>
                <a:ext cx="406266" cy="202615"/>
              </a:xfrm>
              <a:custGeom>
                <a:avLst/>
                <a:gdLst>
                  <a:gd name="T0" fmla="*/ 0 w 222"/>
                  <a:gd name="T1" fmla="*/ 103 h 110"/>
                  <a:gd name="T2" fmla="*/ 103 w 222"/>
                  <a:gd name="T3" fmla="*/ 81 h 110"/>
                  <a:gd name="T4" fmla="*/ 121 w 222"/>
                  <a:gd name="T5" fmla="*/ 75 h 110"/>
                  <a:gd name="T6" fmla="*/ 128 w 222"/>
                  <a:gd name="T7" fmla="*/ 77 h 110"/>
                  <a:gd name="T8" fmla="*/ 136 w 222"/>
                  <a:gd name="T9" fmla="*/ 93 h 110"/>
                  <a:gd name="T10" fmla="*/ 148 w 222"/>
                  <a:gd name="T11" fmla="*/ 96 h 110"/>
                  <a:gd name="T12" fmla="*/ 155 w 222"/>
                  <a:gd name="T13" fmla="*/ 108 h 110"/>
                  <a:gd name="T14" fmla="*/ 162 w 222"/>
                  <a:gd name="T15" fmla="*/ 110 h 110"/>
                  <a:gd name="T16" fmla="*/ 170 w 222"/>
                  <a:gd name="T17" fmla="*/ 97 h 110"/>
                  <a:gd name="T18" fmla="*/ 173 w 222"/>
                  <a:gd name="T19" fmla="*/ 86 h 110"/>
                  <a:gd name="T20" fmla="*/ 181 w 222"/>
                  <a:gd name="T21" fmla="*/ 100 h 110"/>
                  <a:gd name="T22" fmla="*/ 222 w 222"/>
                  <a:gd name="T23" fmla="*/ 88 h 110"/>
                  <a:gd name="T24" fmla="*/ 219 w 222"/>
                  <a:gd name="T25" fmla="*/ 73 h 110"/>
                  <a:gd name="T26" fmla="*/ 208 w 222"/>
                  <a:gd name="T27" fmla="*/ 53 h 110"/>
                  <a:gd name="T28" fmla="*/ 202 w 222"/>
                  <a:gd name="T29" fmla="*/ 51 h 110"/>
                  <a:gd name="T30" fmla="*/ 195 w 222"/>
                  <a:gd name="T31" fmla="*/ 52 h 110"/>
                  <a:gd name="T32" fmla="*/ 196 w 222"/>
                  <a:gd name="T33" fmla="*/ 55 h 110"/>
                  <a:gd name="T34" fmla="*/ 206 w 222"/>
                  <a:gd name="T35" fmla="*/ 56 h 110"/>
                  <a:gd name="T36" fmla="*/ 209 w 222"/>
                  <a:gd name="T37" fmla="*/ 75 h 110"/>
                  <a:gd name="T38" fmla="*/ 193 w 222"/>
                  <a:gd name="T39" fmla="*/ 82 h 110"/>
                  <a:gd name="T40" fmla="*/ 170 w 222"/>
                  <a:gd name="T41" fmla="*/ 67 h 110"/>
                  <a:gd name="T42" fmla="*/ 162 w 222"/>
                  <a:gd name="T43" fmla="*/ 51 h 110"/>
                  <a:gd name="T44" fmla="*/ 151 w 222"/>
                  <a:gd name="T45" fmla="*/ 46 h 110"/>
                  <a:gd name="T46" fmla="*/ 151 w 222"/>
                  <a:gd name="T47" fmla="*/ 51 h 110"/>
                  <a:gd name="T48" fmla="*/ 141 w 222"/>
                  <a:gd name="T49" fmla="*/ 41 h 110"/>
                  <a:gd name="T50" fmla="*/ 149 w 222"/>
                  <a:gd name="T51" fmla="*/ 30 h 110"/>
                  <a:gd name="T52" fmla="*/ 156 w 222"/>
                  <a:gd name="T53" fmla="*/ 20 h 110"/>
                  <a:gd name="T54" fmla="*/ 143 w 222"/>
                  <a:gd name="T55" fmla="*/ 0 h 110"/>
                  <a:gd name="T56" fmla="*/ 121 w 222"/>
                  <a:gd name="T57" fmla="*/ 16 h 110"/>
                  <a:gd name="T58" fmla="*/ 47 w 222"/>
                  <a:gd name="T59" fmla="*/ 35 h 110"/>
                  <a:gd name="T60" fmla="*/ 0 w 222"/>
                  <a:gd name="T61" fmla="*/ 45 h 110"/>
                  <a:gd name="T62" fmla="*/ 0 w 222"/>
                  <a:gd name="T63" fmla="*/ 103 h 110"/>
                  <a:gd name="T64" fmla="*/ 0 w 222"/>
                  <a:gd name="T65" fmla="*/ 103 h 1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2"/>
                  <a:gd name="T100" fmla="*/ 0 h 110"/>
                  <a:gd name="T101" fmla="*/ 222 w 222"/>
                  <a:gd name="T102" fmla="*/ 110 h 1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2" h="110">
                    <a:moveTo>
                      <a:pt x="0" y="103"/>
                    </a:moveTo>
                    <a:lnTo>
                      <a:pt x="103" y="81"/>
                    </a:lnTo>
                    <a:lnTo>
                      <a:pt x="121" y="75"/>
                    </a:lnTo>
                    <a:lnTo>
                      <a:pt x="128" y="77"/>
                    </a:lnTo>
                    <a:lnTo>
                      <a:pt x="136" y="93"/>
                    </a:lnTo>
                    <a:lnTo>
                      <a:pt x="148" y="96"/>
                    </a:lnTo>
                    <a:lnTo>
                      <a:pt x="155" y="108"/>
                    </a:lnTo>
                    <a:lnTo>
                      <a:pt x="162" y="110"/>
                    </a:lnTo>
                    <a:lnTo>
                      <a:pt x="170" y="97"/>
                    </a:lnTo>
                    <a:lnTo>
                      <a:pt x="173" y="86"/>
                    </a:lnTo>
                    <a:lnTo>
                      <a:pt x="181" y="100"/>
                    </a:lnTo>
                    <a:lnTo>
                      <a:pt x="222" y="88"/>
                    </a:lnTo>
                    <a:lnTo>
                      <a:pt x="219" y="73"/>
                    </a:lnTo>
                    <a:lnTo>
                      <a:pt x="208" y="53"/>
                    </a:lnTo>
                    <a:lnTo>
                      <a:pt x="202" y="51"/>
                    </a:lnTo>
                    <a:lnTo>
                      <a:pt x="195" y="52"/>
                    </a:lnTo>
                    <a:lnTo>
                      <a:pt x="196" y="55"/>
                    </a:lnTo>
                    <a:lnTo>
                      <a:pt x="206" y="56"/>
                    </a:lnTo>
                    <a:lnTo>
                      <a:pt x="209" y="75"/>
                    </a:lnTo>
                    <a:lnTo>
                      <a:pt x="193" y="82"/>
                    </a:lnTo>
                    <a:lnTo>
                      <a:pt x="170" y="67"/>
                    </a:lnTo>
                    <a:lnTo>
                      <a:pt x="162" y="51"/>
                    </a:lnTo>
                    <a:lnTo>
                      <a:pt x="151" y="46"/>
                    </a:lnTo>
                    <a:lnTo>
                      <a:pt x="151" y="51"/>
                    </a:lnTo>
                    <a:lnTo>
                      <a:pt x="141" y="41"/>
                    </a:lnTo>
                    <a:lnTo>
                      <a:pt x="149" y="30"/>
                    </a:lnTo>
                    <a:lnTo>
                      <a:pt x="156" y="20"/>
                    </a:lnTo>
                    <a:lnTo>
                      <a:pt x="143" y="0"/>
                    </a:lnTo>
                    <a:lnTo>
                      <a:pt x="121" y="16"/>
                    </a:lnTo>
                    <a:lnTo>
                      <a:pt x="47" y="35"/>
                    </a:lnTo>
                    <a:lnTo>
                      <a:pt x="0" y="45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0" name="Freeform 116"/>
              <p:cNvSpPr>
                <a:spLocks/>
              </p:cNvSpPr>
              <p:nvPr/>
            </p:nvSpPr>
            <p:spPr bwMode="auto">
              <a:xfrm>
                <a:off x="6634875" y="2501073"/>
                <a:ext cx="36601" cy="29471"/>
              </a:xfrm>
              <a:custGeom>
                <a:avLst/>
                <a:gdLst>
                  <a:gd name="T0" fmla="*/ 0 w 20"/>
                  <a:gd name="T1" fmla="*/ 16 h 16"/>
                  <a:gd name="T2" fmla="*/ 9 w 20"/>
                  <a:gd name="T3" fmla="*/ 0 h 16"/>
                  <a:gd name="T4" fmla="*/ 20 w 20"/>
                  <a:gd name="T5" fmla="*/ 7 h 16"/>
                  <a:gd name="T6" fmla="*/ 0 w 20"/>
                  <a:gd name="T7" fmla="*/ 16 h 16"/>
                  <a:gd name="T8" fmla="*/ 0 w 20"/>
                  <a:gd name="T9" fmla="*/ 16 h 16"/>
                  <a:gd name="T10" fmla="*/ 0 w 20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6"/>
                  <a:gd name="T20" fmla="*/ 20 w 20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6">
                    <a:moveTo>
                      <a:pt x="0" y="16"/>
                    </a:moveTo>
                    <a:lnTo>
                      <a:pt x="9" y="0"/>
                    </a:lnTo>
                    <a:lnTo>
                      <a:pt x="20" y="7"/>
                    </a:lnTo>
                    <a:lnTo>
                      <a:pt x="0" y="16"/>
                    </a:lnTo>
                    <a:close/>
                  </a:path>
                </a:pathLst>
              </a:custGeom>
              <a:pattFill prst="dkUpDiag">
                <a:fgClr>
                  <a:schemeClr val="accent1"/>
                </a:fgClr>
                <a:bgClr>
                  <a:schemeClr val="accent2"/>
                </a:bgClr>
              </a:patt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1" name="Freeform 117"/>
              <p:cNvSpPr>
                <a:spLocks/>
              </p:cNvSpPr>
              <p:nvPr/>
            </p:nvSpPr>
            <p:spPr bwMode="auto">
              <a:xfrm>
                <a:off x="6702585" y="2497388"/>
                <a:ext cx="29280" cy="20262"/>
              </a:xfrm>
              <a:custGeom>
                <a:avLst/>
                <a:gdLst>
                  <a:gd name="T0" fmla="*/ 0 w 16"/>
                  <a:gd name="T1" fmla="*/ 11 h 11"/>
                  <a:gd name="T2" fmla="*/ 9 w 16"/>
                  <a:gd name="T3" fmla="*/ 0 h 11"/>
                  <a:gd name="T4" fmla="*/ 16 w 16"/>
                  <a:gd name="T5" fmla="*/ 8 h 11"/>
                  <a:gd name="T6" fmla="*/ 0 w 16"/>
                  <a:gd name="T7" fmla="*/ 11 h 11"/>
                  <a:gd name="T8" fmla="*/ 0 w 16"/>
                  <a:gd name="T9" fmla="*/ 11 h 11"/>
                  <a:gd name="T10" fmla="*/ 0 w 1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1"/>
                  <a:gd name="T20" fmla="*/ 16 w 1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1">
                    <a:moveTo>
                      <a:pt x="0" y="11"/>
                    </a:moveTo>
                    <a:lnTo>
                      <a:pt x="9" y="0"/>
                    </a:lnTo>
                    <a:lnTo>
                      <a:pt x="16" y="8"/>
                    </a:lnTo>
                    <a:lnTo>
                      <a:pt x="0" y="11"/>
                    </a:lnTo>
                    <a:close/>
                  </a:path>
                </a:pathLst>
              </a:custGeom>
              <a:pattFill prst="dkUpDiag">
                <a:fgClr>
                  <a:schemeClr val="accent1"/>
                </a:fgClr>
                <a:bgClr>
                  <a:schemeClr val="accent2"/>
                </a:bgClr>
              </a:patt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2" name="Freeform 118"/>
              <p:cNvSpPr>
                <a:spLocks/>
              </p:cNvSpPr>
              <p:nvPr/>
            </p:nvSpPr>
            <p:spPr bwMode="auto">
              <a:xfrm>
                <a:off x="6221289" y="2011113"/>
                <a:ext cx="195813" cy="377601"/>
              </a:xfrm>
              <a:custGeom>
                <a:avLst/>
                <a:gdLst>
                  <a:gd name="T0" fmla="*/ 17 w 107"/>
                  <a:gd name="T1" fmla="*/ 84 h 205"/>
                  <a:gd name="T2" fmla="*/ 21 w 107"/>
                  <a:gd name="T3" fmla="*/ 121 h 205"/>
                  <a:gd name="T4" fmla="*/ 49 w 107"/>
                  <a:gd name="T5" fmla="*/ 205 h 205"/>
                  <a:gd name="T6" fmla="*/ 96 w 107"/>
                  <a:gd name="T7" fmla="*/ 195 h 205"/>
                  <a:gd name="T8" fmla="*/ 93 w 107"/>
                  <a:gd name="T9" fmla="*/ 75 h 205"/>
                  <a:gd name="T10" fmla="*/ 106 w 107"/>
                  <a:gd name="T11" fmla="*/ 51 h 205"/>
                  <a:gd name="T12" fmla="*/ 107 w 107"/>
                  <a:gd name="T13" fmla="*/ 0 h 205"/>
                  <a:gd name="T14" fmla="*/ 0 w 107"/>
                  <a:gd name="T15" fmla="*/ 25 h 205"/>
                  <a:gd name="T16" fmla="*/ 17 w 107"/>
                  <a:gd name="T17" fmla="*/ 84 h 205"/>
                  <a:gd name="T18" fmla="*/ 17 w 107"/>
                  <a:gd name="T19" fmla="*/ 84 h 2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7"/>
                  <a:gd name="T31" fmla="*/ 0 h 205"/>
                  <a:gd name="T32" fmla="*/ 107 w 107"/>
                  <a:gd name="T33" fmla="*/ 205 h 2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7" h="205">
                    <a:moveTo>
                      <a:pt x="17" y="84"/>
                    </a:moveTo>
                    <a:lnTo>
                      <a:pt x="21" y="121"/>
                    </a:lnTo>
                    <a:lnTo>
                      <a:pt x="49" y="205"/>
                    </a:lnTo>
                    <a:lnTo>
                      <a:pt x="96" y="195"/>
                    </a:lnTo>
                    <a:lnTo>
                      <a:pt x="93" y="75"/>
                    </a:lnTo>
                    <a:lnTo>
                      <a:pt x="106" y="51"/>
                    </a:lnTo>
                    <a:lnTo>
                      <a:pt x="107" y="0"/>
                    </a:lnTo>
                    <a:lnTo>
                      <a:pt x="0" y="25"/>
                    </a:lnTo>
                    <a:lnTo>
                      <a:pt x="17" y="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3" name="Freeform 119"/>
              <p:cNvSpPr>
                <a:spLocks/>
              </p:cNvSpPr>
              <p:nvPr/>
            </p:nvSpPr>
            <p:spPr bwMode="auto">
              <a:xfrm>
                <a:off x="6391481" y="1955853"/>
                <a:ext cx="181173" cy="414440"/>
              </a:xfrm>
              <a:custGeom>
                <a:avLst/>
                <a:gdLst>
                  <a:gd name="T0" fmla="*/ 0 w 99"/>
                  <a:gd name="T1" fmla="*/ 105 h 225"/>
                  <a:gd name="T2" fmla="*/ 13 w 99"/>
                  <a:gd name="T3" fmla="*/ 81 h 225"/>
                  <a:gd name="T4" fmla="*/ 14 w 99"/>
                  <a:gd name="T5" fmla="*/ 30 h 225"/>
                  <a:gd name="T6" fmla="*/ 13 w 99"/>
                  <a:gd name="T7" fmla="*/ 10 h 225"/>
                  <a:gd name="T8" fmla="*/ 32 w 99"/>
                  <a:gd name="T9" fmla="*/ 0 h 225"/>
                  <a:gd name="T10" fmla="*/ 77 w 99"/>
                  <a:gd name="T11" fmla="*/ 140 h 225"/>
                  <a:gd name="T12" fmla="*/ 99 w 99"/>
                  <a:gd name="T13" fmla="*/ 170 h 225"/>
                  <a:gd name="T14" fmla="*/ 99 w 99"/>
                  <a:gd name="T15" fmla="*/ 190 h 225"/>
                  <a:gd name="T16" fmla="*/ 77 w 99"/>
                  <a:gd name="T17" fmla="*/ 206 h 225"/>
                  <a:gd name="T18" fmla="*/ 3 w 99"/>
                  <a:gd name="T19" fmla="*/ 225 h 225"/>
                  <a:gd name="T20" fmla="*/ 0 w 99"/>
                  <a:gd name="T21" fmla="*/ 105 h 225"/>
                  <a:gd name="T22" fmla="*/ 0 w 99"/>
                  <a:gd name="T23" fmla="*/ 105 h 2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9"/>
                  <a:gd name="T37" fmla="*/ 0 h 225"/>
                  <a:gd name="T38" fmla="*/ 99 w 99"/>
                  <a:gd name="T39" fmla="*/ 225 h 2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9" h="225">
                    <a:moveTo>
                      <a:pt x="0" y="105"/>
                    </a:moveTo>
                    <a:lnTo>
                      <a:pt x="13" y="81"/>
                    </a:lnTo>
                    <a:lnTo>
                      <a:pt x="14" y="30"/>
                    </a:lnTo>
                    <a:lnTo>
                      <a:pt x="13" y="10"/>
                    </a:lnTo>
                    <a:lnTo>
                      <a:pt x="32" y="0"/>
                    </a:lnTo>
                    <a:lnTo>
                      <a:pt x="77" y="140"/>
                    </a:lnTo>
                    <a:lnTo>
                      <a:pt x="99" y="170"/>
                    </a:lnTo>
                    <a:lnTo>
                      <a:pt x="99" y="190"/>
                    </a:lnTo>
                    <a:lnTo>
                      <a:pt x="77" y="206"/>
                    </a:lnTo>
                    <a:lnTo>
                      <a:pt x="3" y="22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4" name="Freeform 120"/>
              <p:cNvSpPr>
                <a:spLocks/>
              </p:cNvSpPr>
              <p:nvPr/>
            </p:nvSpPr>
            <p:spPr bwMode="auto">
              <a:xfrm>
                <a:off x="6450042" y="1587462"/>
                <a:ext cx="444697" cy="681524"/>
              </a:xfrm>
              <a:custGeom>
                <a:avLst/>
                <a:gdLst>
                  <a:gd name="T0" fmla="*/ 0 w 243"/>
                  <a:gd name="T1" fmla="*/ 200 h 370"/>
                  <a:gd name="T2" fmla="*/ 14 w 243"/>
                  <a:gd name="T3" fmla="*/ 201 h 370"/>
                  <a:gd name="T4" fmla="*/ 15 w 243"/>
                  <a:gd name="T5" fmla="*/ 177 h 370"/>
                  <a:gd name="T6" fmla="*/ 33 w 243"/>
                  <a:gd name="T7" fmla="*/ 143 h 370"/>
                  <a:gd name="T8" fmla="*/ 25 w 243"/>
                  <a:gd name="T9" fmla="*/ 119 h 370"/>
                  <a:gd name="T10" fmla="*/ 59 w 243"/>
                  <a:gd name="T11" fmla="*/ 2 h 370"/>
                  <a:gd name="T12" fmla="*/ 67 w 243"/>
                  <a:gd name="T13" fmla="*/ 2 h 370"/>
                  <a:gd name="T14" fmla="*/ 70 w 243"/>
                  <a:gd name="T15" fmla="*/ 17 h 370"/>
                  <a:gd name="T16" fmla="*/ 104 w 243"/>
                  <a:gd name="T17" fmla="*/ 5 h 370"/>
                  <a:gd name="T18" fmla="*/ 105 w 243"/>
                  <a:gd name="T19" fmla="*/ 0 h 370"/>
                  <a:gd name="T20" fmla="*/ 133 w 243"/>
                  <a:gd name="T21" fmla="*/ 6 h 370"/>
                  <a:gd name="T22" fmla="*/ 178 w 243"/>
                  <a:gd name="T23" fmla="*/ 120 h 370"/>
                  <a:gd name="T24" fmla="*/ 199 w 243"/>
                  <a:gd name="T25" fmla="*/ 121 h 370"/>
                  <a:gd name="T26" fmla="*/ 237 w 243"/>
                  <a:gd name="T27" fmla="*/ 164 h 370"/>
                  <a:gd name="T28" fmla="*/ 231 w 243"/>
                  <a:gd name="T29" fmla="*/ 172 h 370"/>
                  <a:gd name="T30" fmla="*/ 243 w 243"/>
                  <a:gd name="T31" fmla="*/ 172 h 370"/>
                  <a:gd name="T32" fmla="*/ 235 w 243"/>
                  <a:gd name="T33" fmla="*/ 193 h 370"/>
                  <a:gd name="T34" fmla="*/ 216 w 243"/>
                  <a:gd name="T35" fmla="*/ 207 h 370"/>
                  <a:gd name="T36" fmla="*/ 195 w 243"/>
                  <a:gd name="T37" fmla="*/ 217 h 370"/>
                  <a:gd name="T38" fmla="*/ 193 w 243"/>
                  <a:gd name="T39" fmla="*/ 231 h 370"/>
                  <a:gd name="T40" fmla="*/ 181 w 243"/>
                  <a:gd name="T41" fmla="*/ 218 h 370"/>
                  <a:gd name="T42" fmla="*/ 163 w 243"/>
                  <a:gd name="T43" fmla="*/ 233 h 370"/>
                  <a:gd name="T44" fmla="*/ 154 w 243"/>
                  <a:gd name="T45" fmla="*/ 233 h 370"/>
                  <a:gd name="T46" fmla="*/ 146 w 243"/>
                  <a:gd name="T47" fmla="*/ 224 h 370"/>
                  <a:gd name="T48" fmla="*/ 141 w 243"/>
                  <a:gd name="T49" fmla="*/ 269 h 370"/>
                  <a:gd name="T50" fmla="*/ 124 w 243"/>
                  <a:gd name="T51" fmla="*/ 276 h 370"/>
                  <a:gd name="T52" fmla="*/ 116 w 243"/>
                  <a:gd name="T53" fmla="*/ 293 h 370"/>
                  <a:gd name="T54" fmla="*/ 105 w 243"/>
                  <a:gd name="T55" fmla="*/ 293 h 370"/>
                  <a:gd name="T56" fmla="*/ 81 w 243"/>
                  <a:gd name="T57" fmla="*/ 320 h 370"/>
                  <a:gd name="T58" fmla="*/ 80 w 243"/>
                  <a:gd name="T59" fmla="*/ 340 h 370"/>
                  <a:gd name="T60" fmla="*/ 74 w 243"/>
                  <a:gd name="T61" fmla="*/ 348 h 370"/>
                  <a:gd name="T62" fmla="*/ 67 w 243"/>
                  <a:gd name="T63" fmla="*/ 370 h 370"/>
                  <a:gd name="T64" fmla="*/ 45 w 243"/>
                  <a:gd name="T65" fmla="*/ 340 h 370"/>
                  <a:gd name="T66" fmla="*/ 0 w 243"/>
                  <a:gd name="T67" fmla="*/ 200 h 370"/>
                  <a:gd name="T68" fmla="*/ 0 w 243"/>
                  <a:gd name="T69" fmla="*/ 200 h 3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3"/>
                  <a:gd name="T106" fmla="*/ 0 h 370"/>
                  <a:gd name="T107" fmla="*/ 243 w 243"/>
                  <a:gd name="T108" fmla="*/ 370 h 3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3" h="370">
                    <a:moveTo>
                      <a:pt x="0" y="200"/>
                    </a:moveTo>
                    <a:lnTo>
                      <a:pt x="14" y="201"/>
                    </a:lnTo>
                    <a:lnTo>
                      <a:pt x="15" y="177"/>
                    </a:lnTo>
                    <a:lnTo>
                      <a:pt x="33" y="143"/>
                    </a:lnTo>
                    <a:lnTo>
                      <a:pt x="25" y="119"/>
                    </a:lnTo>
                    <a:lnTo>
                      <a:pt x="59" y="2"/>
                    </a:lnTo>
                    <a:lnTo>
                      <a:pt x="67" y="2"/>
                    </a:lnTo>
                    <a:lnTo>
                      <a:pt x="70" y="17"/>
                    </a:lnTo>
                    <a:lnTo>
                      <a:pt x="104" y="5"/>
                    </a:lnTo>
                    <a:lnTo>
                      <a:pt x="105" y="0"/>
                    </a:lnTo>
                    <a:lnTo>
                      <a:pt x="133" y="6"/>
                    </a:lnTo>
                    <a:lnTo>
                      <a:pt x="178" y="120"/>
                    </a:lnTo>
                    <a:lnTo>
                      <a:pt x="199" y="121"/>
                    </a:lnTo>
                    <a:lnTo>
                      <a:pt x="237" y="164"/>
                    </a:lnTo>
                    <a:lnTo>
                      <a:pt x="231" y="172"/>
                    </a:lnTo>
                    <a:lnTo>
                      <a:pt x="243" y="172"/>
                    </a:lnTo>
                    <a:lnTo>
                      <a:pt x="235" y="193"/>
                    </a:lnTo>
                    <a:lnTo>
                      <a:pt x="216" y="207"/>
                    </a:lnTo>
                    <a:lnTo>
                      <a:pt x="195" y="217"/>
                    </a:lnTo>
                    <a:lnTo>
                      <a:pt x="193" y="231"/>
                    </a:lnTo>
                    <a:lnTo>
                      <a:pt x="181" y="218"/>
                    </a:lnTo>
                    <a:lnTo>
                      <a:pt x="163" y="233"/>
                    </a:lnTo>
                    <a:lnTo>
                      <a:pt x="154" y="233"/>
                    </a:lnTo>
                    <a:lnTo>
                      <a:pt x="146" y="224"/>
                    </a:lnTo>
                    <a:lnTo>
                      <a:pt x="141" y="269"/>
                    </a:lnTo>
                    <a:lnTo>
                      <a:pt x="124" y="276"/>
                    </a:lnTo>
                    <a:lnTo>
                      <a:pt x="116" y="293"/>
                    </a:lnTo>
                    <a:lnTo>
                      <a:pt x="105" y="293"/>
                    </a:lnTo>
                    <a:lnTo>
                      <a:pt x="81" y="320"/>
                    </a:lnTo>
                    <a:lnTo>
                      <a:pt x="80" y="340"/>
                    </a:lnTo>
                    <a:lnTo>
                      <a:pt x="74" y="348"/>
                    </a:lnTo>
                    <a:lnTo>
                      <a:pt x="67" y="370"/>
                    </a:lnTo>
                    <a:lnTo>
                      <a:pt x="45" y="340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5" name="Freeform 79"/>
              <p:cNvSpPr>
                <a:spLocks/>
              </p:cNvSpPr>
              <p:nvPr/>
            </p:nvSpPr>
            <p:spPr bwMode="auto">
              <a:xfrm>
                <a:off x="3051682" y="3057343"/>
                <a:ext cx="900373" cy="477066"/>
              </a:xfrm>
              <a:custGeom>
                <a:avLst/>
                <a:gdLst>
                  <a:gd name="T0" fmla="*/ 17 w 492"/>
                  <a:gd name="T1" fmla="*/ 0 h 259"/>
                  <a:gd name="T2" fmla="*/ 201 w 492"/>
                  <a:gd name="T3" fmla="*/ 11 h 259"/>
                  <a:gd name="T4" fmla="*/ 444 w 492"/>
                  <a:gd name="T5" fmla="*/ 13 h 259"/>
                  <a:gd name="T6" fmla="*/ 458 w 492"/>
                  <a:gd name="T7" fmla="*/ 25 h 259"/>
                  <a:gd name="T8" fmla="*/ 465 w 492"/>
                  <a:gd name="T9" fmla="*/ 22 h 259"/>
                  <a:gd name="T10" fmla="*/ 474 w 492"/>
                  <a:gd name="T11" fmla="*/ 35 h 259"/>
                  <a:gd name="T12" fmla="*/ 466 w 492"/>
                  <a:gd name="T13" fmla="*/ 35 h 259"/>
                  <a:gd name="T14" fmla="*/ 458 w 492"/>
                  <a:gd name="T15" fmla="*/ 52 h 259"/>
                  <a:gd name="T16" fmla="*/ 477 w 492"/>
                  <a:gd name="T17" fmla="*/ 80 h 259"/>
                  <a:gd name="T18" fmla="*/ 492 w 492"/>
                  <a:gd name="T19" fmla="*/ 83 h 259"/>
                  <a:gd name="T20" fmla="*/ 490 w 492"/>
                  <a:gd name="T21" fmla="*/ 258 h 259"/>
                  <a:gd name="T22" fmla="*/ 281 w 492"/>
                  <a:gd name="T23" fmla="*/ 259 h 259"/>
                  <a:gd name="T24" fmla="*/ 0 w 492"/>
                  <a:gd name="T25" fmla="*/ 246 h 259"/>
                  <a:gd name="T26" fmla="*/ 17 w 492"/>
                  <a:gd name="T27" fmla="*/ 0 h 259"/>
                  <a:gd name="T28" fmla="*/ 17 w 492"/>
                  <a:gd name="T29" fmla="*/ 0 h 2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2"/>
                  <a:gd name="T46" fmla="*/ 0 h 259"/>
                  <a:gd name="T47" fmla="*/ 492 w 492"/>
                  <a:gd name="T48" fmla="*/ 259 h 2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2" h="259">
                    <a:moveTo>
                      <a:pt x="17" y="0"/>
                    </a:moveTo>
                    <a:lnTo>
                      <a:pt x="201" y="11"/>
                    </a:lnTo>
                    <a:lnTo>
                      <a:pt x="444" y="13"/>
                    </a:lnTo>
                    <a:lnTo>
                      <a:pt x="458" y="25"/>
                    </a:lnTo>
                    <a:lnTo>
                      <a:pt x="465" y="22"/>
                    </a:lnTo>
                    <a:lnTo>
                      <a:pt x="474" y="35"/>
                    </a:lnTo>
                    <a:lnTo>
                      <a:pt x="466" y="35"/>
                    </a:lnTo>
                    <a:lnTo>
                      <a:pt x="458" y="52"/>
                    </a:lnTo>
                    <a:lnTo>
                      <a:pt x="477" y="80"/>
                    </a:lnTo>
                    <a:lnTo>
                      <a:pt x="492" y="83"/>
                    </a:lnTo>
                    <a:lnTo>
                      <a:pt x="490" y="258"/>
                    </a:lnTo>
                    <a:lnTo>
                      <a:pt x="281" y="259"/>
                    </a:lnTo>
                    <a:lnTo>
                      <a:pt x="0" y="24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36" name="Freeform 92"/>
              <p:cNvSpPr>
                <a:spLocks/>
              </p:cNvSpPr>
              <p:nvPr/>
            </p:nvSpPr>
            <p:spPr bwMode="auto">
              <a:xfrm>
                <a:off x="4493743" y="3476421"/>
                <a:ext cx="1033965" cy="344446"/>
              </a:xfrm>
              <a:custGeom>
                <a:avLst/>
                <a:gdLst>
                  <a:gd name="T0" fmla="*/ 10 w 565"/>
                  <a:gd name="T1" fmla="*/ 153 h 187"/>
                  <a:gd name="T2" fmla="*/ 7 w 565"/>
                  <a:gd name="T3" fmla="*/ 151 h 187"/>
                  <a:gd name="T4" fmla="*/ 23 w 565"/>
                  <a:gd name="T5" fmla="*/ 138 h 187"/>
                  <a:gd name="T6" fmla="*/ 39 w 565"/>
                  <a:gd name="T7" fmla="*/ 109 h 187"/>
                  <a:gd name="T8" fmla="*/ 33 w 565"/>
                  <a:gd name="T9" fmla="*/ 102 h 187"/>
                  <a:gd name="T10" fmla="*/ 41 w 565"/>
                  <a:gd name="T11" fmla="*/ 88 h 187"/>
                  <a:gd name="T12" fmla="*/ 41 w 565"/>
                  <a:gd name="T13" fmla="*/ 72 h 187"/>
                  <a:gd name="T14" fmla="*/ 53 w 565"/>
                  <a:gd name="T15" fmla="*/ 61 h 187"/>
                  <a:gd name="T16" fmla="*/ 141 w 565"/>
                  <a:gd name="T17" fmla="*/ 54 h 187"/>
                  <a:gd name="T18" fmla="*/ 139 w 565"/>
                  <a:gd name="T19" fmla="*/ 40 h 187"/>
                  <a:gd name="T20" fmla="*/ 168 w 565"/>
                  <a:gd name="T21" fmla="*/ 42 h 187"/>
                  <a:gd name="T22" fmla="*/ 434 w 565"/>
                  <a:gd name="T23" fmla="*/ 17 h 187"/>
                  <a:gd name="T24" fmla="*/ 565 w 565"/>
                  <a:gd name="T25" fmla="*/ 0 h 187"/>
                  <a:gd name="T26" fmla="*/ 542 w 565"/>
                  <a:gd name="T27" fmla="*/ 45 h 187"/>
                  <a:gd name="T28" fmla="*/ 506 w 565"/>
                  <a:gd name="T29" fmla="*/ 53 h 187"/>
                  <a:gd name="T30" fmla="*/ 489 w 565"/>
                  <a:gd name="T31" fmla="*/ 76 h 187"/>
                  <a:gd name="T32" fmla="*/ 424 w 565"/>
                  <a:gd name="T33" fmla="*/ 113 h 187"/>
                  <a:gd name="T34" fmla="*/ 421 w 565"/>
                  <a:gd name="T35" fmla="*/ 127 h 187"/>
                  <a:gd name="T36" fmla="*/ 405 w 565"/>
                  <a:gd name="T37" fmla="*/ 135 h 187"/>
                  <a:gd name="T38" fmla="*/ 405 w 565"/>
                  <a:gd name="T39" fmla="*/ 153 h 187"/>
                  <a:gd name="T40" fmla="*/ 317 w 565"/>
                  <a:gd name="T41" fmla="*/ 163 h 187"/>
                  <a:gd name="T42" fmla="*/ 142 w 565"/>
                  <a:gd name="T43" fmla="*/ 178 h 187"/>
                  <a:gd name="T44" fmla="*/ 0 w 565"/>
                  <a:gd name="T45" fmla="*/ 187 h 187"/>
                  <a:gd name="T46" fmla="*/ 10 w 565"/>
                  <a:gd name="T47" fmla="*/ 153 h 187"/>
                  <a:gd name="T48" fmla="*/ 10 w 565"/>
                  <a:gd name="T49" fmla="*/ 153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5"/>
                  <a:gd name="T76" fmla="*/ 0 h 187"/>
                  <a:gd name="T77" fmla="*/ 565 w 565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5" h="187">
                    <a:moveTo>
                      <a:pt x="10" y="153"/>
                    </a:moveTo>
                    <a:lnTo>
                      <a:pt x="7" y="151"/>
                    </a:lnTo>
                    <a:lnTo>
                      <a:pt x="23" y="138"/>
                    </a:lnTo>
                    <a:lnTo>
                      <a:pt x="39" y="109"/>
                    </a:lnTo>
                    <a:lnTo>
                      <a:pt x="33" y="102"/>
                    </a:lnTo>
                    <a:lnTo>
                      <a:pt x="41" y="88"/>
                    </a:lnTo>
                    <a:lnTo>
                      <a:pt x="41" y="72"/>
                    </a:lnTo>
                    <a:lnTo>
                      <a:pt x="53" y="61"/>
                    </a:lnTo>
                    <a:lnTo>
                      <a:pt x="141" y="54"/>
                    </a:lnTo>
                    <a:lnTo>
                      <a:pt x="139" y="40"/>
                    </a:lnTo>
                    <a:lnTo>
                      <a:pt x="168" y="42"/>
                    </a:lnTo>
                    <a:lnTo>
                      <a:pt x="434" y="17"/>
                    </a:lnTo>
                    <a:lnTo>
                      <a:pt x="565" y="0"/>
                    </a:lnTo>
                    <a:lnTo>
                      <a:pt x="542" y="45"/>
                    </a:lnTo>
                    <a:lnTo>
                      <a:pt x="506" y="53"/>
                    </a:lnTo>
                    <a:lnTo>
                      <a:pt x="489" y="76"/>
                    </a:lnTo>
                    <a:lnTo>
                      <a:pt x="424" y="113"/>
                    </a:lnTo>
                    <a:lnTo>
                      <a:pt x="421" y="127"/>
                    </a:lnTo>
                    <a:lnTo>
                      <a:pt x="405" y="135"/>
                    </a:lnTo>
                    <a:lnTo>
                      <a:pt x="405" y="153"/>
                    </a:lnTo>
                    <a:lnTo>
                      <a:pt x="317" y="163"/>
                    </a:lnTo>
                    <a:lnTo>
                      <a:pt x="142" y="178"/>
                    </a:lnTo>
                    <a:lnTo>
                      <a:pt x="0" y="187"/>
                    </a:lnTo>
                    <a:lnTo>
                      <a:pt x="10" y="15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77" name="Oval 76"/>
            <p:cNvSpPr/>
            <p:nvPr/>
          </p:nvSpPr>
          <p:spPr bwMode="auto">
            <a:xfrm>
              <a:off x="3184856" y="5399591"/>
              <a:ext cx="157478" cy="157478"/>
            </a:xfrm>
            <a:prstGeom prst="ellipse">
              <a:avLst/>
            </a:prstGeom>
            <a:solidFill>
              <a:schemeClr val="accent1"/>
            </a:solidFill>
            <a:ln w="19050" algn="ctr">
              <a:noFill/>
              <a:round/>
              <a:headEnd/>
              <a:tailEnd type="triangle" w="med" len="med"/>
            </a:ln>
          </p:spPr>
          <p:txBody>
            <a:bodyPr wrap="none" lIns="0" rIns="0" rtlCol="0" anchor="ctr"/>
            <a:lstStyle/>
            <a:p>
              <a:pPr algn="ctr"/>
              <a:endParaRPr lang="en-US" sz="1100" dirty="0">
                <a:solidFill>
                  <a:srgbClr val="024873"/>
                </a:solidFill>
                <a:latin typeface="+mj-lt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3184856" y="5637212"/>
              <a:ext cx="157478" cy="157478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9050" algn="ctr">
              <a:noFill/>
              <a:round/>
              <a:headEnd/>
              <a:tailEnd type="triangle" w="med" len="med"/>
            </a:ln>
          </p:spPr>
          <p:txBody>
            <a:bodyPr wrap="none" lIns="0" rIns="0" rtlCol="0" anchor="ctr"/>
            <a:lstStyle/>
            <a:p>
              <a:pPr algn="ctr"/>
              <a:endParaRPr lang="en-US" sz="1100" dirty="0">
                <a:solidFill>
                  <a:srgbClr val="024873"/>
                </a:solidFill>
                <a:latin typeface="+mj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259842" y="5420574"/>
              <a:ext cx="4700661" cy="447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dirty="0">
                  <a:solidFill>
                    <a:srgbClr val="024873"/>
                  </a:solidFill>
                  <a:latin typeface="Segoe UI"/>
                </a:rPr>
                <a:t>State Departments of Education    </a:t>
              </a:r>
              <a:br>
                <a:rPr lang="en-US" sz="1000" dirty="0">
                  <a:solidFill>
                    <a:srgbClr val="024873"/>
                  </a:solidFill>
                  <a:latin typeface="Segoe UI"/>
                </a:rPr>
              </a:br>
              <a:r>
                <a:rPr lang="en-US" sz="1000" dirty="0">
                  <a:solidFill>
                    <a:srgbClr val="024873"/>
                  </a:solidFill>
                  <a:latin typeface="Segoe UI"/>
                </a:rPr>
                <a:t>School Districts &amp; Charter Management Orgs</a:t>
              </a:r>
            </a:p>
          </p:txBody>
        </p:sp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779151" y="3380880"/>
              <a:ext cx="961958" cy="614976"/>
            </a:xfrm>
            <a:custGeom>
              <a:avLst/>
              <a:gdLst/>
              <a:ahLst/>
              <a:cxnLst>
                <a:cxn ang="0">
                  <a:pos x="55" y="160"/>
                </a:cxn>
                <a:cxn ang="0">
                  <a:pos x="128" y="174"/>
                </a:cxn>
                <a:cxn ang="0">
                  <a:pos x="0" y="260"/>
                </a:cxn>
                <a:cxn ang="0">
                  <a:pos x="461" y="228"/>
                </a:cxn>
                <a:cxn ang="0">
                  <a:pos x="566" y="110"/>
                </a:cxn>
                <a:cxn ang="0">
                  <a:pos x="429" y="0"/>
                </a:cxn>
                <a:cxn ang="0">
                  <a:pos x="288" y="155"/>
                </a:cxn>
                <a:cxn ang="0">
                  <a:pos x="1259" y="593"/>
                </a:cxn>
                <a:cxn ang="0">
                  <a:pos x="1360" y="571"/>
                </a:cxn>
                <a:cxn ang="0">
                  <a:pos x="1506" y="602"/>
                </a:cxn>
                <a:cxn ang="0">
                  <a:pos x="1451" y="511"/>
                </a:cxn>
                <a:cxn ang="0">
                  <a:pos x="1337" y="306"/>
                </a:cxn>
                <a:cxn ang="0">
                  <a:pos x="1155" y="438"/>
                </a:cxn>
                <a:cxn ang="0">
                  <a:pos x="1761" y="634"/>
                </a:cxn>
                <a:cxn ang="0">
                  <a:pos x="1912" y="648"/>
                </a:cxn>
                <a:cxn ang="0">
                  <a:pos x="2076" y="703"/>
                </a:cxn>
                <a:cxn ang="0">
                  <a:pos x="1880" y="735"/>
                </a:cxn>
                <a:cxn ang="0">
                  <a:pos x="1875" y="835"/>
                </a:cxn>
                <a:cxn ang="0">
                  <a:pos x="2017" y="913"/>
                </a:cxn>
                <a:cxn ang="0">
                  <a:pos x="1980" y="808"/>
                </a:cxn>
                <a:cxn ang="0">
                  <a:pos x="1875" y="835"/>
                </a:cxn>
                <a:cxn ang="0">
                  <a:pos x="2135" y="721"/>
                </a:cxn>
                <a:cxn ang="0">
                  <a:pos x="2391" y="821"/>
                </a:cxn>
                <a:cxn ang="0">
                  <a:pos x="2514" y="954"/>
                </a:cxn>
                <a:cxn ang="0">
                  <a:pos x="2277" y="1031"/>
                </a:cxn>
                <a:cxn ang="0">
                  <a:pos x="2072" y="803"/>
                </a:cxn>
                <a:cxn ang="0">
                  <a:pos x="2587" y="1205"/>
                </a:cxn>
                <a:cxn ang="0">
                  <a:pos x="2897" y="1351"/>
                </a:cxn>
                <a:cxn ang="0">
                  <a:pos x="3039" y="1478"/>
                </a:cxn>
                <a:cxn ang="0">
                  <a:pos x="3208" y="1675"/>
                </a:cxn>
                <a:cxn ang="0">
                  <a:pos x="3089" y="1802"/>
                </a:cxn>
                <a:cxn ang="0">
                  <a:pos x="2929" y="1825"/>
                </a:cxn>
                <a:cxn ang="0">
                  <a:pos x="2774" y="1967"/>
                </a:cxn>
                <a:cxn ang="0">
                  <a:pos x="2660" y="2044"/>
                </a:cxn>
                <a:cxn ang="0">
                  <a:pos x="2551" y="1843"/>
                </a:cxn>
                <a:cxn ang="0">
                  <a:pos x="2523" y="1615"/>
                </a:cxn>
                <a:cxn ang="0">
                  <a:pos x="2459" y="1492"/>
                </a:cxn>
                <a:cxn ang="0">
                  <a:pos x="2583" y="1378"/>
                </a:cxn>
                <a:cxn ang="0">
                  <a:pos x="2551" y="1301"/>
                </a:cxn>
              </a:cxnLst>
              <a:rect l="0" t="0" r="r" b="b"/>
              <a:pathLst>
                <a:path w="3208" h="2049">
                  <a:moveTo>
                    <a:pt x="0" y="260"/>
                  </a:moveTo>
                  <a:lnTo>
                    <a:pt x="55" y="160"/>
                  </a:lnTo>
                  <a:lnTo>
                    <a:pt x="119" y="151"/>
                  </a:lnTo>
                  <a:lnTo>
                    <a:pt x="128" y="174"/>
                  </a:lnTo>
                  <a:lnTo>
                    <a:pt x="69" y="260"/>
                  </a:lnTo>
                  <a:lnTo>
                    <a:pt x="0" y="260"/>
                  </a:lnTo>
                  <a:close/>
                  <a:moveTo>
                    <a:pt x="288" y="155"/>
                  </a:moveTo>
                  <a:lnTo>
                    <a:pt x="461" y="228"/>
                  </a:lnTo>
                  <a:lnTo>
                    <a:pt x="520" y="219"/>
                  </a:lnTo>
                  <a:lnTo>
                    <a:pt x="566" y="110"/>
                  </a:lnTo>
                  <a:lnTo>
                    <a:pt x="548" y="14"/>
                  </a:lnTo>
                  <a:lnTo>
                    <a:pt x="429" y="0"/>
                  </a:lnTo>
                  <a:lnTo>
                    <a:pt x="315" y="50"/>
                  </a:lnTo>
                  <a:lnTo>
                    <a:pt x="288" y="155"/>
                  </a:lnTo>
                  <a:close/>
                  <a:moveTo>
                    <a:pt x="1155" y="438"/>
                  </a:moveTo>
                  <a:lnTo>
                    <a:pt x="1259" y="593"/>
                  </a:lnTo>
                  <a:lnTo>
                    <a:pt x="1328" y="584"/>
                  </a:lnTo>
                  <a:lnTo>
                    <a:pt x="1360" y="571"/>
                  </a:lnTo>
                  <a:lnTo>
                    <a:pt x="1401" y="607"/>
                  </a:lnTo>
                  <a:lnTo>
                    <a:pt x="1506" y="602"/>
                  </a:lnTo>
                  <a:lnTo>
                    <a:pt x="1533" y="561"/>
                  </a:lnTo>
                  <a:lnTo>
                    <a:pt x="1451" y="511"/>
                  </a:lnTo>
                  <a:lnTo>
                    <a:pt x="1396" y="406"/>
                  </a:lnTo>
                  <a:lnTo>
                    <a:pt x="1337" y="306"/>
                  </a:lnTo>
                  <a:lnTo>
                    <a:pt x="1173" y="388"/>
                  </a:lnTo>
                  <a:lnTo>
                    <a:pt x="1155" y="438"/>
                  </a:lnTo>
                  <a:close/>
                  <a:moveTo>
                    <a:pt x="1725" y="689"/>
                  </a:moveTo>
                  <a:lnTo>
                    <a:pt x="1761" y="634"/>
                  </a:lnTo>
                  <a:lnTo>
                    <a:pt x="1894" y="662"/>
                  </a:lnTo>
                  <a:lnTo>
                    <a:pt x="1912" y="648"/>
                  </a:lnTo>
                  <a:lnTo>
                    <a:pt x="2085" y="666"/>
                  </a:lnTo>
                  <a:lnTo>
                    <a:pt x="2076" y="703"/>
                  </a:lnTo>
                  <a:lnTo>
                    <a:pt x="2003" y="744"/>
                  </a:lnTo>
                  <a:lnTo>
                    <a:pt x="1880" y="735"/>
                  </a:lnTo>
                  <a:lnTo>
                    <a:pt x="1725" y="689"/>
                  </a:lnTo>
                  <a:close/>
                  <a:moveTo>
                    <a:pt x="1875" y="835"/>
                  </a:moveTo>
                  <a:lnTo>
                    <a:pt x="1930" y="945"/>
                  </a:lnTo>
                  <a:lnTo>
                    <a:pt x="2017" y="913"/>
                  </a:lnTo>
                  <a:lnTo>
                    <a:pt x="2026" y="867"/>
                  </a:lnTo>
                  <a:lnTo>
                    <a:pt x="1980" y="808"/>
                  </a:lnTo>
                  <a:lnTo>
                    <a:pt x="1875" y="799"/>
                  </a:lnTo>
                  <a:lnTo>
                    <a:pt x="1875" y="835"/>
                  </a:lnTo>
                  <a:close/>
                  <a:moveTo>
                    <a:pt x="2072" y="803"/>
                  </a:moveTo>
                  <a:lnTo>
                    <a:pt x="2135" y="721"/>
                  </a:lnTo>
                  <a:lnTo>
                    <a:pt x="2268" y="790"/>
                  </a:lnTo>
                  <a:lnTo>
                    <a:pt x="2391" y="821"/>
                  </a:lnTo>
                  <a:lnTo>
                    <a:pt x="2514" y="899"/>
                  </a:lnTo>
                  <a:lnTo>
                    <a:pt x="2514" y="954"/>
                  </a:lnTo>
                  <a:lnTo>
                    <a:pt x="2414" y="1004"/>
                  </a:lnTo>
                  <a:lnTo>
                    <a:pt x="2277" y="1031"/>
                  </a:lnTo>
                  <a:lnTo>
                    <a:pt x="2208" y="990"/>
                  </a:lnTo>
                  <a:lnTo>
                    <a:pt x="2072" y="803"/>
                  </a:lnTo>
                  <a:close/>
                  <a:moveTo>
                    <a:pt x="2542" y="1241"/>
                  </a:moveTo>
                  <a:lnTo>
                    <a:pt x="2587" y="1205"/>
                  </a:lnTo>
                  <a:lnTo>
                    <a:pt x="2683" y="1250"/>
                  </a:lnTo>
                  <a:lnTo>
                    <a:pt x="2897" y="1351"/>
                  </a:lnTo>
                  <a:lnTo>
                    <a:pt x="2993" y="1410"/>
                  </a:lnTo>
                  <a:lnTo>
                    <a:pt x="3039" y="1478"/>
                  </a:lnTo>
                  <a:lnTo>
                    <a:pt x="3094" y="1602"/>
                  </a:lnTo>
                  <a:lnTo>
                    <a:pt x="3208" y="1675"/>
                  </a:lnTo>
                  <a:lnTo>
                    <a:pt x="3199" y="1711"/>
                  </a:lnTo>
                  <a:lnTo>
                    <a:pt x="3089" y="1802"/>
                  </a:lnTo>
                  <a:lnTo>
                    <a:pt x="2970" y="1843"/>
                  </a:lnTo>
                  <a:lnTo>
                    <a:pt x="2929" y="1825"/>
                  </a:lnTo>
                  <a:lnTo>
                    <a:pt x="2843" y="1875"/>
                  </a:lnTo>
                  <a:lnTo>
                    <a:pt x="2774" y="1967"/>
                  </a:lnTo>
                  <a:lnTo>
                    <a:pt x="2710" y="2049"/>
                  </a:lnTo>
                  <a:lnTo>
                    <a:pt x="2660" y="2044"/>
                  </a:lnTo>
                  <a:lnTo>
                    <a:pt x="2560" y="1971"/>
                  </a:lnTo>
                  <a:lnTo>
                    <a:pt x="2551" y="1843"/>
                  </a:lnTo>
                  <a:lnTo>
                    <a:pt x="2569" y="1775"/>
                  </a:lnTo>
                  <a:lnTo>
                    <a:pt x="2523" y="1615"/>
                  </a:lnTo>
                  <a:lnTo>
                    <a:pt x="2464" y="1565"/>
                  </a:lnTo>
                  <a:lnTo>
                    <a:pt x="2459" y="1492"/>
                  </a:lnTo>
                  <a:lnTo>
                    <a:pt x="2523" y="1465"/>
                  </a:lnTo>
                  <a:lnTo>
                    <a:pt x="2583" y="1378"/>
                  </a:lnTo>
                  <a:lnTo>
                    <a:pt x="2596" y="1351"/>
                  </a:lnTo>
                  <a:lnTo>
                    <a:pt x="2551" y="1301"/>
                  </a:lnTo>
                  <a:lnTo>
                    <a:pt x="2542" y="124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1400952" y="1242144"/>
            <a:ext cx="634209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</a:rPr>
              <a:t>TNTP School District and State Partners, 1997 to Present</a:t>
            </a: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646515" y="5943600"/>
            <a:ext cx="7850970" cy="504365"/>
          </a:xfrm>
          <a:prstGeom prst="roundRect">
            <a:avLst>
              <a:gd name="adj" fmla="val 0"/>
            </a:avLst>
          </a:prstGeom>
          <a:noFill/>
          <a:ln w="19050" algn="ctr">
            <a:noFill/>
            <a:round/>
            <a:headEnd/>
            <a:tailEnd type="triangle" w="med" len="med"/>
          </a:ln>
        </p:spPr>
        <p:txBody>
          <a:bodyPr wrap="square" rtlCol="0" anchor="ctr"/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1"/>
                </a:solidFill>
                <a:latin typeface="Segoe UI Semibold" panose="020B0702040204020203" pitchFamily="34" charset="0"/>
                <a:ea typeface="Calibri"/>
                <a:cs typeface="Segoe UI Semibold" panose="020B0702040204020203" pitchFamily="34" charset="0"/>
              </a:rPr>
              <a:t>TNTP has worked in 33 states and 23 of the 25 largest U.S. cities.</a:t>
            </a:r>
          </a:p>
        </p:txBody>
      </p:sp>
    </p:spTree>
    <p:extLst>
      <p:ext uri="{BB962C8B-B14F-4D97-AF65-F5344CB8AC3E}">
        <p14:creationId xmlns:p14="http://schemas.microsoft.com/office/powerpoint/2010/main" val="171953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First, we focused on getting great teachers to more students. Then, we started publishing reports on all of the issues we saw getting in the way.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254" y="4644744"/>
            <a:ext cx="79629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Our work has shifted with our reports to helping school </a:t>
            </a:r>
            <a:r>
              <a:rPr lang="en-US" b="1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systems efficiently </a:t>
            </a:r>
            <a:r>
              <a:rPr lang="en-US" b="1" u="sng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hire quality teachers</a:t>
            </a:r>
            <a:r>
              <a:rPr lang="en-US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improving </a:t>
            </a:r>
            <a:r>
              <a:rPr lang="en-US" u="sng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evaluations</a:t>
            </a:r>
            <a:r>
              <a:rPr lang="en-US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to accurately identify great teachers, increasing </a:t>
            </a:r>
            <a:r>
              <a:rPr lang="en-US" u="sng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retention</a:t>
            </a:r>
            <a:r>
              <a:rPr lang="en-US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of great teachers, improving </a:t>
            </a:r>
            <a:r>
              <a:rPr lang="en-US" u="sng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professional development</a:t>
            </a:r>
            <a:r>
              <a:rPr lang="en-US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… and many, many more. </a:t>
            </a:r>
            <a:endParaRPr lang="en-US" sz="2000" dirty="0">
              <a:solidFill>
                <a:srgbClr val="59595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560623"/>
              </p:ext>
            </p:extLst>
          </p:nvPr>
        </p:nvGraphicFramePr>
        <p:xfrm>
          <a:off x="256032" y="3648456"/>
          <a:ext cx="86396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1997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BA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BA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BA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BA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BA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BA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040" y="1824128"/>
            <a:ext cx="914400" cy="11988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8" name="Straight Connector 17"/>
          <p:cNvCxnSpPr/>
          <p:nvPr/>
        </p:nvCxnSpPr>
        <p:spPr>
          <a:xfrm>
            <a:off x="3175718" y="3127453"/>
            <a:ext cx="0" cy="520820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585" y="1824128"/>
            <a:ext cx="914400" cy="11957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20" name="Straight Connector 19"/>
          <p:cNvCxnSpPr/>
          <p:nvPr/>
        </p:nvCxnSpPr>
        <p:spPr>
          <a:xfrm>
            <a:off x="4257253" y="3127453"/>
            <a:ext cx="0" cy="520820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19" y="2462358"/>
            <a:ext cx="1944395" cy="40649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1842951" y="2753007"/>
            <a:ext cx="0" cy="890973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9953" y="2317034"/>
            <a:ext cx="0" cy="1326946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48" y="2004980"/>
            <a:ext cx="1857467" cy="312054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80993"/>
              </p:ext>
            </p:extLst>
          </p:nvPr>
        </p:nvGraphicFramePr>
        <p:xfrm>
          <a:off x="256032" y="3648456"/>
          <a:ext cx="86396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1997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BA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b="0" kern="1200" dirty="0">
                        <a:solidFill>
                          <a:schemeClr val="tx2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BA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BA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0" kern="1200" dirty="0">
                          <a:solidFill>
                            <a:schemeClr val="tx2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8121" y="1822017"/>
            <a:ext cx="900330" cy="11978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31" name="Straight Connector 30"/>
          <p:cNvCxnSpPr/>
          <p:nvPr/>
        </p:nvCxnSpPr>
        <p:spPr>
          <a:xfrm>
            <a:off x="5921066" y="3127453"/>
            <a:ext cx="0" cy="520820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50691"/>
              </p:ext>
            </p:extLst>
          </p:nvPr>
        </p:nvGraphicFramePr>
        <p:xfrm>
          <a:off x="256032" y="3648456"/>
          <a:ext cx="863966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5471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9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1997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9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BA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BA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BA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900" b="0" kern="120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6BA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1183" y="1822017"/>
            <a:ext cx="913834" cy="11978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38" name="Straight Connector 37"/>
          <p:cNvCxnSpPr/>
          <p:nvPr/>
        </p:nvCxnSpPr>
        <p:spPr>
          <a:xfrm>
            <a:off x="7289707" y="3127453"/>
            <a:ext cx="0" cy="520820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411" y="1822017"/>
            <a:ext cx="921438" cy="1199803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8610600" y="3127453"/>
            <a:ext cx="0" cy="520820"/>
          </a:xfrm>
          <a:prstGeom prst="line">
            <a:avLst/>
          </a:prstGeom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54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2278559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All of this has taught us that student learning starts with great teachers—but doesn’t end there.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7338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have a deeper appreciation than ever for how many factors work together to give kids access to a vibrant education. </a:t>
            </a:r>
          </a:p>
        </p:txBody>
      </p:sp>
    </p:spTree>
    <p:extLst>
      <p:ext uri="{BB962C8B-B14F-4D97-AF65-F5344CB8AC3E}">
        <p14:creationId xmlns:p14="http://schemas.microsoft.com/office/powerpoint/2010/main" val="177039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Today, we work at every level of the U.S. public school system to help our partners end educational inequality and achieve their goals for students.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70" y="1143000"/>
            <a:ext cx="622786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9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our work with districts and states, we take a comprehensive approach to ensuring that all students have access to great teachers.  </a:t>
            </a:r>
          </a:p>
        </p:txBody>
      </p:sp>
      <p:sp>
        <p:nvSpPr>
          <p:cNvPr id="12" name="Right Arrow 11"/>
          <p:cNvSpPr/>
          <p:nvPr/>
        </p:nvSpPr>
        <p:spPr bwMode="auto">
          <a:xfrm>
            <a:off x="741351" y="3514376"/>
            <a:ext cx="2967235" cy="381000"/>
          </a:xfrm>
          <a:prstGeom prst="rightArrow">
            <a:avLst>
              <a:gd name="adj1" fmla="val 57500"/>
              <a:gd name="adj2" fmla="val 5375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4000" dirty="0">
              <a:solidFill>
                <a:srgbClr val="3366FF"/>
              </a:solidFill>
              <a:latin typeface="Segoe UI" pitchFamily="34" charset="0"/>
              <a:cs typeface="Segoe UI" pitchFamily="34" charset="0"/>
              <a:sym typeface="Wingdings" pitchFamily="2" charset="2"/>
            </a:endParaRP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604231" y="3536258"/>
            <a:ext cx="357011" cy="357011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w Cen MT Condensed" pitchFamily="34" charset="0"/>
                <a:cs typeface="Segoe UI" pitchFamily="34" charset="0"/>
                <a:sym typeface="Wingdings" pitchFamily="2" charset="2"/>
              </a:rPr>
              <a:t>1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218678" y="5558135"/>
            <a:ext cx="30431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Segoe UI" pitchFamily="34" charset="0"/>
                <a:sym typeface="Wingdings" pitchFamily="2" charset="2"/>
              </a:rPr>
              <a:t>Persistently less effective teachers leave…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871431" y="5558135"/>
            <a:ext cx="266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Segoe UI" pitchFamily="34" charset="0"/>
                <a:sym typeface="Wingdings" pitchFamily="2" charset="2"/>
              </a:rPr>
              <a:t>… and most effective teachers stay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11346" y="3536258"/>
            <a:ext cx="269656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1"/>
                </a:solidFill>
                <a:latin typeface="Tw Cen MT Condensed" pitchFamily="34" charset="0"/>
                <a:cs typeface="Segoe UI" pitchFamily="34" charset="0"/>
                <a:sym typeface="Wingdings" pitchFamily="2" charset="2"/>
              </a:rPr>
              <a:t>SUPPLY STRONG NEW TEACHERS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Segoe UI" pitchFamily="34" charset="0"/>
                <a:sym typeface="Wingdings" pitchFamily="2" charset="2"/>
              </a:rPr>
              <a:t>More newly recruited teachers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Segoe UI" pitchFamily="34" charset="0"/>
                <a:sym typeface="Wingdings" pitchFamily="2" charset="2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Segoe UI" pitchFamily="34" charset="0"/>
                <a:sym typeface="Wingdings" pitchFamily="2" charset="2"/>
              </a:rPr>
              <a:t>are effective, as measured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Segoe UI" pitchFamily="34" charset="0"/>
                <a:sym typeface="Wingdings" pitchFamily="2" charset="2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Segoe UI" pitchFamily="34" charset="0"/>
                <a:sym typeface="Wingdings" pitchFamily="2" charset="2"/>
              </a:rPr>
              <a:t>by student growth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1"/>
              </a:solidFill>
              <a:latin typeface="Tw Cen MT Condensed" pitchFamily="34" charset="0"/>
              <a:cs typeface="Segoe UI" pitchFamily="34" charset="0"/>
              <a:sym typeface="Wingdings" pitchFamily="2" charset="2"/>
            </a:endParaRPr>
          </a:p>
        </p:txBody>
      </p:sp>
      <p:sp>
        <p:nvSpPr>
          <p:cNvPr id="17" name="Freeform 24"/>
          <p:cNvSpPr>
            <a:spLocks/>
          </p:cNvSpPr>
          <p:nvPr/>
        </p:nvSpPr>
        <p:spPr bwMode="auto">
          <a:xfrm>
            <a:off x="990600" y="4393794"/>
            <a:ext cx="1827471" cy="864006"/>
          </a:xfrm>
          <a:custGeom>
            <a:avLst/>
            <a:gdLst>
              <a:gd name="T0" fmla="*/ 2147483647 w 1200"/>
              <a:gd name="T1" fmla="*/ 2147483647 h 720"/>
              <a:gd name="T2" fmla="*/ 2147483647 w 1200"/>
              <a:gd name="T3" fmla="*/ 0 h 720"/>
              <a:gd name="T4" fmla="*/ 2147483647 w 1200"/>
              <a:gd name="T5" fmla="*/ 2147483647 h 720"/>
              <a:gd name="T6" fmla="*/ 2147483647 w 1200"/>
              <a:gd name="T7" fmla="*/ 2147483647 h 720"/>
              <a:gd name="T8" fmla="*/ 2147483647 w 1200"/>
              <a:gd name="T9" fmla="*/ 2147483647 h 720"/>
              <a:gd name="T10" fmla="*/ 2147483647 w 1200"/>
              <a:gd name="T11" fmla="*/ 2147483647 h 720"/>
              <a:gd name="T12" fmla="*/ 2147483647 w 1200"/>
              <a:gd name="T13" fmla="*/ 2147483647 h 720"/>
              <a:gd name="T14" fmla="*/ 0 w 1200"/>
              <a:gd name="T15" fmla="*/ 2147483647 h 720"/>
              <a:gd name="T16" fmla="*/ 2147483647 w 1200"/>
              <a:gd name="T17" fmla="*/ 2147483647 h 720"/>
              <a:gd name="T18" fmla="*/ 2147483647 w 1200"/>
              <a:gd name="T19" fmla="*/ 0 h 7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00"/>
              <a:gd name="T31" fmla="*/ 0 h 720"/>
              <a:gd name="T32" fmla="*/ 1200 w 1200"/>
              <a:gd name="T33" fmla="*/ 720 h 7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00" h="720">
                <a:moveTo>
                  <a:pt x="1200" y="48"/>
                </a:moveTo>
                <a:lnTo>
                  <a:pt x="1200" y="0"/>
                </a:lnTo>
                <a:lnTo>
                  <a:pt x="905" y="323"/>
                </a:lnTo>
                <a:lnTo>
                  <a:pt x="762" y="443"/>
                </a:lnTo>
                <a:lnTo>
                  <a:pt x="623" y="537"/>
                </a:lnTo>
                <a:lnTo>
                  <a:pt x="432" y="624"/>
                </a:lnTo>
                <a:lnTo>
                  <a:pt x="231" y="677"/>
                </a:lnTo>
                <a:lnTo>
                  <a:pt x="0" y="720"/>
                </a:lnTo>
                <a:lnTo>
                  <a:pt x="1200" y="720"/>
                </a:lnTo>
                <a:lnTo>
                  <a:pt x="1200" y="0"/>
                </a:lnTo>
              </a:path>
            </a:pathLst>
          </a:custGeom>
          <a:solidFill>
            <a:schemeClr val="accent4"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6096000" y="4191000"/>
            <a:ext cx="1829460" cy="1055876"/>
          </a:xfrm>
          <a:custGeom>
            <a:avLst/>
            <a:gdLst>
              <a:gd name="T0" fmla="*/ 0 w 1200"/>
              <a:gd name="T1" fmla="*/ 0 h 720"/>
              <a:gd name="T2" fmla="*/ 2147483647 w 1200"/>
              <a:gd name="T3" fmla="*/ 2147483647 h 720"/>
              <a:gd name="T4" fmla="*/ 2147483647 w 1200"/>
              <a:gd name="T5" fmla="*/ 2147483647 h 720"/>
              <a:gd name="T6" fmla="*/ 2147483647 w 1200"/>
              <a:gd name="T7" fmla="*/ 2147483647 h 720"/>
              <a:gd name="T8" fmla="*/ 2147483647 w 1200"/>
              <a:gd name="T9" fmla="*/ 2147483647 h 720"/>
              <a:gd name="T10" fmla="*/ 2147483647 w 1200"/>
              <a:gd name="T11" fmla="*/ 2147483647 h 720"/>
              <a:gd name="T12" fmla="*/ 0 w 1200"/>
              <a:gd name="T13" fmla="*/ 2147483647 h 720"/>
              <a:gd name="T14" fmla="*/ 0 w 1200"/>
              <a:gd name="T15" fmla="*/ 0 h 7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00"/>
              <a:gd name="T25" fmla="*/ 0 h 720"/>
              <a:gd name="T26" fmla="*/ 1200 w 1200"/>
              <a:gd name="T27" fmla="*/ 720 h 7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00" h="720">
                <a:moveTo>
                  <a:pt x="0" y="0"/>
                </a:moveTo>
                <a:lnTo>
                  <a:pt x="116" y="153"/>
                </a:lnTo>
                <a:lnTo>
                  <a:pt x="302" y="329"/>
                </a:lnTo>
                <a:lnTo>
                  <a:pt x="636" y="527"/>
                </a:lnTo>
                <a:lnTo>
                  <a:pt x="1008" y="672"/>
                </a:lnTo>
                <a:lnTo>
                  <a:pt x="1200" y="720"/>
                </a:lnTo>
                <a:lnTo>
                  <a:pt x="0" y="72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8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Freeform 3"/>
          <p:cNvSpPr>
            <a:spLocks noChangeArrowheads="1"/>
          </p:cNvSpPr>
          <p:nvPr/>
        </p:nvSpPr>
        <p:spPr bwMode="auto">
          <a:xfrm>
            <a:off x="1159354" y="2821577"/>
            <a:ext cx="6825292" cy="2425298"/>
          </a:xfrm>
          <a:custGeom>
            <a:avLst/>
            <a:gdLst>
              <a:gd name="T0" fmla="*/ 0 w 6302829"/>
              <a:gd name="T1" fmla="*/ 2971800 h 2971800"/>
              <a:gd name="T2" fmla="*/ 61144331 w 6302829"/>
              <a:gd name="T3" fmla="*/ 2558142 h 2971800"/>
              <a:gd name="T4" fmla="*/ 122288280 w 6302829"/>
              <a:gd name="T5" fmla="*/ 1273629 h 2971800"/>
              <a:gd name="T6" fmla="*/ 158974652 w 6302829"/>
              <a:gd name="T7" fmla="*/ 293915 h 2971800"/>
              <a:gd name="T8" fmla="*/ 196340438 w 6302829"/>
              <a:gd name="T9" fmla="*/ 10886 h 2971800"/>
              <a:gd name="T10" fmla="*/ 235744921 w 6302829"/>
              <a:gd name="T11" fmla="*/ 359229 h 2971800"/>
              <a:gd name="T12" fmla="*/ 266316847 w 6302829"/>
              <a:gd name="T13" fmla="*/ 1197429 h 2971800"/>
              <a:gd name="T14" fmla="*/ 290095029 w 6302829"/>
              <a:gd name="T15" fmla="*/ 1850572 h 2971800"/>
              <a:gd name="T16" fmla="*/ 322705232 w 6302829"/>
              <a:gd name="T17" fmla="*/ 2449286 h 2971800"/>
              <a:gd name="T18" fmla="*/ 367544098 w 6302829"/>
              <a:gd name="T19" fmla="*/ 2852058 h 2971800"/>
              <a:gd name="T20" fmla="*/ 393360480 w 6302829"/>
              <a:gd name="T21" fmla="*/ 2971800 h 2971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02829"/>
              <a:gd name="T34" fmla="*/ 0 h 2971800"/>
              <a:gd name="T35" fmla="*/ 6302829 w 6302829"/>
              <a:gd name="T36" fmla="*/ 2971800 h 2971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02829" h="2971800">
                <a:moveTo>
                  <a:pt x="0" y="2971800"/>
                </a:moveTo>
                <a:cubicBezTo>
                  <a:pt x="326572" y="2906486"/>
                  <a:pt x="653144" y="2841172"/>
                  <a:pt x="979715" y="2558143"/>
                </a:cubicBezTo>
                <a:cubicBezTo>
                  <a:pt x="1306287" y="2275115"/>
                  <a:pt x="1698172" y="1651000"/>
                  <a:pt x="1959429" y="1273629"/>
                </a:cubicBezTo>
                <a:cubicBezTo>
                  <a:pt x="2220686" y="896258"/>
                  <a:pt x="2349500" y="504372"/>
                  <a:pt x="2547257" y="293915"/>
                </a:cubicBezTo>
                <a:cubicBezTo>
                  <a:pt x="2745014" y="83458"/>
                  <a:pt x="2940958" y="0"/>
                  <a:pt x="3145972" y="10886"/>
                </a:cubicBezTo>
                <a:cubicBezTo>
                  <a:pt x="3350986" y="21772"/>
                  <a:pt x="3590472" y="161472"/>
                  <a:pt x="3777343" y="359229"/>
                </a:cubicBezTo>
                <a:cubicBezTo>
                  <a:pt x="3964214" y="556986"/>
                  <a:pt x="4267200" y="1197429"/>
                  <a:pt x="4267200" y="1197429"/>
                </a:cubicBezTo>
                <a:cubicBezTo>
                  <a:pt x="4412343" y="1445986"/>
                  <a:pt x="4497614" y="1641929"/>
                  <a:pt x="4648200" y="1850572"/>
                </a:cubicBezTo>
                <a:cubicBezTo>
                  <a:pt x="4798786" y="2059215"/>
                  <a:pt x="4963886" y="2282372"/>
                  <a:pt x="5170715" y="2449286"/>
                </a:cubicBezTo>
                <a:cubicBezTo>
                  <a:pt x="5377544" y="2616200"/>
                  <a:pt x="5700486" y="2764972"/>
                  <a:pt x="5889172" y="2852058"/>
                </a:cubicBezTo>
                <a:cubicBezTo>
                  <a:pt x="6077858" y="2939144"/>
                  <a:pt x="6190343" y="2955472"/>
                  <a:pt x="6302829" y="2971800"/>
                </a:cubicBezTo>
              </a:path>
            </a:pathLst>
          </a:custGeom>
          <a:noFill/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Freeform 6"/>
          <p:cNvSpPr>
            <a:spLocks noChangeArrowheads="1"/>
          </p:cNvSpPr>
          <p:nvPr/>
        </p:nvSpPr>
        <p:spPr bwMode="auto">
          <a:xfrm>
            <a:off x="3781539" y="2221814"/>
            <a:ext cx="4213211" cy="3035986"/>
          </a:xfrm>
          <a:custGeom>
            <a:avLst/>
            <a:gdLst>
              <a:gd name="T0" fmla="*/ 0 w 6302829"/>
              <a:gd name="T1" fmla="*/ 79876441 h 2971800"/>
              <a:gd name="T2" fmla="*/ 54 w 6302829"/>
              <a:gd name="T3" fmla="*/ 68758186 h 2971800"/>
              <a:gd name="T4" fmla="*/ 108 w 6302829"/>
              <a:gd name="T5" fmla="*/ 34232822 h 2971800"/>
              <a:gd name="T6" fmla="*/ 140 w 6302829"/>
              <a:gd name="T7" fmla="*/ 7899913 h 2971800"/>
              <a:gd name="T8" fmla="*/ 173 w 6302829"/>
              <a:gd name="T9" fmla="*/ 292597 h 2971800"/>
              <a:gd name="T10" fmla="*/ 208 w 6302829"/>
              <a:gd name="T11" fmla="*/ 9655434 h 2971800"/>
              <a:gd name="T12" fmla="*/ 235 w 6302829"/>
              <a:gd name="T13" fmla="*/ 32184718 h 2971800"/>
              <a:gd name="T14" fmla="*/ 256 w 6302829"/>
              <a:gd name="T15" fmla="*/ 49739891 h 2971800"/>
              <a:gd name="T16" fmla="*/ 285 w 6302829"/>
              <a:gd name="T17" fmla="*/ 65832181 h 2971800"/>
              <a:gd name="T18" fmla="*/ 324 w 6302829"/>
              <a:gd name="T19" fmla="*/ 76657987 h 2971800"/>
              <a:gd name="T20" fmla="*/ 347 w 6302829"/>
              <a:gd name="T21" fmla="*/ 79876441 h 2971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02829"/>
              <a:gd name="T34" fmla="*/ 0 h 2971800"/>
              <a:gd name="T35" fmla="*/ 6302829 w 6302829"/>
              <a:gd name="T36" fmla="*/ 2971800 h 2971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02829" h="2971800">
                <a:moveTo>
                  <a:pt x="0" y="2971800"/>
                </a:moveTo>
                <a:cubicBezTo>
                  <a:pt x="326572" y="2906486"/>
                  <a:pt x="653144" y="2841172"/>
                  <a:pt x="979715" y="2558143"/>
                </a:cubicBezTo>
                <a:cubicBezTo>
                  <a:pt x="1306287" y="2275115"/>
                  <a:pt x="1698172" y="1651000"/>
                  <a:pt x="1959429" y="1273629"/>
                </a:cubicBezTo>
                <a:cubicBezTo>
                  <a:pt x="2220686" y="896258"/>
                  <a:pt x="2349500" y="504372"/>
                  <a:pt x="2547257" y="293915"/>
                </a:cubicBezTo>
                <a:cubicBezTo>
                  <a:pt x="2745014" y="83458"/>
                  <a:pt x="2940958" y="0"/>
                  <a:pt x="3145972" y="10886"/>
                </a:cubicBezTo>
                <a:cubicBezTo>
                  <a:pt x="3350986" y="21772"/>
                  <a:pt x="3590472" y="161472"/>
                  <a:pt x="3777343" y="359229"/>
                </a:cubicBezTo>
                <a:cubicBezTo>
                  <a:pt x="3964214" y="556986"/>
                  <a:pt x="4267200" y="1197429"/>
                  <a:pt x="4267200" y="1197429"/>
                </a:cubicBezTo>
                <a:cubicBezTo>
                  <a:pt x="4412343" y="1445986"/>
                  <a:pt x="4497614" y="1641929"/>
                  <a:pt x="4648200" y="1850572"/>
                </a:cubicBezTo>
                <a:cubicBezTo>
                  <a:pt x="4798786" y="2059215"/>
                  <a:pt x="4963886" y="2282372"/>
                  <a:pt x="5170715" y="2449286"/>
                </a:cubicBezTo>
                <a:cubicBezTo>
                  <a:pt x="5377544" y="2616200"/>
                  <a:pt x="5700486" y="2764972"/>
                  <a:pt x="5889172" y="2852058"/>
                </a:cubicBezTo>
                <a:cubicBezTo>
                  <a:pt x="6077858" y="2939144"/>
                  <a:pt x="6190343" y="2955472"/>
                  <a:pt x="6302829" y="2971800"/>
                </a:cubicBezTo>
              </a:path>
            </a:pathLst>
          </a:custGeom>
          <a:noFill/>
          <a:ln w="38100" algn="ctr">
            <a:solidFill>
              <a:schemeClr val="accent6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14210" y="2590800"/>
            <a:ext cx="1547869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chemeClr val="accent6"/>
                </a:solidFill>
                <a:latin typeface="+mn-lt"/>
                <a:cs typeface="Segoe UI" pitchFamily="34" charset="0"/>
                <a:sym typeface="Wingdings" pitchFamily="2" charset="2"/>
              </a:rPr>
              <a:t>Potential </a:t>
            </a:r>
            <a:br>
              <a:rPr lang="en-US" sz="1300" dirty="0">
                <a:solidFill>
                  <a:schemeClr val="accent6"/>
                </a:solidFill>
                <a:latin typeface="+mn-lt"/>
                <a:cs typeface="Segoe UI" pitchFamily="34" charset="0"/>
                <a:sym typeface="Wingdings" pitchFamily="2" charset="2"/>
              </a:rPr>
            </a:br>
            <a:r>
              <a:rPr lang="en-US" sz="1300" dirty="0">
                <a:solidFill>
                  <a:schemeClr val="accent6"/>
                </a:solidFill>
                <a:latin typeface="+mn-lt"/>
                <a:cs typeface="Segoe UI" pitchFamily="34" charset="0"/>
                <a:sym typeface="Wingdings" pitchFamily="2" charset="2"/>
              </a:rPr>
              <a:t>Teacher </a:t>
            </a:r>
            <a:br>
              <a:rPr lang="en-US" sz="1300" dirty="0">
                <a:solidFill>
                  <a:schemeClr val="accent6"/>
                </a:solidFill>
                <a:latin typeface="+mn-lt"/>
                <a:cs typeface="Segoe UI" pitchFamily="34" charset="0"/>
                <a:sym typeface="Wingdings" pitchFamily="2" charset="2"/>
              </a:rPr>
            </a:br>
            <a:r>
              <a:rPr lang="en-US" sz="1300" dirty="0">
                <a:solidFill>
                  <a:schemeClr val="accent6"/>
                </a:solidFill>
                <a:latin typeface="+mn-lt"/>
                <a:cs typeface="Segoe UI" pitchFamily="34" charset="0"/>
                <a:sym typeface="Wingdings" pitchFamily="2" charset="2"/>
              </a:rPr>
              <a:t>Performance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98066" y="3101269"/>
            <a:ext cx="1547869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chemeClr val="bg1">
                    <a:lumMod val="65000"/>
                  </a:schemeClr>
                </a:solidFill>
                <a:latin typeface="+mn-lt"/>
                <a:cs typeface="Segoe UI" pitchFamily="34" charset="0"/>
                <a:sym typeface="Wingdings" pitchFamily="2" charset="2"/>
              </a:rPr>
              <a:t>Current Teacher Performance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18831" y="5265092"/>
            <a:ext cx="11809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4"/>
                </a:solidFill>
                <a:latin typeface="+mn-lt"/>
                <a:cs typeface="Segoe UI" pitchFamily="34" charset="0"/>
                <a:sym typeface="Wingdings" pitchFamily="2" charset="2"/>
              </a:rPr>
              <a:t>Less Effective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29099" y="5277114"/>
            <a:ext cx="13960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accent6"/>
                </a:solidFill>
                <a:latin typeface="+mn-lt"/>
                <a:cs typeface="Segoe UI" pitchFamily="34" charset="0"/>
                <a:sym typeface="Wingdings" pitchFamily="2" charset="2"/>
              </a:rPr>
              <a:t>More Effective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4495800" y="3726597"/>
            <a:ext cx="1240625" cy="0"/>
          </a:xfrm>
          <a:prstGeom prst="straightConnector1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ounded Rectangle 25"/>
          <p:cNvSpPr/>
          <p:nvPr/>
        </p:nvSpPr>
        <p:spPr bwMode="auto">
          <a:xfrm>
            <a:off x="609600" y="1657851"/>
            <a:ext cx="2070475" cy="1049384"/>
          </a:xfrm>
          <a:prstGeom prst="roundRect">
            <a:avLst>
              <a:gd name="adj" fmla="val 4807"/>
            </a:avLst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US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709437" y="1628545"/>
            <a:ext cx="49404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Tw Cen MT Condensed" pitchFamily="34" charset="0"/>
                <a:cs typeface="Segoe UI" pitchFamily="34" charset="0"/>
              </a:rPr>
              <a:t>4</a:t>
            </a:r>
          </a:p>
        </p:txBody>
      </p: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1174493" y="1767045"/>
            <a:ext cx="1452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  <a:cs typeface="Segoe UI" pitchFamily="34" charset="0"/>
              </a:rPr>
              <a:t>Priorities for the Teaching Profession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96549" y="1679692"/>
            <a:ext cx="1950903" cy="1094286"/>
            <a:chOff x="3450182" y="1752600"/>
            <a:chExt cx="1950903" cy="1094286"/>
          </a:xfrm>
        </p:grpSpPr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3450182" y="2108222"/>
              <a:ext cx="195090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accent1"/>
                  </a:solidFill>
                  <a:latin typeface="Tw Cen MT Condensed" pitchFamily="34" charset="0"/>
                  <a:cs typeface="Segoe UI" pitchFamily="34" charset="0"/>
                  <a:sym typeface="Wingdings" pitchFamily="2" charset="2"/>
                </a:rPr>
                <a:t>GROW ALL TEACHERS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Segoe UI" pitchFamily="34" charset="0"/>
                  <a:sym typeface="Wingdings" pitchFamily="2" charset="2"/>
                </a:rPr>
                <a:t>Retained teachers improve over time</a:t>
              </a: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4247128" y="1752600"/>
              <a:ext cx="357011" cy="357011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Tw Cen MT Condensed" pitchFamily="34" charset="0"/>
                  <a:cs typeface="Segoe UI" pitchFamily="34" charset="0"/>
                  <a:sym typeface="Wingdings" pitchFamily="2" charset="2"/>
                </a:rPr>
                <a:t>2</a:t>
              </a:r>
            </a:p>
          </p:txBody>
        </p:sp>
      </p:grp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6870738" y="3506602"/>
            <a:ext cx="357011" cy="357011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Tw Cen MT Condensed" pitchFamily="34" charset="0"/>
                <a:cs typeface="Segoe UI" pitchFamily="34" charset="0"/>
                <a:sym typeface="Wingdings" pitchFamily="2" charset="2"/>
              </a:rPr>
              <a:t>3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157431" y="3429000"/>
            <a:ext cx="2138969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accent1"/>
                </a:solidFill>
                <a:latin typeface="Tw Cen MT Condensed" pitchFamily="34" charset="0"/>
                <a:cs typeface="Segoe UI" pitchFamily="34" charset="0"/>
                <a:sym typeface="Wingdings" pitchFamily="2" charset="2"/>
              </a:rPr>
              <a:t>REACH DISADVANTAGED STUDENTS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Segoe UI" pitchFamily="34" charset="0"/>
                <a:sym typeface="Wingdings" pitchFamily="2" charset="2"/>
              </a:rPr>
              <a:t>More high-poverty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Segoe UI" pitchFamily="34" charset="0"/>
                <a:sym typeface="Wingdings" pitchFamily="2" charset="2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Segoe UI" pitchFamily="34" charset="0"/>
                <a:sym typeface="Wingdings" pitchFamily="2" charset="2"/>
              </a:rPr>
              <a:t>students  have </a:t>
            </a:r>
            <a:b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Segoe UI" pitchFamily="34" charset="0"/>
                <a:sym typeface="Wingdings" pitchFamily="2" charset="2"/>
              </a:rPr>
            </a:b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Segoe UI" pitchFamily="34" charset="0"/>
                <a:sym typeface="Wingdings" pitchFamily="2" charset="2"/>
              </a:rPr>
              <a:t>effective teachers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353288" y="5491279"/>
            <a:ext cx="2437425" cy="726343"/>
            <a:chOff x="3058987" y="5491279"/>
            <a:chExt cx="2437425" cy="726343"/>
          </a:xfrm>
        </p:grpSpPr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3058987" y="5848290"/>
              <a:ext cx="24374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chemeClr val="accent1"/>
                  </a:solidFill>
                  <a:latin typeface="Tw Cen MT Condensed" pitchFamily="34" charset="0"/>
                  <a:cs typeface="Segoe UI" pitchFamily="34" charset="0"/>
                  <a:sym typeface="Wingdings" pitchFamily="2" charset="2"/>
                </a:rPr>
                <a:t>KEEP TOP TEACHERS</a:t>
              </a:r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4099194" y="5491279"/>
              <a:ext cx="357011" cy="357011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FF"/>
                  </a:solidFill>
                  <a:latin typeface="Tw Cen MT Condensed" pitchFamily="34" charset="0"/>
                  <a:cs typeface="Segoe UI" pitchFamily="34" charset="0"/>
                  <a:sym typeface="Wingdings" pitchFamily="2" charset="2"/>
                </a:rPr>
                <a:t>4</a:t>
              </a:r>
            </a:p>
          </p:txBody>
        </p:sp>
      </p:grpSp>
      <p:cxnSp>
        <p:nvCxnSpPr>
          <p:cNvPr id="37" name="Straight Arrow Connector 18"/>
          <p:cNvCxnSpPr>
            <a:cxnSpLocks noChangeShapeType="1"/>
          </p:cNvCxnSpPr>
          <p:nvPr/>
        </p:nvCxnSpPr>
        <p:spPr bwMode="auto">
          <a:xfrm>
            <a:off x="457200" y="5245242"/>
            <a:ext cx="8229600" cy="1588"/>
          </a:xfrm>
          <a:prstGeom prst="straightConnector1">
            <a:avLst/>
          </a:prstGeom>
          <a:noFill/>
          <a:ln w="31750" algn="ctr">
            <a:solidFill>
              <a:schemeClr val="bg1">
                <a:lumMod val="50000"/>
              </a:schemeClr>
            </a:solidFill>
            <a:round/>
            <a:headEnd type="arrow" w="med" len="med"/>
            <a:tailEnd type="arrow" w="med" len="med"/>
          </a:ln>
        </p:spPr>
      </p:cxn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2343009" y="5070642"/>
            <a:ext cx="518648" cy="53074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 type="oval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069535" y="4581098"/>
            <a:ext cx="5004931" cy="649224"/>
            <a:chOff x="2004667" y="4581098"/>
            <a:chExt cx="5004931" cy="64922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4581098"/>
              <a:ext cx="227798" cy="64922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647" y="4581098"/>
              <a:ext cx="227798" cy="64922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722" y="4581098"/>
              <a:ext cx="227798" cy="64922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232" y="4581098"/>
              <a:ext cx="229138" cy="64922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402" y="4581098"/>
              <a:ext cx="229138" cy="64922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8817" y="4581098"/>
              <a:ext cx="229138" cy="64922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987" y="4581098"/>
              <a:ext cx="229138" cy="64922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912" y="4581098"/>
              <a:ext cx="229138" cy="64922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4572" y="4581098"/>
              <a:ext cx="229138" cy="64922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157" y="4581098"/>
              <a:ext cx="229138" cy="64922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0327" y="4581098"/>
              <a:ext cx="229138" cy="6492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1742" y="4581098"/>
              <a:ext cx="229138" cy="64922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67" y="4581098"/>
              <a:ext cx="229138" cy="64922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082" y="4581098"/>
              <a:ext cx="229138" cy="64922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497" y="4581098"/>
              <a:ext cx="229138" cy="649224"/>
            </a:xfrm>
            <a:prstGeom prst="rect">
              <a:avLst/>
            </a:prstGeom>
          </p:spPr>
        </p:pic>
      </p:grpSp>
      <p:sp>
        <p:nvSpPr>
          <p:cNvPr id="55" name="Line 22"/>
          <p:cNvSpPr>
            <a:spLocks noChangeShapeType="1"/>
          </p:cNvSpPr>
          <p:nvPr/>
        </p:nvSpPr>
        <p:spPr bwMode="auto">
          <a:xfrm flipH="1">
            <a:off x="6362455" y="5105400"/>
            <a:ext cx="425205" cy="495983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 type="oval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77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99" b="2807"/>
          <a:stretch/>
        </p:blipFill>
        <p:spPr>
          <a:xfrm>
            <a:off x="0" y="987553"/>
            <a:ext cx="9144000" cy="58704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classroom level, we embrace rich content.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4791456"/>
            <a:ext cx="9144000" cy="2066544"/>
          </a:xfrm>
          <a:prstGeom prst="rect">
            <a:avLst/>
          </a:prstGeom>
          <a:solidFill>
            <a:schemeClr val="bg2">
              <a:alpha val="67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 wrap="none" rtlCol="0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62649"/>
              </p:ext>
            </p:extLst>
          </p:nvPr>
        </p:nvGraphicFramePr>
        <p:xfrm>
          <a:off x="608076" y="4834128"/>
          <a:ext cx="7927848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2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2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26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Pinellas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Nationwide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New Orleans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Worked in five turnarounds to invest  educators in a vision for excellent instruction.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Built Fellows’ content</a:t>
                      </a:r>
                      <a:r>
                        <a:rPr lang="en-US" sz="1800" b="0" i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knowledge </a:t>
                      </a: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n-US" sz="1800" b="0" i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</a:t>
                      </a:r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 trainings </a:t>
                      </a:r>
                      <a:r>
                        <a:rPr lang="en-US" sz="1800" b="0" i="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across six subject areas.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Trained 63 experienced teachers and leaders on rigorous instruction.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60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22" b="2178"/>
          <a:stretch/>
        </p:blipFill>
        <p:spPr>
          <a:xfrm>
            <a:off x="0" y="987552"/>
            <a:ext cx="9144000" cy="5870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4791456"/>
            <a:ext cx="9144000" cy="2066544"/>
          </a:xfrm>
          <a:prstGeom prst="rect">
            <a:avLst/>
          </a:prstGeom>
          <a:solidFill>
            <a:schemeClr val="bg2">
              <a:alpha val="67000"/>
            </a:schemeClr>
          </a:solidFill>
          <a:ln w="19050" algn="ctr">
            <a:noFill/>
            <a:round/>
            <a:headEnd/>
            <a:tailEnd type="triangle" w="med" len="med"/>
          </a:ln>
        </p:spPr>
        <p:txBody>
          <a:bodyPr wrap="none" rtlCol="0" anchor="ctr"/>
          <a:lstStyle/>
          <a:p>
            <a:pPr algn="ctr"/>
            <a:endParaRPr lang="en-US">
              <a:latin typeface="Book Antiqu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19479"/>
              </p:ext>
            </p:extLst>
          </p:nvPr>
        </p:nvGraphicFramePr>
        <p:xfrm>
          <a:off x="838200" y="4834128"/>
          <a:ext cx="74676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San Francisco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Nationwide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Springfield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Launched PLUS program to help recruit and train top Bay Area teachers for  school leadership.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Helped leaders 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 1,300 schools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br>
                        <a:rPr lang="en-US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apply Insight and improve culture.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Designed customized turnaround strategy for failing Springfield schools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to accelerate student growth.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school level, we invest in instructional vision. </a:t>
            </a:r>
          </a:p>
        </p:txBody>
      </p:sp>
    </p:spTree>
    <p:extLst>
      <p:ext uri="{BB962C8B-B14F-4D97-AF65-F5344CB8AC3E}">
        <p14:creationId xmlns:p14="http://schemas.microsoft.com/office/powerpoint/2010/main" val="3001779965"/>
      </p:ext>
    </p:extLst>
  </p:cSld>
  <p:clrMapOvr>
    <a:masterClrMapping/>
  </p:clrMapOvr>
</p:sld>
</file>

<file path=ppt/theme/theme1.xml><?xml version="1.0" encoding="utf-8"?>
<a:theme xmlns:a="http://schemas.openxmlformats.org/drawingml/2006/main" name="TNTP Template 2013">
  <a:themeElements>
    <a:clrScheme name="Custom 18">
      <a:dk1>
        <a:srgbClr val="000000"/>
      </a:dk1>
      <a:lt1>
        <a:srgbClr val="FFFFFF"/>
      </a:lt1>
      <a:dk2>
        <a:srgbClr val="00355F"/>
      </a:dk2>
      <a:lt2>
        <a:srgbClr val="414042"/>
      </a:lt2>
      <a:accent1>
        <a:srgbClr val="00A4C7"/>
      </a:accent1>
      <a:accent2>
        <a:srgbClr val="81D2EB"/>
      </a:accent2>
      <a:accent3>
        <a:srgbClr val="FFC72F"/>
      </a:accent3>
      <a:accent4>
        <a:srgbClr val="EA8835"/>
      </a:accent4>
      <a:accent5>
        <a:srgbClr val="8EBF3F"/>
      </a:accent5>
      <a:accent6>
        <a:srgbClr val="C0C2C4"/>
      </a:accent6>
      <a:hlink>
        <a:srgbClr val="00A4C7"/>
      </a:hlink>
      <a:folHlink>
        <a:srgbClr val="00355F"/>
      </a:folHlink>
    </a:clrScheme>
    <a:fontScheme name="TNTP FY 2013">
      <a:majorFont>
        <a:latin typeface="Segoe UI"/>
        <a:ea typeface=""/>
        <a:cs typeface="Arial"/>
      </a:majorFont>
      <a:minorFont>
        <a:latin typeface="Segoe U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algn="ctr">
          <a:solidFill>
            <a:schemeClr val="accent1"/>
          </a:solidFill>
          <a:round/>
          <a:headEnd/>
          <a:tailEnd type="triangle" w="med" len="med"/>
        </a:ln>
      </a:spPr>
      <a:bodyPr wrap="none"/>
      <a:lstStyle>
        <a:defPPr>
          <a:defRPr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Shell-2014.potx" id="{FB9691D4-E163-422A-8ED2-A65B7CBF1F56}" vid="{0E48FC8E-DE50-466A-BA12-96C187FBDBE3}"/>
    </a:ext>
  </a:extLst>
</a:theme>
</file>

<file path=ppt/theme/theme2.xml><?xml version="1.0" encoding="utf-8"?>
<a:theme xmlns:a="http://schemas.openxmlformats.org/drawingml/2006/main" name="1_TNTP Template 2013">
  <a:themeElements>
    <a:clrScheme name="Custom 5">
      <a:dk1>
        <a:srgbClr val="000000"/>
      </a:dk1>
      <a:lt1>
        <a:srgbClr val="FFFFFF"/>
      </a:lt1>
      <a:dk2>
        <a:srgbClr val="414042"/>
      </a:dk2>
      <a:lt2>
        <a:srgbClr val="C0C2C4"/>
      </a:lt2>
      <a:accent1>
        <a:srgbClr val="00A4C7"/>
      </a:accent1>
      <a:accent2>
        <a:srgbClr val="81D2EB"/>
      </a:accent2>
      <a:accent3>
        <a:srgbClr val="FFC72F"/>
      </a:accent3>
      <a:accent4>
        <a:srgbClr val="EA8835"/>
      </a:accent4>
      <a:accent5>
        <a:srgbClr val="008000"/>
      </a:accent5>
      <a:accent6>
        <a:srgbClr val="8EBF3F"/>
      </a:accent6>
      <a:hlink>
        <a:srgbClr val="2788BC"/>
      </a:hlink>
      <a:folHlink>
        <a:srgbClr val="00355F"/>
      </a:folHlink>
    </a:clrScheme>
    <a:fontScheme name="TNTP FY 2013">
      <a:majorFont>
        <a:latin typeface="Segoe UI"/>
        <a:ea typeface=""/>
        <a:cs typeface="Arial"/>
      </a:majorFont>
      <a:minorFont>
        <a:latin typeface="Segoe U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algn="ctr">
          <a:solidFill>
            <a:schemeClr val="accent1"/>
          </a:solidFill>
          <a:round/>
          <a:headEnd/>
          <a:tailEnd type="triangle" w="med" len="med"/>
        </a:ln>
      </a:spPr>
      <a:bodyPr wrap="none"/>
      <a:lstStyle>
        <a:defPPr>
          <a:defRPr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Shell-2014.potx" id="{FB9691D4-E163-422A-8ED2-A65B7CBF1F56}" vid="{0E48FC8E-DE50-466A-BA12-96C187FBDB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4028</TotalTime>
  <Words>1224</Words>
  <Application>Microsoft Office PowerPoint</Application>
  <PresentationFormat>On-screen Show (4:3)</PresentationFormat>
  <Paragraphs>151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Narrow</vt:lpstr>
      <vt:lpstr>Book Antiqua</vt:lpstr>
      <vt:lpstr>Calibri</vt:lpstr>
      <vt:lpstr>Century Gothic</vt:lpstr>
      <vt:lpstr>Segoe UI</vt:lpstr>
      <vt:lpstr>Segoe UI Light</vt:lpstr>
      <vt:lpstr>Segoe UI Semibold</vt:lpstr>
      <vt:lpstr>Times New Roman</vt:lpstr>
      <vt:lpstr>Tw Cen MT Condensed</vt:lpstr>
      <vt:lpstr>Wingdings</vt:lpstr>
      <vt:lpstr>TNTP Template 2013</vt:lpstr>
      <vt:lpstr>1_TNTP Template 2013</vt:lpstr>
      <vt:lpstr>Turning High Poverty Schools into High Performing Schools</vt:lpstr>
      <vt:lpstr>TNTP was founded in 1997 by teachers who believed all students—particularly poor and minority students—deserved great teaching.</vt:lpstr>
      <vt:lpstr>PowerPoint Presentation</vt:lpstr>
      <vt:lpstr>First, we focused on getting great teachers to more students. Then, we started publishing reports on all of the issues we saw getting in the way. </vt:lpstr>
      <vt:lpstr>PowerPoint Presentation</vt:lpstr>
      <vt:lpstr>Today, we work at every level of the U.S. public school system to help our partners end educational inequality and achieve their goals for students.</vt:lpstr>
      <vt:lpstr>In our work with districts and states, we take a comprehensive approach to ensuring that all students have access to great teachers.  </vt:lpstr>
      <vt:lpstr>At the classroom level, we embrace rich content.</vt:lpstr>
      <vt:lpstr>At the school level, we invest in instructional vision. </vt:lpstr>
      <vt:lpstr>At the district level, we prioritize student learning. </vt:lpstr>
      <vt:lpstr>Across districts, we identify systemic challenges. </vt:lpstr>
      <vt:lpstr>We have a long history of partnering with schools and districts across Texas to solve their most pressing human capital challenges.</vt:lpstr>
      <vt:lpstr>PowerPoint Presentation</vt:lpstr>
      <vt:lpstr>For news, updates, and to share our latest work with your friends and contacts, join our online community.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Shell</dc:title>
  <dc:creator>lisa relou</dc:creator>
  <cp:lastModifiedBy>Jackson, Renee</cp:lastModifiedBy>
  <cp:revision>176</cp:revision>
  <dcterms:created xsi:type="dcterms:W3CDTF">2015-01-08T16:37:23Z</dcterms:created>
  <dcterms:modified xsi:type="dcterms:W3CDTF">2016-09-09T20:53:53Z</dcterms:modified>
</cp:coreProperties>
</file>