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456" r:id="rId3"/>
    <p:sldId id="415" r:id="rId4"/>
    <p:sldId id="457" r:id="rId5"/>
    <p:sldId id="416" r:id="rId6"/>
    <p:sldId id="417" r:id="rId7"/>
    <p:sldId id="450" r:id="rId8"/>
    <p:sldId id="419" r:id="rId9"/>
    <p:sldId id="420" r:id="rId10"/>
    <p:sldId id="421" r:id="rId11"/>
    <p:sldId id="422" r:id="rId12"/>
    <p:sldId id="423" r:id="rId13"/>
    <p:sldId id="458" r:id="rId14"/>
    <p:sldId id="452" r:id="rId15"/>
    <p:sldId id="425" r:id="rId16"/>
    <p:sldId id="426" r:id="rId17"/>
    <p:sldId id="427" r:id="rId18"/>
    <p:sldId id="428" r:id="rId19"/>
    <p:sldId id="429" r:id="rId20"/>
    <p:sldId id="430" r:id="rId21"/>
    <p:sldId id="431" r:id="rId22"/>
    <p:sldId id="432" r:id="rId23"/>
    <p:sldId id="433" r:id="rId24"/>
    <p:sldId id="459" r:id="rId25"/>
    <p:sldId id="460" r:id="rId26"/>
    <p:sldId id="435" r:id="rId27"/>
    <p:sldId id="436" r:id="rId28"/>
    <p:sldId id="437" r:id="rId29"/>
    <p:sldId id="438" r:id="rId30"/>
    <p:sldId id="439" r:id="rId31"/>
    <p:sldId id="440" r:id="rId32"/>
    <p:sldId id="442" r:id="rId33"/>
  </p:sldIdLst>
  <p:sldSz cx="9144000" cy="6858000" type="screen4x3"/>
  <p:notesSz cx="7315200" cy="96012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36">
          <p15:clr>
            <a:srgbClr val="A4A3A4"/>
          </p15:clr>
        </p15:guide>
        <p15:guide id="2" pos="287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odriguez" initials="" lastIdx="5" clrIdx="0"/>
  <p:cmAuthor id="1" name="Jessica Lindl" initials="" lastIdx="1" clrIdx="1"/>
  <p:cmAuthor id="2" name="Jessica Lindl" initials="JL" lastIdx="36" clrIdx="2"/>
  <p:cmAuthor id="3" name="aberger" initials="ab"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707"/>
    <a:srgbClr val="83AB20"/>
    <a:srgbClr val="51B8D1"/>
    <a:srgbClr val="336699"/>
    <a:srgbClr val="EEAC12"/>
    <a:srgbClr val="3D85B9"/>
    <a:srgbClr val="004376"/>
    <a:srgbClr val="2B6183"/>
    <a:srgbClr val="F8DA96"/>
    <a:srgbClr val="993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76691" autoAdjust="0"/>
  </p:normalViewPr>
  <p:slideViewPr>
    <p:cSldViewPr snapToGrid="0">
      <p:cViewPr varScale="1">
        <p:scale>
          <a:sx n="60" d="100"/>
          <a:sy n="60" d="100"/>
        </p:scale>
        <p:origin x="1290" y="60"/>
      </p:cViewPr>
      <p:guideLst>
        <p:guide orient="horz" pos="1136"/>
        <p:guide pos="2879"/>
      </p:guideLst>
    </p:cSldViewPr>
  </p:slideViewPr>
  <p:outlineViewPr>
    <p:cViewPr>
      <p:scale>
        <a:sx n="33" d="100"/>
        <a:sy n="33" d="100"/>
      </p:scale>
      <p:origin x="0" y="7050"/>
    </p:cViewPr>
  </p:outlineViewPr>
  <p:notesTextViewPr>
    <p:cViewPr>
      <p:scale>
        <a:sx n="100" d="100"/>
        <a:sy n="100" d="100"/>
      </p:scale>
      <p:origin x="0" y="0"/>
    </p:cViewPr>
  </p:notesTextViewPr>
  <p:sorterViewPr>
    <p:cViewPr>
      <p:scale>
        <a:sx n="100" d="100"/>
        <a:sy n="100" d="100"/>
      </p:scale>
      <p:origin x="0" y="306"/>
    </p:cViewPr>
  </p:sorterViewPr>
  <p:notesViewPr>
    <p:cSldViewPr snapToGrid="0">
      <p:cViewPr varScale="1">
        <p:scale>
          <a:sx n="79" d="100"/>
          <a:sy n="79" d="100"/>
        </p:scale>
        <p:origin x="-1998" y="-84"/>
      </p:cViewPr>
      <p:guideLst>
        <p:guide orient="horz" pos="3024"/>
        <p:guide pos="2304"/>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c:v>
                </c:pt>
              </c:strCache>
            </c:strRef>
          </c:tx>
          <c:cat>
            <c:strRef>
              <c:f>Sheet1!$A$2:$A$5</c:f>
              <c:strCache>
                <c:ptCount val="3"/>
                <c:pt idx="0">
                  <c:v>White</c:v>
                </c:pt>
                <c:pt idx="1">
                  <c:v>Affrican American</c:v>
                </c:pt>
                <c:pt idx="2">
                  <c:v>Other</c:v>
                </c:pt>
              </c:strCache>
            </c:strRef>
          </c:cat>
          <c:val>
            <c:numRef>
              <c:f>Sheet1!$B$2:$B$5</c:f>
              <c:numCache>
                <c:formatCode>0%</c:formatCode>
                <c:ptCount val="4"/>
                <c:pt idx="0">
                  <c:v>0.36</c:v>
                </c:pt>
                <c:pt idx="1">
                  <c:v>0.46</c:v>
                </c:pt>
                <c:pt idx="2">
                  <c:v>0.16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0 Aces</c:v>
                </c:pt>
              </c:strCache>
            </c:strRef>
          </c:tx>
          <c:invertIfNegative val="0"/>
          <c:cat>
            <c:strRef>
              <c:f>Sheet1!$A$2:$A$4</c:f>
              <c:strCache>
                <c:ptCount val="3"/>
                <c:pt idx="0">
                  <c:v>Lang and Literacy</c:v>
                </c:pt>
                <c:pt idx="1">
                  <c:v>Science &amp; Social Studies</c:v>
                </c:pt>
                <c:pt idx="2">
                  <c:v>Math</c:v>
                </c:pt>
              </c:strCache>
            </c:strRef>
          </c:cat>
          <c:val>
            <c:numRef>
              <c:f>Sheet1!$B$2:$B$4</c:f>
              <c:numCache>
                <c:formatCode>0.00%</c:formatCode>
                <c:ptCount val="3"/>
                <c:pt idx="0">
                  <c:v>0.20899999999999999</c:v>
                </c:pt>
                <c:pt idx="1">
                  <c:v>0.13900000000000001</c:v>
                </c:pt>
                <c:pt idx="2">
                  <c:v>0.19600000000000001</c:v>
                </c:pt>
              </c:numCache>
            </c:numRef>
          </c:val>
        </c:ser>
        <c:ser>
          <c:idx val="1"/>
          <c:order val="1"/>
          <c:tx>
            <c:strRef>
              <c:f>Sheet1!$C$1</c:f>
              <c:strCache>
                <c:ptCount val="1"/>
                <c:pt idx="0">
                  <c:v>1 Aces</c:v>
                </c:pt>
              </c:strCache>
            </c:strRef>
          </c:tx>
          <c:invertIfNegative val="0"/>
          <c:cat>
            <c:strRef>
              <c:f>Sheet1!$A$2:$A$4</c:f>
              <c:strCache>
                <c:ptCount val="3"/>
                <c:pt idx="0">
                  <c:v>Lang and Literacy</c:v>
                </c:pt>
                <c:pt idx="1">
                  <c:v>Science &amp; Social Studies</c:v>
                </c:pt>
                <c:pt idx="2">
                  <c:v>Math</c:v>
                </c:pt>
              </c:strCache>
            </c:strRef>
          </c:cat>
          <c:val>
            <c:numRef>
              <c:f>Sheet1!$C$2:$C$4</c:f>
              <c:numCache>
                <c:formatCode>0.00%</c:formatCode>
                <c:ptCount val="3"/>
                <c:pt idx="0">
                  <c:v>0.28199999999999997</c:v>
                </c:pt>
                <c:pt idx="1">
                  <c:v>0.20899999999999999</c:v>
                </c:pt>
                <c:pt idx="2">
                  <c:v>0.28000000000000003</c:v>
                </c:pt>
              </c:numCache>
            </c:numRef>
          </c:val>
        </c:ser>
        <c:ser>
          <c:idx val="2"/>
          <c:order val="2"/>
          <c:tx>
            <c:strRef>
              <c:f>Sheet1!$D$1</c:f>
              <c:strCache>
                <c:ptCount val="1"/>
                <c:pt idx="0">
                  <c:v>2 Aces</c:v>
                </c:pt>
              </c:strCache>
            </c:strRef>
          </c:tx>
          <c:invertIfNegative val="0"/>
          <c:cat>
            <c:strRef>
              <c:f>Sheet1!$A$2:$A$4</c:f>
              <c:strCache>
                <c:ptCount val="3"/>
                <c:pt idx="0">
                  <c:v>Lang and Literacy</c:v>
                </c:pt>
                <c:pt idx="1">
                  <c:v>Science &amp; Social Studies</c:v>
                </c:pt>
                <c:pt idx="2">
                  <c:v>Math</c:v>
                </c:pt>
              </c:strCache>
            </c:strRef>
          </c:cat>
          <c:val>
            <c:numRef>
              <c:f>Sheet1!$D$2:$D$4</c:f>
              <c:numCache>
                <c:formatCode>0.00%</c:formatCode>
                <c:ptCount val="3"/>
                <c:pt idx="0">
                  <c:v>0.31900000000000001</c:v>
                </c:pt>
                <c:pt idx="1">
                  <c:v>0.19900000000000001</c:v>
                </c:pt>
                <c:pt idx="2">
                  <c:v>0.27800000000000002</c:v>
                </c:pt>
              </c:numCache>
            </c:numRef>
          </c:val>
        </c:ser>
        <c:ser>
          <c:idx val="3"/>
          <c:order val="3"/>
          <c:tx>
            <c:strRef>
              <c:f>Sheet1!$E$1</c:f>
              <c:strCache>
                <c:ptCount val="1"/>
                <c:pt idx="0">
                  <c:v>3 or more Aces</c:v>
                </c:pt>
              </c:strCache>
            </c:strRef>
          </c:tx>
          <c:invertIfNegative val="0"/>
          <c:cat>
            <c:strRef>
              <c:f>Sheet1!$A$2:$A$4</c:f>
              <c:strCache>
                <c:ptCount val="3"/>
                <c:pt idx="0">
                  <c:v>Lang and Literacy</c:v>
                </c:pt>
                <c:pt idx="1">
                  <c:v>Science &amp; Social Studies</c:v>
                </c:pt>
                <c:pt idx="2">
                  <c:v>Math</c:v>
                </c:pt>
              </c:strCache>
            </c:strRef>
          </c:cat>
          <c:val>
            <c:numRef>
              <c:f>Sheet1!$E$2:$E$4</c:f>
              <c:numCache>
                <c:formatCode>0.00%</c:formatCode>
                <c:ptCount val="3"/>
                <c:pt idx="0">
                  <c:v>0.35799999999999998</c:v>
                </c:pt>
                <c:pt idx="1">
                  <c:v>0.22800000000000001</c:v>
                </c:pt>
                <c:pt idx="2">
                  <c:v>0.34699999999999998</c:v>
                </c:pt>
              </c:numCache>
            </c:numRef>
          </c:val>
        </c:ser>
        <c:dLbls>
          <c:showLegendKey val="0"/>
          <c:showVal val="0"/>
          <c:showCatName val="0"/>
          <c:showSerName val="0"/>
          <c:showPercent val="0"/>
          <c:showBubbleSize val="0"/>
        </c:dLbls>
        <c:gapWidth val="150"/>
        <c:axId val="227271112"/>
        <c:axId val="227194224"/>
      </c:barChart>
      <c:catAx>
        <c:axId val="227271112"/>
        <c:scaling>
          <c:orientation val="minMax"/>
        </c:scaling>
        <c:delete val="0"/>
        <c:axPos val="b"/>
        <c:numFmt formatCode="General" sourceLinked="0"/>
        <c:majorTickMark val="out"/>
        <c:minorTickMark val="none"/>
        <c:tickLblPos val="nextTo"/>
        <c:crossAx val="227194224"/>
        <c:crosses val="autoZero"/>
        <c:auto val="1"/>
        <c:lblAlgn val="ctr"/>
        <c:lblOffset val="100"/>
        <c:noMultiLvlLbl val="0"/>
      </c:catAx>
      <c:valAx>
        <c:axId val="227194224"/>
        <c:scaling>
          <c:orientation val="minMax"/>
        </c:scaling>
        <c:delete val="0"/>
        <c:axPos val="l"/>
        <c:majorGridlines/>
        <c:numFmt formatCode="0.00%" sourceLinked="1"/>
        <c:majorTickMark val="out"/>
        <c:minorTickMark val="none"/>
        <c:tickLblPos val="nextTo"/>
        <c:crossAx val="2272711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0 Aces</c:v>
                </c:pt>
              </c:strCache>
            </c:strRef>
          </c:tx>
          <c:invertIfNegative val="0"/>
          <c:cat>
            <c:strRef>
              <c:f>Sheet1!$A$2:$A$4</c:f>
              <c:strCache>
                <c:ptCount val="3"/>
                <c:pt idx="0">
                  <c:v>Attention Problems</c:v>
                </c:pt>
                <c:pt idx="1">
                  <c:v>Social Problems</c:v>
                </c:pt>
                <c:pt idx="2">
                  <c:v>Aggressive Behavior</c:v>
                </c:pt>
              </c:strCache>
            </c:strRef>
          </c:cat>
          <c:val>
            <c:numRef>
              <c:f>Sheet1!$B$2:$B$4</c:f>
              <c:numCache>
                <c:formatCode>0.00%</c:formatCode>
                <c:ptCount val="3"/>
                <c:pt idx="0">
                  <c:v>6.6000000000000003E-2</c:v>
                </c:pt>
                <c:pt idx="1">
                  <c:v>7.0999999999999994E-2</c:v>
                </c:pt>
                <c:pt idx="2" formatCode="0%">
                  <c:v>0.06</c:v>
                </c:pt>
              </c:numCache>
            </c:numRef>
          </c:val>
        </c:ser>
        <c:ser>
          <c:idx val="1"/>
          <c:order val="1"/>
          <c:tx>
            <c:strRef>
              <c:f>Sheet1!$C$1</c:f>
              <c:strCache>
                <c:ptCount val="1"/>
                <c:pt idx="0">
                  <c:v>1 Aces</c:v>
                </c:pt>
              </c:strCache>
            </c:strRef>
          </c:tx>
          <c:invertIfNegative val="0"/>
          <c:cat>
            <c:strRef>
              <c:f>Sheet1!$A$2:$A$4</c:f>
              <c:strCache>
                <c:ptCount val="3"/>
                <c:pt idx="0">
                  <c:v>Attention Problems</c:v>
                </c:pt>
                <c:pt idx="1">
                  <c:v>Social Problems</c:v>
                </c:pt>
                <c:pt idx="2">
                  <c:v>Aggressive Behavior</c:v>
                </c:pt>
              </c:strCache>
            </c:strRef>
          </c:cat>
          <c:val>
            <c:numRef>
              <c:f>Sheet1!$C$2:$C$4</c:f>
              <c:numCache>
                <c:formatCode>0%</c:formatCode>
                <c:ptCount val="3"/>
                <c:pt idx="0">
                  <c:v>0.12</c:v>
                </c:pt>
                <c:pt idx="1">
                  <c:v>0.1</c:v>
                </c:pt>
                <c:pt idx="2" formatCode="0.00%">
                  <c:v>0.105</c:v>
                </c:pt>
              </c:numCache>
            </c:numRef>
          </c:val>
        </c:ser>
        <c:ser>
          <c:idx val="2"/>
          <c:order val="2"/>
          <c:tx>
            <c:strRef>
              <c:f>Sheet1!$D$1</c:f>
              <c:strCache>
                <c:ptCount val="1"/>
                <c:pt idx="0">
                  <c:v>2 Aces</c:v>
                </c:pt>
              </c:strCache>
            </c:strRef>
          </c:tx>
          <c:invertIfNegative val="0"/>
          <c:cat>
            <c:strRef>
              <c:f>Sheet1!$A$2:$A$4</c:f>
              <c:strCache>
                <c:ptCount val="3"/>
                <c:pt idx="0">
                  <c:v>Attention Problems</c:v>
                </c:pt>
                <c:pt idx="1">
                  <c:v>Social Problems</c:v>
                </c:pt>
                <c:pt idx="2">
                  <c:v>Aggressive Behavior</c:v>
                </c:pt>
              </c:strCache>
            </c:strRef>
          </c:cat>
          <c:val>
            <c:numRef>
              <c:f>Sheet1!$D$2:$D$4</c:f>
              <c:numCache>
                <c:formatCode>0.00%</c:formatCode>
                <c:ptCount val="3"/>
                <c:pt idx="0">
                  <c:v>0.191</c:v>
                </c:pt>
                <c:pt idx="1">
                  <c:v>0.128</c:v>
                </c:pt>
                <c:pt idx="2">
                  <c:v>0.155</c:v>
                </c:pt>
              </c:numCache>
            </c:numRef>
          </c:val>
        </c:ser>
        <c:ser>
          <c:idx val="3"/>
          <c:order val="3"/>
          <c:tx>
            <c:strRef>
              <c:f>Sheet1!$E$1</c:f>
              <c:strCache>
                <c:ptCount val="1"/>
                <c:pt idx="0">
                  <c:v>3 or More Aces</c:v>
                </c:pt>
              </c:strCache>
            </c:strRef>
          </c:tx>
          <c:invertIfNegative val="0"/>
          <c:cat>
            <c:strRef>
              <c:f>Sheet1!$A$2:$A$4</c:f>
              <c:strCache>
                <c:ptCount val="3"/>
                <c:pt idx="0">
                  <c:v>Attention Problems</c:v>
                </c:pt>
                <c:pt idx="1">
                  <c:v>Social Problems</c:v>
                </c:pt>
                <c:pt idx="2">
                  <c:v>Aggressive Behavior</c:v>
                </c:pt>
              </c:strCache>
            </c:strRef>
          </c:cat>
          <c:val>
            <c:numRef>
              <c:f>Sheet1!$E$2:$E$4</c:f>
              <c:numCache>
                <c:formatCode>0.00%</c:formatCode>
                <c:ptCount val="3"/>
                <c:pt idx="0">
                  <c:v>0.21199999999999999</c:v>
                </c:pt>
                <c:pt idx="1">
                  <c:v>0.183</c:v>
                </c:pt>
                <c:pt idx="2">
                  <c:v>0.14199999999999999</c:v>
                </c:pt>
              </c:numCache>
            </c:numRef>
          </c:val>
        </c:ser>
        <c:dLbls>
          <c:showLegendKey val="0"/>
          <c:showVal val="0"/>
          <c:showCatName val="0"/>
          <c:showSerName val="0"/>
          <c:showPercent val="0"/>
          <c:showBubbleSize val="0"/>
        </c:dLbls>
        <c:gapWidth val="150"/>
        <c:axId val="228847944"/>
        <c:axId val="228848336"/>
      </c:barChart>
      <c:catAx>
        <c:axId val="228847944"/>
        <c:scaling>
          <c:orientation val="minMax"/>
        </c:scaling>
        <c:delete val="0"/>
        <c:axPos val="b"/>
        <c:numFmt formatCode="General" sourceLinked="0"/>
        <c:majorTickMark val="out"/>
        <c:minorTickMark val="none"/>
        <c:tickLblPos val="nextTo"/>
        <c:crossAx val="228848336"/>
        <c:crosses val="autoZero"/>
        <c:auto val="1"/>
        <c:lblAlgn val="ctr"/>
        <c:lblOffset val="100"/>
        <c:noMultiLvlLbl val="0"/>
      </c:catAx>
      <c:valAx>
        <c:axId val="228848336"/>
        <c:scaling>
          <c:orientation val="minMax"/>
        </c:scaling>
        <c:delete val="0"/>
        <c:axPos val="l"/>
        <c:majorGridlines/>
        <c:numFmt formatCode="0.00%" sourceLinked="1"/>
        <c:majorTickMark val="out"/>
        <c:minorTickMark val="none"/>
        <c:tickLblPos val="nextTo"/>
        <c:crossAx val="2288479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39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3959" tIns="46979" rIns="93959" bIns="46979" numCol="1" anchor="t" anchorCtr="0" compatLnSpc="1">
            <a:prstTxWarp prst="textNoShape">
              <a:avLst/>
            </a:prstTxWarp>
          </a:bodyPr>
          <a:lstStyle>
            <a:lvl1pPr algn="l" defTabSz="940274">
              <a:defRPr sz="1200">
                <a:latin typeface="Arial" charset="0"/>
              </a:defRPr>
            </a:lvl1pPr>
          </a:lstStyle>
          <a:p>
            <a:pPr>
              <a:defRPr/>
            </a:pPr>
            <a:endParaRPr lang="en-US" dirty="0"/>
          </a:p>
        </p:txBody>
      </p:sp>
      <p:sp>
        <p:nvSpPr>
          <p:cNvPr id="699395"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3959" tIns="46979" rIns="93959" bIns="46979" numCol="1" anchor="t" anchorCtr="0" compatLnSpc="1">
            <a:prstTxWarp prst="textNoShape">
              <a:avLst/>
            </a:prstTxWarp>
          </a:bodyPr>
          <a:lstStyle>
            <a:lvl1pPr algn="r" defTabSz="940274">
              <a:defRPr sz="1200">
                <a:latin typeface="Arial" charset="0"/>
              </a:defRPr>
            </a:lvl1pPr>
          </a:lstStyle>
          <a:p>
            <a:pPr>
              <a:defRPr/>
            </a:pPr>
            <a:endParaRPr lang="en-US" dirty="0"/>
          </a:p>
        </p:txBody>
      </p:sp>
      <p:sp>
        <p:nvSpPr>
          <p:cNvPr id="699396"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3959" tIns="46979" rIns="93959" bIns="46979" numCol="1" anchor="b" anchorCtr="0" compatLnSpc="1">
            <a:prstTxWarp prst="textNoShape">
              <a:avLst/>
            </a:prstTxWarp>
          </a:bodyPr>
          <a:lstStyle>
            <a:lvl1pPr algn="l" defTabSz="940274">
              <a:defRPr sz="1200">
                <a:latin typeface="Arial" charset="0"/>
              </a:defRPr>
            </a:lvl1pPr>
          </a:lstStyle>
          <a:p>
            <a:pPr>
              <a:defRPr/>
            </a:pPr>
            <a:endParaRPr lang="en-US" dirty="0"/>
          </a:p>
        </p:txBody>
      </p:sp>
      <p:sp>
        <p:nvSpPr>
          <p:cNvPr id="699397"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3959" tIns="46979" rIns="93959" bIns="46979" numCol="1" anchor="b" anchorCtr="0" compatLnSpc="1">
            <a:prstTxWarp prst="textNoShape">
              <a:avLst/>
            </a:prstTxWarp>
          </a:bodyPr>
          <a:lstStyle>
            <a:lvl1pPr algn="r" defTabSz="940274">
              <a:defRPr sz="1200">
                <a:latin typeface="Arial" charset="0"/>
              </a:defRPr>
            </a:lvl1pPr>
          </a:lstStyle>
          <a:p>
            <a:pPr>
              <a:defRPr/>
            </a:pPr>
            <a:fld id="{EC6BFC15-8D99-486A-966B-4B0ADA89AD85}" type="slidenum">
              <a:rPr lang="en-US"/>
              <a:pPr>
                <a:defRPr/>
              </a:pPr>
              <a:t>‹#›</a:t>
            </a:fld>
            <a:endParaRPr lang="en-US" dirty="0"/>
          </a:p>
        </p:txBody>
      </p:sp>
    </p:spTree>
    <p:extLst>
      <p:ext uri="{BB962C8B-B14F-4D97-AF65-F5344CB8AC3E}">
        <p14:creationId xmlns:p14="http://schemas.microsoft.com/office/powerpoint/2010/main" val="457689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lvl1pPr algn="l" defTabSz="956741">
              <a:defRPr sz="1300">
                <a:latin typeface="Arial" charset="0"/>
              </a:defRPr>
            </a:lvl1pPr>
          </a:lstStyle>
          <a:p>
            <a:pPr>
              <a:defRPr/>
            </a:pPr>
            <a:endParaRPr lang="en-US" dirty="0"/>
          </a:p>
        </p:txBody>
      </p:sp>
      <p:sp>
        <p:nvSpPr>
          <p:cNvPr id="43011" name="Rectangle 3"/>
          <p:cNvSpPr>
            <a:spLocks noGrp="1" noChangeArrowheads="1"/>
          </p:cNvSpPr>
          <p:nvPr>
            <p:ph type="dt" idx="1"/>
          </p:nvPr>
        </p:nvSpPr>
        <p:spPr bwMode="auto">
          <a:xfrm>
            <a:off x="4142962" y="0"/>
            <a:ext cx="3170583" cy="478748"/>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lvl1pPr algn="r" defTabSz="956741">
              <a:defRPr sz="13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32183" y="4561226"/>
            <a:ext cx="5850835" cy="4318573"/>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120813"/>
            <a:ext cx="3170583" cy="478748"/>
          </a:xfrm>
          <a:prstGeom prst="rect">
            <a:avLst/>
          </a:prstGeom>
          <a:noFill/>
          <a:ln w="9525">
            <a:noFill/>
            <a:miter lim="800000"/>
            <a:headEnd/>
            <a:tailEnd/>
          </a:ln>
          <a:effectLst/>
        </p:spPr>
        <p:txBody>
          <a:bodyPr vert="horz" wrap="square" lIns="95739" tIns="47869" rIns="95739" bIns="47869" numCol="1" anchor="b" anchorCtr="0" compatLnSpc="1">
            <a:prstTxWarp prst="textNoShape">
              <a:avLst/>
            </a:prstTxWarp>
          </a:bodyPr>
          <a:lstStyle>
            <a:lvl1pPr algn="l" defTabSz="956741">
              <a:defRPr sz="1300">
                <a:latin typeface="Arial" charset="0"/>
              </a:defRPr>
            </a:lvl1pPr>
          </a:lstStyle>
          <a:p>
            <a:pPr>
              <a:defRPr/>
            </a:pPr>
            <a:endParaRPr lang="en-US" dirty="0"/>
          </a:p>
        </p:txBody>
      </p:sp>
      <p:sp>
        <p:nvSpPr>
          <p:cNvPr id="43015" name="Rectangle 7"/>
          <p:cNvSpPr>
            <a:spLocks noGrp="1" noChangeArrowheads="1"/>
          </p:cNvSpPr>
          <p:nvPr>
            <p:ph type="sldNum" sz="quarter" idx="5"/>
          </p:nvPr>
        </p:nvSpPr>
        <p:spPr bwMode="auto">
          <a:xfrm>
            <a:off x="4142962" y="9120813"/>
            <a:ext cx="3170583" cy="478748"/>
          </a:xfrm>
          <a:prstGeom prst="rect">
            <a:avLst/>
          </a:prstGeom>
          <a:noFill/>
          <a:ln w="9525">
            <a:noFill/>
            <a:miter lim="800000"/>
            <a:headEnd/>
            <a:tailEnd/>
          </a:ln>
          <a:effectLst/>
        </p:spPr>
        <p:txBody>
          <a:bodyPr vert="horz" wrap="square" lIns="95739" tIns="47869" rIns="95739" bIns="47869" numCol="1" anchor="b" anchorCtr="0" compatLnSpc="1">
            <a:prstTxWarp prst="textNoShape">
              <a:avLst/>
            </a:prstTxWarp>
          </a:bodyPr>
          <a:lstStyle>
            <a:lvl1pPr algn="r" defTabSz="956741">
              <a:defRPr sz="1300">
                <a:latin typeface="Arial" charset="0"/>
              </a:defRPr>
            </a:lvl1pPr>
          </a:lstStyle>
          <a:p>
            <a:pPr>
              <a:defRPr/>
            </a:pPr>
            <a:fld id="{5BFE29E0-8CDA-4E7C-B407-E701286C2DFD}" type="slidenum">
              <a:rPr lang="en-US"/>
              <a:pPr>
                <a:defRPr/>
              </a:pPr>
              <a:t>‹#›</a:t>
            </a:fld>
            <a:endParaRPr lang="en-US" dirty="0"/>
          </a:p>
        </p:txBody>
      </p:sp>
    </p:spTree>
    <p:extLst>
      <p:ext uri="{BB962C8B-B14F-4D97-AF65-F5344CB8AC3E}">
        <p14:creationId xmlns:p14="http://schemas.microsoft.com/office/powerpoint/2010/main" val="4201620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9B3B4CC2-3C79-4C66-AE33-6CA73C79D94F}"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0368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234" eaLnBrk="0" hangingPunct="0">
              <a:defRPr sz="2600">
                <a:solidFill>
                  <a:schemeClr val="tx1"/>
                </a:solidFill>
                <a:latin typeface="Arial" charset="0"/>
              </a:defRPr>
            </a:lvl1pPr>
            <a:lvl2pPr marL="832966" indent="-320371" defTabSz="968234" eaLnBrk="0" hangingPunct="0">
              <a:defRPr sz="2600">
                <a:solidFill>
                  <a:schemeClr val="tx1"/>
                </a:solidFill>
                <a:latin typeface="Arial" charset="0"/>
              </a:defRPr>
            </a:lvl2pPr>
            <a:lvl3pPr marL="1281486" indent="-256297" defTabSz="968234" eaLnBrk="0" hangingPunct="0">
              <a:defRPr sz="2600">
                <a:solidFill>
                  <a:schemeClr val="tx1"/>
                </a:solidFill>
                <a:latin typeface="Arial" charset="0"/>
              </a:defRPr>
            </a:lvl3pPr>
            <a:lvl4pPr marL="1794081" indent="-256297" defTabSz="968234" eaLnBrk="0" hangingPunct="0">
              <a:defRPr sz="2600">
                <a:solidFill>
                  <a:schemeClr val="tx1"/>
                </a:solidFill>
                <a:latin typeface="Arial" charset="0"/>
              </a:defRPr>
            </a:lvl4pPr>
            <a:lvl5pPr marL="2306675" indent="-256297" defTabSz="968234" eaLnBrk="0" hangingPunct="0">
              <a:defRPr sz="2600">
                <a:solidFill>
                  <a:schemeClr val="tx1"/>
                </a:solidFill>
                <a:latin typeface="Arial" charset="0"/>
              </a:defRPr>
            </a:lvl5pPr>
            <a:lvl6pPr marL="2819270" indent="-256297" defTabSz="968234" eaLnBrk="0" fontAlgn="base" hangingPunct="0">
              <a:spcBef>
                <a:spcPct val="0"/>
              </a:spcBef>
              <a:spcAft>
                <a:spcPct val="0"/>
              </a:spcAft>
              <a:defRPr sz="2600">
                <a:solidFill>
                  <a:schemeClr val="tx1"/>
                </a:solidFill>
                <a:latin typeface="Arial" charset="0"/>
              </a:defRPr>
            </a:lvl6pPr>
            <a:lvl7pPr marL="3331864" indent="-256297" defTabSz="968234" eaLnBrk="0" fontAlgn="base" hangingPunct="0">
              <a:spcBef>
                <a:spcPct val="0"/>
              </a:spcBef>
              <a:spcAft>
                <a:spcPct val="0"/>
              </a:spcAft>
              <a:defRPr sz="2600">
                <a:solidFill>
                  <a:schemeClr val="tx1"/>
                </a:solidFill>
                <a:latin typeface="Arial" charset="0"/>
              </a:defRPr>
            </a:lvl7pPr>
            <a:lvl8pPr marL="3844458" indent="-256297" defTabSz="968234" eaLnBrk="0" fontAlgn="base" hangingPunct="0">
              <a:spcBef>
                <a:spcPct val="0"/>
              </a:spcBef>
              <a:spcAft>
                <a:spcPct val="0"/>
              </a:spcAft>
              <a:defRPr sz="2600">
                <a:solidFill>
                  <a:schemeClr val="tx1"/>
                </a:solidFill>
                <a:latin typeface="Arial" charset="0"/>
              </a:defRPr>
            </a:lvl8pPr>
            <a:lvl9pPr marL="4357053" indent="-256297" defTabSz="968234" eaLnBrk="0" fontAlgn="base" hangingPunct="0">
              <a:spcBef>
                <a:spcPct val="0"/>
              </a:spcBef>
              <a:spcAft>
                <a:spcPct val="0"/>
              </a:spcAft>
              <a:defRPr sz="2600">
                <a:solidFill>
                  <a:schemeClr val="tx1"/>
                </a:solidFill>
                <a:latin typeface="Arial" charset="0"/>
              </a:defRPr>
            </a:lvl9pPr>
          </a:lstStyle>
          <a:p>
            <a:pPr eaLnBrk="1" hangingPunct="1"/>
            <a:fld id="{3240F47E-410B-4FBD-9402-6ADFADD15CFD}" type="slidenum">
              <a:rPr lang="en-US" altLang="en-US" sz="1400"/>
              <a:pPr eaLnBrk="1" hangingPunct="1"/>
              <a:t>22</a:t>
            </a:fld>
            <a:endParaRPr lang="en-US" altLang="en-US" sz="1400"/>
          </a:p>
        </p:txBody>
      </p:sp>
      <p:sp>
        <p:nvSpPr>
          <p:cNvPr id="27651" name="Rectangle 2"/>
          <p:cNvSpPr>
            <a:spLocks noGrp="1" noRot="1" noChangeAspect="1" noChangeArrowheads="1" noTextEdit="1"/>
          </p:cNvSpPr>
          <p:nvPr>
            <p:ph type="sldImg"/>
          </p:nvPr>
        </p:nvSpPr>
        <p:spPr>
          <a:xfrm>
            <a:off x="1257300" y="719138"/>
            <a:ext cx="4802188" cy="3602037"/>
          </a:xfrm>
          <a:ln/>
        </p:spPr>
      </p:sp>
      <p:sp>
        <p:nvSpPr>
          <p:cNvPr id="27652" name="Rectangle 3"/>
          <p:cNvSpPr>
            <a:spLocks noGrp="1" noChangeArrowheads="1"/>
          </p:cNvSpPr>
          <p:nvPr>
            <p:ph type="body" idx="1"/>
          </p:nvPr>
        </p:nvSpPr>
        <p:spPr>
          <a:xfrm>
            <a:off x="732972" y="4561974"/>
            <a:ext cx="5849258" cy="43215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Giving a set of directions. Deer in the headlights look.</a:t>
            </a:r>
          </a:p>
          <a:p>
            <a:pPr eaLnBrk="1" hangingPunct="1"/>
            <a:r>
              <a:rPr lang="en-US" altLang="en-US" smtClean="0">
                <a:latin typeface="Arial" charset="0"/>
              </a:rPr>
              <a:t>Go to your desk.</a:t>
            </a:r>
          </a:p>
          <a:p>
            <a:pPr eaLnBrk="1" hangingPunct="1"/>
            <a:r>
              <a:rPr lang="en-US" altLang="en-US" smtClean="0">
                <a:latin typeface="Arial" charset="0"/>
              </a:rPr>
              <a:t>Take out your math book.</a:t>
            </a:r>
          </a:p>
          <a:p>
            <a:pPr eaLnBrk="1" hangingPunct="1"/>
            <a:r>
              <a:rPr lang="en-US" altLang="en-US" smtClean="0">
                <a:latin typeface="Arial" charset="0"/>
              </a:rPr>
              <a:t>Number your paper from 1-20.</a:t>
            </a:r>
          </a:p>
          <a:p>
            <a:pPr eaLnBrk="1" hangingPunct="1"/>
            <a:r>
              <a:rPr lang="en-US" altLang="en-US" smtClean="0">
                <a:latin typeface="Arial" charset="0"/>
              </a:rPr>
              <a:t>Do the odd exercises on p.41</a:t>
            </a:r>
          </a:p>
        </p:txBody>
      </p:sp>
    </p:spTree>
    <p:extLst>
      <p:ext uri="{BB962C8B-B14F-4D97-AF65-F5344CB8AC3E}">
        <p14:creationId xmlns:p14="http://schemas.microsoft.com/office/powerpoint/2010/main" val="407188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FE29E0-8CDA-4E7C-B407-E701286C2DFD}" type="slidenum">
              <a:rPr lang="en-US" smtClean="0"/>
              <a:pPr>
                <a:defRPr/>
              </a:pPr>
              <a:t>28</a:t>
            </a:fld>
            <a:endParaRPr lang="en-US" dirty="0"/>
          </a:p>
        </p:txBody>
      </p:sp>
    </p:spTree>
    <p:extLst>
      <p:ext uri="{BB962C8B-B14F-4D97-AF65-F5344CB8AC3E}">
        <p14:creationId xmlns:p14="http://schemas.microsoft.com/office/powerpoint/2010/main" val="209243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r>
              <a:rPr lang="en-US" dirty="0"/>
              <a:t>Let me show you a school district that made the choice to eliminate the achievement gap - St. Mary Parish Public School District in Louisiana. In 2005, the Superintendent, Dr. Don Aguillard was hired to transform this school district after years of struggle. There were 8 schools on the verge of state takeover. He made a choice and decided that Fast ForWord was the right tool to accelerate learning for his district. This graph shows the percentage of fourth graders each year who achieved a performance rating of Basic or Above on their LEAP English Language Arts test. The green line represents 4th graders from St. Mary Parish, and the orange line represents 4th graders across the state of Louisiana. By serving ALL of their 4th grade students, not just struggling readers, the district improved from 53% to 78% of students at Basic or Above, and the district surpassed an improving state average within 2 years.</a:t>
            </a:r>
          </a:p>
          <a:p>
            <a:r>
              <a:rPr lang="en-US" dirty="0"/>
              <a:t> </a:t>
            </a:r>
          </a:p>
          <a:p>
            <a:r>
              <a:rPr lang="en-US" dirty="0"/>
              <a:t>You will also note that between 2009 and 2010 the district experienced another significant jump – this was due to the implementation of Reading Assistant and the power of both programs working together.</a:t>
            </a:r>
            <a:endParaRPr lang="en-US" dirty="0" smtClean="0"/>
          </a:p>
        </p:txBody>
      </p:sp>
      <p:sp>
        <p:nvSpPr>
          <p:cNvPr id="72707" name="Slide Number Placeholder 3"/>
          <p:cNvSpPr txBox="1">
            <a:spLocks noGrp="1"/>
          </p:cNvSpPr>
          <p:nvPr/>
        </p:nvSpPr>
        <p:spPr bwMode="auto">
          <a:xfrm>
            <a:off x="4142962" y="9120813"/>
            <a:ext cx="3170583" cy="478748"/>
          </a:xfrm>
          <a:prstGeom prst="rect">
            <a:avLst/>
          </a:prstGeom>
          <a:noFill/>
          <a:ln w="9525">
            <a:noFill/>
            <a:miter lim="800000"/>
            <a:headEnd/>
            <a:tailEnd/>
          </a:ln>
        </p:spPr>
        <p:txBody>
          <a:bodyPr lIns="95731" tIns="47864" rIns="95731" bIns="47864" anchor="b"/>
          <a:lstStyle/>
          <a:p>
            <a:pPr algn="r" defTabSz="956655"/>
            <a:fld id="{B5939370-101B-42E3-9B19-7BEB3FCF02E7}" type="slidenum">
              <a:rPr lang="en-US" sz="1300">
                <a:ea typeface="ＭＳ Ｐゴシック"/>
                <a:cs typeface="ＭＳ Ｐゴシック"/>
              </a:rPr>
              <a:pPr algn="r" defTabSz="956655"/>
              <a:t>31</a:t>
            </a:fld>
            <a:endParaRPr lang="en-US" sz="1300" dirty="0">
              <a:ea typeface="ＭＳ Ｐゴシック"/>
              <a:cs typeface="ＭＳ Ｐゴシック"/>
            </a:endParaRPr>
          </a:p>
        </p:txBody>
      </p:sp>
    </p:spTree>
    <p:extLst>
      <p:ext uri="{BB962C8B-B14F-4D97-AF65-F5344CB8AC3E}">
        <p14:creationId xmlns:p14="http://schemas.microsoft.com/office/powerpoint/2010/main" val="246712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BC297-038D-43BF-80BD-B82FB7EEBCBA}" type="slidenum">
              <a:rPr lang="en-US" smtClean="0"/>
              <a:t>32</a:t>
            </a:fld>
            <a:endParaRPr lang="en-US"/>
          </a:p>
        </p:txBody>
      </p:sp>
    </p:spTree>
    <p:extLst>
      <p:ext uri="{BB962C8B-B14F-4D97-AF65-F5344CB8AC3E}">
        <p14:creationId xmlns:p14="http://schemas.microsoft.com/office/powerpoint/2010/main" val="244692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704850" y="873125"/>
            <a:ext cx="7772400" cy="1470025"/>
          </a:xfrm>
        </p:spPr>
        <p:txBody>
          <a:bodyPr/>
          <a:lstStyle>
            <a:lvl1pPr>
              <a:defRPr smtClean="0"/>
            </a:lvl1pPr>
          </a:lstStyle>
          <a:p>
            <a:r>
              <a:rPr lang="en-US" smtClean="0"/>
              <a:t>Click to edit Master title style</a:t>
            </a:r>
          </a:p>
        </p:txBody>
      </p:sp>
      <p:sp>
        <p:nvSpPr>
          <p:cNvPr id="59395" name="Rectangle 3"/>
          <p:cNvSpPr>
            <a:spLocks noGrp="1" noChangeAspect="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E061946B-C2F2-4444-9BD2-BE271932ED4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0188"/>
            <a:ext cx="2057400" cy="5332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0188"/>
            <a:ext cx="6019800" cy="5332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E2A6903D-4D97-4B6A-9F0B-1EC7B77E773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75" y="230188"/>
            <a:ext cx="7591425" cy="914400"/>
          </a:xfrm>
        </p:spPr>
        <p:txBody>
          <a:bodyPr/>
          <a:lstStyle/>
          <a:p>
            <a:r>
              <a:rPr lang="en-US"/>
              <a:t>Click to edit Master title style</a:t>
            </a:r>
          </a:p>
        </p:txBody>
      </p:sp>
      <p:sp>
        <p:nvSpPr>
          <p:cNvPr id="3" name="Text Placeholder 2"/>
          <p:cNvSpPr>
            <a:spLocks noGrp="1"/>
          </p:cNvSpPr>
          <p:nvPr>
            <p:ph type="body" sz="half" idx="1"/>
          </p:nvPr>
        </p:nvSpPr>
        <p:spPr>
          <a:xfrm>
            <a:off x="1123950" y="1266825"/>
            <a:ext cx="36957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2050" y="1266825"/>
            <a:ext cx="36957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D4679262-64CD-4217-9523-B2A571754A9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9150" y="230188"/>
            <a:ext cx="7591425"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8675" y="1266825"/>
            <a:ext cx="7839075"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98EB5552-39F9-4912-AD88-1075D830343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BB8B1742-23BF-4CE7-B449-67C5E5CA28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1672D984-766C-4FAC-A454-E934E7C51FD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0E050C7D-81FB-4D01-9B66-F6C392AFE1B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0B488598-D15B-4672-98BE-92FB4970BA0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A4FC67F2-ECFC-47AE-A91A-7F5D47403D2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FD957182-50C0-49DF-A7E0-7EEE27C9E40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161924" y="6391275"/>
            <a:ext cx="428625" cy="323850"/>
          </a:xfrm>
          <a:prstGeom prst="rect">
            <a:avLst/>
          </a:prstGeom>
          <a:ln/>
        </p:spPr>
        <p:txBody>
          <a:bodyPr/>
          <a:lstStyle>
            <a:lvl1pPr>
              <a:defRPr/>
            </a:lvl1pPr>
          </a:lstStyle>
          <a:p>
            <a:pPr>
              <a:defRPr/>
            </a:pPr>
            <a:fld id="{19FC0D7A-7AE4-4B12-BE33-A07FA0331C1B}"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30188"/>
            <a:ext cx="844867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Master</a:t>
            </a:r>
          </a:p>
        </p:txBody>
      </p:sp>
      <p:sp>
        <p:nvSpPr>
          <p:cNvPr id="1027" name="Rectangle 3"/>
          <p:cNvSpPr>
            <a:spLocks noGrp="1" noChangeAspect="1" noChangeArrowheads="1"/>
          </p:cNvSpPr>
          <p:nvPr>
            <p:ph type="body" idx="1"/>
          </p:nvPr>
        </p:nvSpPr>
        <p:spPr bwMode="auto">
          <a:xfrm>
            <a:off x="504825" y="1266825"/>
            <a:ext cx="8162925"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smtClean="0"/>
          </a:p>
          <a:p>
            <a:pPr lvl="0"/>
            <a:r>
              <a:rPr lang="en-US" dirty="0" smtClean="0"/>
              <a:t>Click to edit Master text styles</a:t>
            </a:r>
          </a:p>
        </p:txBody>
      </p:sp>
      <p:sp>
        <p:nvSpPr>
          <p:cNvPr id="7" name="Rectangle 5"/>
          <p:cNvSpPr>
            <a:spLocks noGrp="1" noChangeArrowheads="1"/>
          </p:cNvSpPr>
          <p:nvPr>
            <p:ph type="sldNum" sz="quarter" idx="4"/>
          </p:nvPr>
        </p:nvSpPr>
        <p:spPr bwMode="auto">
          <a:xfrm>
            <a:off x="28575" y="6534150"/>
            <a:ext cx="428625" cy="28575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b="0">
                <a:solidFill>
                  <a:schemeClr val="tx1">
                    <a:lumMod val="50000"/>
                    <a:lumOff val="50000"/>
                  </a:schemeClr>
                </a:solidFill>
              </a:defRPr>
            </a:lvl1pPr>
          </a:lstStyle>
          <a:p>
            <a:pPr>
              <a:defRPr/>
            </a:pPr>
            <a:fld id="{31F750BD-1839-48BE-992C-8A7A9A30639B}" type="slidenum">
              <a:rPr lang="en-US" smtClean="0"/>
              <a:pPr>
                <a:defRPr/>
              </a:pPr>
              <a:t>‹#›</a:t>
            </a:fld>
            <a:endParaRPr lang="en-US" dirty="0"/>
          </a:p>
        </p:txBody>
      </p:sp>
      <p:grpSp>
        <p:nvGrpSpPr>
          <p:cNvPr id="8" name="Group 7"/>
          <p:cNvGrpSpPr/>
          <p:nvPr userDrawn="1"/>
        </p:nvGrpSpPr>
        <p:grpSpPr>
          <a:xfrm>
            <a:off x="8258175" y="6352376"/>
            <a:ext cx="798054" cy="429424"/>
            <a:chOff x="3935413" y="5957888"/>
            <a:chExt cx="1312862" cy="706437"/>
          </a:xfrm>
          <a:solidFill>
            <a:schemeClr val="tx1">
              <a:lumMod val="50000"/>
              <a:lumOff val="50000"/>
            </a:schemeClr>
          </a:solidFill>
        </p:grpSpPr>
        <p:sp>
          <p:nvSpPr>
            <p:cNvPr id="9" name="Freeform 7"/>
            <p:cNvSpPr>
              <a:spLocks/>
            </p:cNvSpPr>
            <p:nvPr/>
          </p:nvSpPr>
          <p:spPr bwMode="auto">
            <a:xfrm>
              <a:off x="3935413" y="5986463"/>
              <a:ext cx="184150" cy="309562"/>
            </a:xfrm>
            <a:custGeom>
              <a:avLst/>
              <a:gdLst/>
              <a:ahLst/>
              <a:cxnLst>
                <a:cxn ang="0">
                  <a:pos x="65" y="17"/>
                </a:cxn>
                <a:cxn ang="0">
                  <a:pos x="36" y="0"/>
                </a:cxn>
                <a:cxn ang="0">
                  <a:pos x="7" y="30"/>
                </a:cxn>
                <a:cxn ang="0">
                  <a:pos x="19" y="51"/>
                </a:cxn>
                <a:cxn ang="0">
                  <a:pos x="40" y="62"/>
                </a:cxn>
                <a:cxn ang="0">
                  <a:pos x="63" y="85"/>
                </a:cxn>
                <a:cxn ang="0">
                  <a:pos x="34" y="113"/>
                </a:cxn>
                <a:cxn ang="0">
                  <a:pos x="6" y="92"/>
                </a:cxn>
                <a:cxn ang="0">
                  <a:pos x="0" y="95"/>
                </a:cxn>
                <a:cxn ang="0">
                  <a:pos x="34" y="120"/>
                </a:cxn>
                <a:cxn ang="0">
                  <a:pos x="71" y="86"/>
                </a:cxn>
                <a:cxn ang="0">
                  <a:pos x="57" y="63"/>
                </a:cxn>
                <a:cxn ang="0">
                  <a:pos x="35" y="51"/>
                </a:cxn>
                <a:cxn ang="0">
                  <a:pos x="14" y="29"/>
                </a:cxn>
                <a:cxn ang="0">
                  <a:pos x="36" y="7"/>
                </a:cxn>
                <a:cxn ang="0">
                  <a:pos x="60" y="21"/>
                </a:cxn>
                <a:cxn ang="0">
                  <a:pos x="65" y="17"/>
                </a:cxn>
              </a:cxnLst>
              <a:rect l="0" t="0" r="r" b="b"/>
              <a:pathLst>
                <a:path w="71" h="120">
                  <a:moveTo>
                    <a:pt x="65" y="17"/>
                  </a:moveTo>
                  <a:cubicBezTo>
                    <a:pt x="59" y="7"/>
                    <a:pt x="48" y="0"/>
                    <a:pt x="36" y="0"/>
                  </a:cubicBezTo>
                  <a:cubicBezTo>
                    <a:pt x="19" y="0"/>
                    <a:pt x="7" y="12"/>
                    <a:pt x="7" y="30"/>
                  </a:cubicBezTo>
                  <a:cubicBezTo>
                    <a:pt x="7" y="39"/>
                    <a:pt x="11" y="46"/>
                    <a:pt x="19" y="51"/>
                  </a:cubicBezTo>
                  <a:cubicBezTo>
                    <a:pt x="40" y="62"/>
                    <a:pt x="40" y="62"/>
                    <a:pt x="40" y="62"/>
                  </a:cubicBezTo>
                  <a:cubicBezTo>
                    <a:pt x="50" y="67"/>
                    <a:pt x="63" y="72"/>
                    <a:pt x="63" y="85"/>
                  </a:cubicBezTo>
                  <a:cubicBezTo>
                    <a:pt x="63" y="101"/>
                    <a:pt x="50" y="113"/>
                    <a:pt x="34" y="113"/>
                  </a:cubicBezTo>
                  <a:cubicBezTo>
                    <a:pt x="20" y="113"/>
                    <a:pt x="11" y="104"/>
                    <a:pt x="6" y="92"/>
                  </a:cubicBezTo>
                  <a:cubicBezTo>
                    <a:pt x="0" y="95"/>
                    <a:pt x="0" y="95"/>
                    <a:pt x="0" y="95"/>
                  </a:cubicBezTo>
                  <a:cubicBezTo>
                    <a:pt x="5" y="110"/>
                    <a:pt x="18" y="120"/>
                    <a:pt x="34" y="120"/>
                  </a:cubicBezTo>
                  <a:cubicBezTo>
                    <a:pt x="53" y="120"/>
                    <a:pt x="71" y="105"/>
                    <a:pt x="71" y="86"/>
                  </a:cubicBezTo>
                  <a:cubicBezTo>
                    <a:pt x="71" y="76"/>
                    <a:pt x="66" y="68"/>
                    <a:pt x="57" y="63"/>
                  </a:cubicBezTo>
                  <a:cubicBezTo>
                    <a:pt x="35" y="51"/>
                    <a:pt x="35" y="51"/>
                    <a:pt x="35" y="51"/>
                  </a:cubicBezTo>
                  <a:cubicBezTo>
                    <a:pt x="26" y="47"/>
                    <a:pt x="14" y="42"/>
                    <a:pt x="14" y="29"/>
                  </a:cubicBezTo>
                  <a:cubicBezTo>
                    <a:pt x="14" y="17"/>
                    <a:pt x="23" y="7"/>
                    <a:pt x="36" y="7"/>
                  </a:cubicBezTo>
                  <a:cubicBezTo>
                    <a:pt x="47" y="7"/>
                    <a:pt x="54" y="13"/>
                    <a:pt x="60" y="21"/>
                  </a:cubicBezTo>
                  <a:cubicBezTo>
                    <a:pt x="65" y="17"/>
                    <a:pt x="65" y="17"/>
                    <a:pt x="6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137025" y="6102350"/>
              <a:ext cx="160337" cy="193675"/>
            </a:xfrm>
            <a:custGeom>
              <a:avLst/>
              <a:gdLst/>
              <a:ahLst/>
              <a:cxnLst>
                <a:cxn ang="0">
                  <a:pos x="61" y="9"/>
                </a:cxn>
                <a:cxn ang="0">
                  <a:pos x="36" y="0"/>
                </a:cxn>
                <a:cxn ang="0">
                  <a:pos x="0" y="38"/>
                </a:cxn>
                <a:cxn ang="0">
                  <a:pos x="36" y="75"/>
                </a:cxn>
                <a:cxn ang="0">
                  <a:pos x="62" y="65"/>
                </a:cxn>
                <a:cxn ang="0">
                  <a:pos x="62" y="56"/>
                </a:cxn>
                <a:cxn ang="0">
                  <a:pos x="36" y="68"/>
                </a:cxn>
                <a:cxn ang="0">
                  <a:pos x="7" y="38"/>
                </a:cxn>
                <a:cxn ang="0">
                  <a:pos x="36" y="7"/>
                </a:cxn>
                <a:cxn ang="0">
                  <a:pos x="61" y="19"/>
                </a:cxn>
                <a:cxn ang="0">
                  <a:pos x="61" y="9"/>
                </a:cxn>
              </a:cxnLst>
              <a:rect l="0" t="0" r="r" b="b"/>
              <a:pathLst>
                <a:path w="62" h="75">
                  <a:moveTo>
                    <a:pt x="61" y="9"/>
                  </a:moveTo>
                  <a:cubicBezTo>
                    <a:pt x="54" y="3"/>
                    <a:pt x="46" y="0"/>
                    <a:pt x="36" y="0"/>
                  </a:cubicBezTo>
                  <a:cubicBezTo>
                    <a:pt x="15" y="0"/>
                    <a:pt x="0" y="17"/>
                    <a:pt x="0" y="38"/>
                  </a:cubicBezTo>
                  <a:cubicBezTo>
                    <a:pt x="0" y="58"/>
                    <a:pt x="15" y="75"/>
                    <a:pt x="36" y="75"/>
                  </a:cubicBezTo>
                  <a:cubicBezTo>
                    <a:pt x="46" y="75"/>
                    <a:pt x="55" y="71"/>
                    <a:pt x="62" y="65"/>
                  </a:cubicBezTo>
                  <a:cubicBezTo>
                    <a:pt x="62" y="56"/>
                    <a:pt x="62" y="56"/>
                    <a:pt x="62" y="56"/>
                  </a:cubicBezTo>
                  <a:cubicBezTo>
                    <a:pt x="56" y="64"/>
                    <a:pt x="46" y="68"/>
                    <a:pt x="36" y="68"/>
                  </a:cubicBezTo>
                  <a:cubicBezTo>
                    <a:pt x="19" y="68"/>
                    <a:pt x="7" y="54"/>
                    <a:pt x="7" y="38"/>
                  </a:cubicBezTo>
                  <a:cubicBezTo>
                    <a:pt x="7" y="21"/>
                    <a:pt x="19" y="7"/>
                    <a:pt x="36" y="7"/>
                  </a:cubicBezTo>
                  <a:cubicBezTo>
                    <a:pt x="46" y="7"/>
                    <a:pt x="55" y="11"/>
                    <a:pt x="61" y="19"/>
                  </a:cubicBezTo>
                  <a:cubicBezTo>
                    <a:pt x="61" y="9"/>
                    <a:pt x="61" y="9"/>
                    <a:pt x="6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4316413" y="6030913"/>
              <a:ext cx="33337" cy="260350"/>
            </a:xfrm>
            <a:custGeom>
              <a:avLst/>
              <a:gdLst/>
              <a:ahLst/>
              <a:cxnLst>
                <a:cxn ang="0">
                  <a:pos x="10" y="30"/>
                </a:cxn>
                <a:cxn ang="0">
                  <a:pos x="3" y="30"/>
                </a:cxn>
                <a:cxn ang="0">
                  <a:pos x="3" y="101"/>
                </a:cxn>
                <a:cxn ang="0">
                  <a:pos x="10" y="101"/>
                </a:cxn>
                <a:cxn ang="0">
                  <a:pos x="10" y="30"/>
                </a:cxn>
                <a:cxn ang="0">
                  <a:pos x="7" y="0"/>
                </a:cxn>
                <a:cxn ang="0">
                  <a:pos x="0" y="6"/>
                </a:cxn>
                <a:cxn ang="0">
                  <a:pos x="7" y="12"/>
                </a:cxn>
                <a:cxn ang="0">
                  <a:pos x="13" y="6"/>
                </a:cxn>
                <a:cxn ang="0">
                  <a:pos x="7" y="0"/>
                </a:cxn>
              </a:cxnLst>
              <a:rect l="0" t="0" r="r" b="b"/>
              <a:pathLst>
                <a:path w="13"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7" y="0"/>
                  </a:moveTo>
                  <a:cubicBezTo>
                    <a:pt x="3" y="0"/>
                    <a:pt x="0" y="3"/>
                    <a:pt x="0" y="6"/>
                  </a:cubicBezTo>
                  <a:cubicBezTo>
                    <a:pt x="0" y="10"/>
                    <a:pt x="3" y="12"/>
                    <a:pt x="7" y="12"/>
                  </a:cubicBezTo>
                  <a:cubicBezTo>
                    <a:pt x="10" y="12"/>
                    <a:pt x="13" y="10"/>
                    <a:pt x="13" y="6"/>
                  </a:cubicBezTo>
                  <a:cubicBezTo>
                    <a:pt x="13" y="3"/>
                    <a:pt x="10"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noEditPoints="1"/>
            </p:cNvSpPr>
            <p:nvPr/>
          </p:nvSpPr>
          <p:spPr bwMode="auto">
            <a:xfrm>
              <a:off x="4370388" y="6102350"/>
              <a:ext cx="179387" cy="193675"/>
            </a:xfrm>
            <a:custGeom>
              <a:avLst/>
              <a:gdLst/>
              <a:ahLst/>
              <a:cxnLst>
                <a:cxn ang="0">
                  <a:pos x="69" y="38"/>
                </a:cxn>
                <a:cxn ang="0">
                  <a:pos x="34" y="0"/>
                </a:cxn>
                <a:cxn ang="0">
                  <a:pos x="0" y="38"/>
                </a:cxn>
                <a:cxn ang="0">
                  <a:pos x="34" y="75"/>
                </a:cxn>
                <a:cxn ang="0">
                  <a:pos x="66" y="56"/>
                </a:cxn>
                <a:cxn ang="0">
                  <a:pos x="60" y="52"/>
                </a:cxn>
                <a:cxn ang="0">
                  <a:pos x="35" y="68"/>
                </a:cxn>
                <a:cxn ang="0">
                  <a:pos x="6" y="38"/>
                </a:cxn>
                <a:cxn ang="0">
                  <a:pos x="69" y="38"/>
                </a:cxn>
                <a:cxn ang="0">
                  <a:pos x="6" y="32"/>
                </a:cxn>
                <a:cxn ang="0">
                  <a:pos x="34" y="7"/>
                </a:cxn>
                <a:cxn ang="0">
                  <a:pos x="62" y="32"/>
                </a:cxn>
                <a:cxn ang="0">
                  <a:pos x="6" y="32"/>
                </a:cxn>
              </a:cxnLst>
              <a:rect l="0" t="0" r="r" b="b"/>
              <a:pathLst>
                <a:path w="69" h="75">
                  <a:moveTo>
                    <a:pt x="69" y="38"/>
                  </a:moveTo>
                  <a:cubicBezTo>
                    <a:pt x="69" y="18"/>
                    <a:pt x="56" y="0"/>
                    <a:pt x="34" y="0"/>
                  </a:cubicBezTo>
                  <a:cubicBezTo>
                    <a:pt x="13" y="0"/>
                    <a:pt x="0" y="18"/>
                    <a:pt x="0" y="38"/>
                  </a:cubicBezTo>
                  <a:cubicBezTo>
                    <a:pt x="0" y="58"/>
                    <a:pt x="13" y="75"/>
                    <a:pt x="34" y="75"/>
                  </a:cubicBezTo>
                  <a:cubicBezTo>
                    <a:pt x="48" y="75"/>
                    <a:pt x="60" y="68"/>
                    <a:pt x="66" y="56"/>
                  </a:cubicBezTo>
                  <a:cubicBezTo>
                    <a:pt x="60" y="52"/>
                    <a:pt x="60" y="52"/>
                    <a:pt x="60" y="52"/>
                  </a:cubicBezTo>
                  <a:cubicBezTo>
                    <a:pt x="55" y="62"/>
                    <a:pt x="46" y="68"/>
                    <a:pt x="35" y="68"/>
                  </a:cubicBezTo>
                  <a:cubicBezTo>
                    <a:pt x="19" y="68"/>
                    <a:pt x="6" y="56"/>
                    <a:pt x="6" y="38"/>
                  </a:cubicBezTo>
                  <a:cubicBezTo>
                    <a:pt x="69" y="38"/>
                    <a:pt x="69" y="38"/>
                    <a:pt x="69" y="38"/>
                  </a:cubicBezTo>
                  <a:close/>
                  <a:moveTo>
                    <a:pt x="6" y="32"/>
                  </a:moveTo>
                  <a:cubicBezTo>
                    <a:pt x="8" y="18"/>
                    <a:pt x="20" y="7"/>
                    <a:pt x="34" y="7"/>
                  </a:cubicBezTo>
                  <a:cubicBezTo>
                    <a:pt x="49" y="7"/>
                    <a:pt x="60" y="19"/>
                    <a:pt x="62" y="32"/>
                  </a:cubicBezTo>
                  <a:cubicBezTo>
                    <a:pt x="6" y="32"/>
                    <a:pt x="6" y="32"/>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567238" y="6102350"/>
              <a:ext cx="134937" cy="188912"/>
            </a:xfrm>
            <a:custGeom>
              <a:avLst/>
              <a:gdLst/>
              <a:ahLst/>
              <a:cxnLst>
                <a:cxn ang="0">
                  <a:pos x="7" y="2"/>
                </a:cxn>
                <a:cxn ang="0">
                  <a:pos x="0" y="2"/>
                </a:cxn>
                <a:cxn ang="0">
                  <a:pos x="0" y="73"/>
                </a:cxn>
                <a:cxn ang="0">
                  <a:pos x="7" y="73"/>
                </a:cxn>
                <a:cxn ang="0">
                  <a:pos x="7" y="38"/>
                </a:cxn>
                <a:cxn ang="0">
                  <a:pos x="28" y="7"/>
                </a:cxn>
                <a:cxn ang="0">
                  <a:pos x="45" y="30"/>
                </a:cxn>
                <a:cxn ang="0">
                  <a:pos x="45" y="73"/>
                </a:cxn>
                <a:cxn ang="0">
                  <a:pos x="52" y="73"/>
                </a:cxn>
                <a:cxn ang="0">
                  <a:pos x="52" y="30"/>
                </a:cxn>
                <a:cxn ang="0">
                  <a:pos x="29" y="0"/>
                </a:cxn>
                <a:cxn ang="0">
                  <a:pos x="7" y="13"/>
                </a:cxn>
                <a:cxn ang="0">
                  <a:pos x="7" y="13"/>
                </a:cxn>
                <a:cxn ang="0">
                  <a:pos x="7" y="2"/>
                </a:cxn>
              </a:cxnLst>
              <a:rect l="0" t="0" r="r" b="b"/>
              <a:pathLst>
                <a:path w="52" h="73">
                  <a:moveTo>
                    <a:pt x="7" y="2"/>
                  </a:moveTo>
                  <a:cubicBezTo>
                    <a:pt x="0" y="2"/>
                    <a:pt x="0" y="2"/>
                    <a:pt x="0" y="2"/>
                  </a:cubicBezTo>
                  <a:cubicBezTo>
                    <a:pt x="0" y="73"/>
                    <a:pt x="0" y="73"/>
                    <a:pt x="0" y="73"/>
                  </a:cubicBezTo>
                  <a:cubicBezTo>
                    <a:pt x="7" y="73"/>
                    <a:pt x="7" y="73"/>
                    <a:pt x="7" y="73"/>
                  </a:cubicBezTo>
                  <a:cubicBezTo>
                    <a:pt x="7" y="38"/>
                    <a:pt x="7" y="38"/>
                    <a:pt x="7" y="38"/>
                  </a:cubicBezTo>
                  <a:cubicBezTo>
                    <a:pt x="7" y="24"/>
                    <a:pt x="10" y="7"/>
                    <a:pt x="28" y="7"/>
                  </a:cubicBezTo>
                  <a:cubicBezTo>
                    <a:pt x="44" y="7"/>
                    <a:pt x="45" y="17"/>
                    <a:pt x="45" y="30"/>
                  </a:cubicBezTo>
                  <a:cubicBezTo>
                    <a:pt x="45" y="73"/>
                    <a:pt x="45" y="73"/>
                    <a:pt x="45" y="73"/>
                  </a:cubicBezTo>
                  <a:cubicBezTo>
                    <a:pt x="52" y="73"/>
                    <a:pt x="52" y="73"/>
                    <a:pt x="52" y="73"/>
                  </a:cubicBezTo>
                  <a:cubicBezTo>
                    <a:pt x="52" y="30"/>
                    <a:pt x="52" y="30"/>
                    <a:pt x="52" y="30"/>
                  </a:cubicBezTo>
                  <a:cubicBezTo>
                    <a:pt x="52" y="12"/>
                    <a:pt x="47" y="0"/>
                    <a:pt x="29" y="0"/>
                  </a:cubicBezTo>
                  <a:cubicBezTo>
                    <a:pt x="19" y="0"/>
                    <a:pt x="12" y="5"/>
                    <a:pt x="7" y="13"/>
                  </a:cubicBezTo>
                  <a:cubicBezTo>
                    <a:pt x="7" y="13"/>
                    <a:pt x="7" y="13"/>
                    <a:pt x="7" y="13"/>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718050" y="6040438"/>
              <a:ext cx="69850" cy="250825"/>
            </a:xfrm>
            <a:custGeom>
              <a:avLst/>
              <a:gdLst/>
              <a:ahLst/>
              <a:cxnLst>
                <a:cxn ang="0">
                  <a:pos x="24" y="52"/>
                </a:cxn>
                <a:cxn ang="0">
                  <a:pos x="44" y="52"/>
                </a:cxn>
                <a:cxn ang="0">
                  <a:pos x="44" y="43"/>
                </a:cxn>
                <a:cxn ang="0">
                  <a:pos x="24" y="43"/>
                </a:cxn>
                <a:cxn ang="0">
                  <a:pos x="24" y="0"/>
                </a:cxn>
                <a:cxn ang="0">
                  <a:pos x="13" y="0"/>
                </a:cxn>
                <a:cxn ang="0">
                  <a:pos x="13" y="43"/>
                </a:cxn>
                <a:cxn ang="0">
                  <a:pos x="0" y="43"/>
                </a:cxn>
                <a:cxn ang="0">
                  <a:pos x="0" y="52"/>
                </a:cxn>
                <a:cxn ang="0">
                  <a:pos x="13" y="52"/>
                </a:cxn>
                <a:cxn ang="0">
                  <a:pos x="13" y="158"/>
                </a:cxn>
                <a:cxn ang="0">
                  <a:pos x="24" y="158"/>
                </a:cxn>
                <a:cxn ang="0">
                  <a:pos x="24" y="52"/>
                </a:cxn>
                <a:cxn ang="0">
                  <a:pos x="24" y="52"/>
                </a:cxn>
              </a:cxnLst>
              <a:rect l="0" t="0" r="r" b="b"/>
              <a:pathLst>
                <a:path w="44" h="158">
                  <a:moveTo>
                    <a:pt x="24" y="52"/>
                  </a:moveTo>
                  <a:lnTo>
                    <a:pt x="44" y="52"/>
                  </a:lnTo>
                  <a:lnTo>
                    <a:pt x="44" y="43"/>
                  </a:lnTo>
                  <a:lnTo>
                    <a:pt x="24" y="43"/>
                  </a:lnTo>
                  <a:lnTo>
                    <a:pt x="24" y="0"/>
                  </a:lnTo>
                  <a:lnTo>
                    <a:pt x="13" y="0"/>
                  </a:lnTo>
                  <a:lnTo>
                    <a:pt x="13" y="43"/>
                  </a:lnTo>
                  <a:lnTo>
                    <a:pt x="0" y="43"/>
                  </a:lnTo>
                  <a:lnTo>
                    <a:pt x="0" y="52"/>
                  </a:lnTo>
                  <a:lnTo>
                    <a:pt x="13" y="52"/>
                  </a:lnTo>
                  <a:lnTo>
                    <a:pt x="13" y="158"/>
                  </a:lnTo>
                  <a:lnTo>
                    <a:pt x="24" y="158"/>
                  </a:lnTo>
                  <a:lnTo>
                    <a:pt x="24" y="52"/>
                  </a:lnTo>
                  <a:lnTo>
                    <a:pt x="24"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4795838" y="6030913"/>
              <a:ext cx="33337" cy="260350"/>
            </a:xfrm>
            <a:custGeom>
              <a:avLst/>
              <a:gdLst/>
              <a:ahLst/>
              <a:cxnLst>
                <a:cxn ang="0">
                  <a:pos x="10" y="30"/>
                </a:cxn>
                <a:cxn ang="0">
                  <a:pos x="3" y="30"/>
                </a:cxn>
                <a:cxn ang="0">
                  <a:pos x="3" y="101"/>
                </a:cxn>
                <a:cxn ang="0">
                  <a:pos x="10" y="101"/>
                </a:cxn>
                <a:cxn ang="0">
                  <a:pos x="10" y="30"/>
                </a:cxn>
                <a:cxn ang="0">
                  <a:pos x="6" y="0"/>
                </a:cxn>
                <a:cxn ang="0">
                  <a:pos x="0" y="6"/>
                </a:cxn>
                <a:cxn ang="0">
                  <a:pos x="6" y="12"/>
                </a:cxn>
                <a:cxn ang="0">
                  <a:pos x="13" y="6"/>
                </a:cxn>
                <a:cxn ang="0">
                  <a:pos x="6" y="0"/>
                </a:cxn>
              </a:cxnLst>
              <a:rect l="0" t="0" r="r" b="b"/>
              <a:pathLst>
                <a:path w="13"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6" y="0"/>
                  </a:moveTo>
                  <a:cubicBezTo>
                    <a:pt x="3" y="0"/>
                    <a:pt x="0" y="3"/>
                    <a:pt x="0" y="6"/>
                  </a:cubicBezTo>
                  <a:cubicBezTo>
                    <a:pt x="0" y="10"/>
                    <a:pt x="3" y="12"/>
                    <a:pt x="6" y="12"/>
                  </a:cubicBezTo>
                  <a:cubicBezTo>
                    <a:pt x="10" y="12"/>
                    <a:pt x="13" y="10"/>
                    <a:pt x="13" y="6"/>
                  </a:cubicBezTo>
                  <a:cubicBezTo>
                    <a:pt x="13" y="3"/>
                    <a:pt x="10"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4845050" y="5957888"/>
              <a:ext cx="84137" cy="333375"/>
            </a:xfrm>
            <a:custGeom>
              <a:avLst/>
              <a:gdLst/>
              <a:ahLst/>
              <a:cxnLst>
                <a:cxn ang="0">
                  <a:pos x="15" y="64"/>
                </a:cxn>
                <a:cxn ang="0">
                  <a:pos x="33" y="64"/>
                </a:cxn>
                <a:cxn ang="0">
                  <a:pos x="33" y="58"/>
                </a:cxn>
                <a:cxn ang="0">
                  <a:pos x="15" y="58"/>
                </a:cxn>
                <a:cxn ang="0">
                  <a:pos x="15" y="27"/>
                </a:cxn>
                <a:cxn ang="0">
                  <a:pos x="27" y="6"/>
                </a:cxn>
                <a:cxn ang="0">
                  <a:pos x="33" y="7"/>
                </a:cxn>
                <a:cxn ang="0">
                  <a:pos x="33" y="1"/>
                </a:cxn>
                <a:cxn ang="0">
                  <a:pos x="27" y="0"/>
                </a:cxn>
                <a:cxn ang="0">
                  <a:pos x="11" y="8"/>
                </a:cxn>
                <a:cxn ang="0">
                  <a:pos x="8" y="26"/>
                </a:cxn>
                <a:cxn ang="0">
                  <a:pos x="8" y="58"/>
                </a:cxn>
                <a:cxn ang="0">
                  <a:pos x="0" y="58"/>
                </a:cxn>
                <a:cxn ang="0">
                  <a:pos x="0" y="64"/>
                </a:cxn>
                <a:cxn ang="0">
                  <a:pos x="8" y="64"/>
                </a:cxn>
                <a:cxn ang="0">
                  <a:pos x="8" y="129"/>
                </a:cxn>
                <a:cxn ang="0">
                  <a:pos x="15" y="129"/>
                </a:cxn>
                <a:cxn ang="0">
                  <a:pos x="15" y="64"/>
                </a:cxn>
              </a:cxnLst>
              <a:rect l="0" t="0" r="r" b="b"/>
              <a:pathLst>
                <a:path w="33" h="129">
                  <a:moveTo>
                    <a:pt x="15" y="64"/>
                  </a:moveTo>
                  <a:cubicBezTo>
                    <a:pt x="33" y="64"/>
                    <a:pt x="33" y="64"/>
                    <a:pt x="33" y="64"/>
                  </a:cubicBezTo>
                  <a:cubicBezTo>
                    <a:pt x="33" y="58"/>
                    <a:pt x="33" y="58"/>
                    <a:pt x="33" y="58"/>
                  </a:cubicBezTo>
                  <a:cubicBezTo>
                    <a:pt x="15" y="58"/>
                    <a:pt x="15" y="58"/>
                    <a:pt x="15" y="58"/>
                  </a:cubicBezTo>
                  <a:cubicBezTo>
                    <a:pt x="15" y="27"/>
                    <a:pt x="15" y="27"/>
                    <a:pt x="15" y="27"/>
                  </a:cubicBezTo>
                  <a:cubicBezTo>
                    <a:pt x="15" y="18"/>
                    <a:pt x="15" y="6"/>
                    <a:pt x="27" y="6"/>
                  </a:cubicBezTo>
                  <a:cubicBezTo>
                    <a:pt x="29" y="6"/>
                    <a:pt x="31" y="7"/>
                    <a:pt x="33" y="7"/>
                  </a:cubicBezTo>
                  <a:cubicBezTo>
                    <a:pt x="33" y="1"/>
                    <a:pt x="33" y="1"/>
                    <a:pt x="33" y="1"/>
                  </a:cubicBezTo>
                  <a:cubicBezTo>
                    <a:pt x="31" y="0"/>
                    <a:pt x="29" y="0"/>
                    <a:pt x="27" y="0"/>
                  </a:cubicBezTo>
                  <a:cubicBezTo>
                    <a:pt x="20" y="0"/>
                    <a:pt x="14" y="3"/>
                    <a:pt x="11" y="8"/>
                  </a:cubicBezTo>
                  <a:cubicBezTo>
                    <a:pt x="8" y="13"/>
                    <a:pt x="8" y="21"/>
                    <a:pt x="8" y="26"/>
                  </a:cubicBezTo>
                  <a:cubicBezTo>
                    <a:pt x="8" y="58"/>
                    <a:pt x="8" y="58"/>
                    <a:pt x="8" y="58"/>
                  </a:cubicBezTo>
                  <a:cubicBezTo>
                    <a:pt x="0" y="58"/>
                    <a:pt x="0" y="58"/>
                    <a:pt x="0" y="58"/>
                  </a:cubicBezTo>
                  <a:cubicBezTo>
                    <a:pt x="0" y="64"/>
                    <a:pt x="0" y="64"/>
                    <a:pt x="0" y="64"/>
                  </a:cubicBezTo>
                  <a:cubicBezTo>
                    <a:pt x="8" y="64"/>
                    <a:pt x="8" y="64"/>
                    <a:pt x="8" y="64"/>
                  </a:cubicBezTo>
                  <a:cubicBezTo>
                    <a:pt x="8" y="129"/>
                    <a:pt x="8" y="129"/>
                    <a:pt x="8" y="129"/>
                  </a:cubicBezTo>
                  <a:cubicBezTo>
                    <a:pt x="15" y="129"/>
                    <a:pt x="15" y="129"/>
                    <a:pt x="15" y="129"/>
                  </a:cubicBezTo>
                  <a:cubicBezTo>
                    <a:pt x="15" y="64"/>
                    <a:pt x="15" y="64"/>
                    <a:pt x="15"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noEditPoints="1"/>
            </p:cNvSpPr>
            <p:nvPr/>
          </p:nvSpPr>
          <p:spPr bwMode="auto">
            <a:xfrm>
              <a:off x="4940300" y="6030913"/>
              <a:ext cx="33337" cy="260350"/>
            </a:xfrm>
            <a:custGeom>
              <a:avLst/>
              <a:gdLst/>
              <a:ahLst/>
              <a:cxnLst>
                <a:cxn ang="0">
                  <a:pos x="10" y="30"/>
                </a:cxn>
                <a:cxn ang="0">
                  <a:pos x="3" y="30"/>
                </a:cxn>
                <a:cxn ang="0">
                  <a:pos x="3" y="101"/>
                </a:cxn>
                <a:cxn ang="0">
                  <a:pos x="10" y="101"/>
                </a:cxn>
                <a:cxn ang="0">
                  <a:pos x="10" y="30"/>
                </a:cxn>
                <a:cxn ang="0">
                  <a:pos x="7" y="0"/>
                </a:cxn>
                <a:cxn ang="0">
                  <a:pos x="0" y="6"/>
                </a:cxn>
                <a:cxn ang="0">
                  <a:pos x="7" y="12"/>
                </a:cxn>
                <a:cxn ang="0">
                  <a:pos x="13" y="6"/>
                </a:cxn>
                <a:cxn ang="0">
                  <a:pos x="7" y="0"/>
                </a:cxn>
              </a:cxnLst>
              <a:rect l="0" t="0" r="r" b="b"/>
              <a:pathLst>
                <a:path w="13"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7" y="0"/>
                  </a:moveTo>
                  <a:cubicBezTo>
                    <a:pt x="3" y="0"/>
                    <a:pt x="0" y="3"/>
                    <a:pt x="0" y="6"/>
                  </a:cubicBezTo>
                  <a:cubicBezTo>
                    <a:pt x="0" y="10"/>
                    <a:pt x="3" y="12"/>
                    <a:pt x="7" y="12"/>
                  </a:cubicBezTo>
                  <a:cubicBezTo>
                    <a:pt x="10" y="12"/>
                    <a:pt x="13" y="10"/>
                    <a:pt x="13" y="6"/>
                  </a:cubicBezTo>
                  <a:cubicBezTo>
                    <a:pt x="13" y="3"/>
                    <a:pt x="10"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4989513" y="6102350"/>
              <a:ext cx="163512" cy="193675"/>
            </a:xfrm>
            <a:custGeom>
              <a:avLst/>
              <a:gdLst/>
              <a:ahLst/>
              <a:cxnLst>
                <a:cxn ang="0">
                  <a:pos x="62" y="9"/>
                </a:cxn>
                <a:cxn ang="0">
                  <a:pos x="37" y="0"/>
                </a:cxn>
                <a:cxn ang="0">
                  <a:pos x="0" y="38"/>
                </a:cxn>
                <a:cxn ang="0">
                  <a:pos x="37" y="75"/>
                </a:cxn>
                <a:cxn ang="0">
                  <a:pos x="63" y="65"/>
                </a:cxn>
                <a:cxn ang="0">
                  <a:pos x="63" y="56"/>
                </a:cxn>
                <a:cxn ang="0">
                  <a:pos x="36" y="68"/>
                </a:cxn>
                <a:cxn ang="0">
                  <a:pos x="7" y="38"/>
                </a:cxn>
                <a:cxn ang="0">
                  <a:pos x="36" y="7"/>
                </a:cxn>
                <a:cxn ang="0">
                  <a:pos x="62" y="19"/>
                </a:cxn>
                <a:cxn ang="0">
                  <a:pos x="62" y="9"/>
                </a:cxn>
              </a:cxnLst>
              <a:rect l="0" t="0" r="r" b="b"/>
              <a:pathLst>
                <a:path w="63" h="75">
                  <a:moveTo>
                    <a:pt x="62" y="9"/>
                  </a:moveTo>
                  <a:cubicBezTo>
                    <a:pt x="55" y="3"/>
                    <a:pt x="46" y="0"/>
                    <a:pt x="37" y="0"/>
                  </a:cubicBezTo>
                  <a:cubicBezTo>
                    <a:pt x="16" y="0"/>
                    <a:pt x="0" y="17"/>
                    <a:pt x="0" y="38"/>
                  </a:cubicBezTo>
                  <a:cubicBezTo>
                    <a:pt x="0" y="58"/>
                    <a:pt x="15" y="75"/>
                    <a:pt x="37" y="75"/>
                  </a:cubicBezTo>
                  <a:cubicBezTo>
                    <a:pt x="46" y="75"/>
                    <a:pt x="55" y="71"/>
                    <a:pt x="63" y="65"/>
                  </a:cubicBezTo>
                  <a:cubicBezTo>
                    <a:pt x="63" y="56"/>
                    <a:pt x="63" y="56"/>
                    <a:pt x="63" y="56"/>
                  </a:cubicBezTo>
                  <a:cubicBezTo>
                    <a:pt x="56" y="64"/>
                    <a:pt x="47" y="68"/>
                    <a:pt x="36" y="68"/>
                  </a:cubicBezTo>
                  <a:cubicBezTo>
                    <a:pt x="19" y="68"/>
                    <a:pt x="7" y="54"/>
                    <a:pt x="7" y="38"/>
                  </a:cubicBezTo>
                  <a:cubicBezTo>
                    <a:pt x="7" y="21"/>
                    <a:pt x="20" y="7"/>
                    <a:pt x="36" y="7"/>
                  </a:cubicBezTo>
                  <a:cubicBezTo>
                    <a:pt x="47" y="7"/>
                    <a:pt x="55" y="11"/>
                    <a:pt x="62" y="19"/>
                  </a:cubicBezTo>
                  <a:cubicBezTo>
                    <a:pt x="62" y="9"/>
                    <a:pt x="62" y="9"/>
                    <a:pt x="6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4013200" y="6257925"/>
              <a:ext cx="95250" cy="300037"/>
            </a:xfrm>
            <a:custGeom>
              <a:avLst/>
              <a:gdLst/>
              <a:ahLst/>
              <a:cxnLst>
                <a:cxn ang="0">
                  <a:pos x="11" y="0"/>
                </a:cxn>
                <a:cxn ang="0">
                  <a:pos x="0" y="0"/>
                </a:cxn>
                <a:cxn ang="0">
                  <a:pos x="0" y="189"/>
                </a:cxn>
                <a:cxn ang="0">
                  <a:pos x="60" y="189"/>
                </a:cxn>
                <a:cxn ang="0">
                  <a:pos x="60" y="179"/>
                </a:cxn>
                <a:cxn ang="0">
                  <a:pos x="11" y="179"/>
                </a:cxn>
                <a:cxn ang="0">
                  <a:pos x="11" y="0"/>
                </a:cxn>
                <a:cxn ang="0">
                  <a:pos x="11" y="0"/>
                </a:cxn>
              </a:cxnLst>
              <a:rect l="0" t="0" r="r" b="b"/>
              <a:pathLst>
                <a:path w="60" h="189">
                  <a:moveTo>
                    <a:pt x="11" y="0"/>
                  </a:moveTo>
                  <a:lnTo>
                    <a:pt x="0" y="0"/>
                  </a:lnTo>
                  <a:lnTo>
                    <a:pt x="0" y="189"/>
                  </a:lnTo>
                  <a:lnTo>
                    <a:pt x="60" y="189"/>
                  </a:lnTo>
                  <a:lnTo>
                    <a:pt x="60" y="179"/>
                  </a:lnTo>
                  <a:lnTo>
                    <a:pt x="11" y="179"/>
                  </a:lnTo>
                  <a:lnTo>
                    <a:pt x="11" y="0"/>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noEditPoints="1"/>
            </p:cNvSpPr>
            <p:nvPr/>
          </p:nvSpPr>
          <p:spPr bwMode="auto">
            <a:xfrm>
              <a:off x="4108450" y="6369050"/>
              <a:ext cx="179387" cy="193675"/>
            </a:xfrm>
            <a:custGeom>
              <a:avLst/>
              <a:gdLst/>
              <a:ahLst/>
              <a:cxnLst>
                <a:cxn ang="0">
                  <a:pos x="69" y="38"/>
                </a:cxn>
                <a:cxn ang="0">
                  <a:pos x="34" y="0"/>
                </a:cxn>
                <a:cxn ang="0">
                  <a:pos x="0" y="38"/>
                </a:cxn>
                <a:cxn ang="0">
                  <a:pos x="34" y="75"/>
                </a:cxn>
                <a:cxn ang="0">
                  <a:pos x="67" y="56"/>
                </a:cxn>
                <a:cxn ang="0">
                  <a:pos x="61" y="52"/>
                </a:cxn>
                <a:cxn ang="0">
                  <a:pos x="35" y="69"/>
                </a:cxn>
                <a:cxn ang="0">
                  <a:pos x="7" y="38"/>
                </a:cxn>
                <a:cxn ang="0">
                  <a:pos x="69" y="38"/>
                </a:cxn>
                <a:cxn ang="0">
                  <a:pos x="7" y="32"/>
                </a:cxn>
                <a:cxn ang="0">
                  <a:pos x="35" y="7"/>
                </a:cxn>
                <a:cxn ang="0">
                  <a:pos x="62" y="32"/>
                </a:cxn>
                <a:cxn ang="0">
                  <a:pos x="7" y="32"/>
                </a:cxn>
              </a:cxnLst>
              <a:rect l="0" t="0" r="r" b="b"/>
              <a:pathLst>
                <a:path w="69" h="75">
                  <a:moveTo>
                    <a:pt x="69" y="38"/>
                  </a:moveTo>
                  <a:cubicBezTo>
                    <a:pt x="69" y="18"/>
                    <a:pt x="56" y="0"/>
                    <a:pt x="34" y="0"/>
                  </a:cubicBezTo>
                  <a:cubicBezTo>
                    <a:pt x="14" y="0"/>
                    <a:pt x="0" y="18"/>
                    <a:pt x="0" y="38"/>
                  </a:cubicBezTo>
                  <a:cubicBezTo>
                    <a:pt x="0" y="58"/>
                    <a:pt x="13" y="75"/>
                    <a:pt x="34" y="75"/>
                  </a:cubicBezTo>
                  <a:cubicBezTo>
                    <a:pt x="49" y="75"/>
                    <a:pt x="60" y="68"/>
                    <a:pt x="67" y="56"/>
                  </a:cubicBezTo>
                  <a:cubicBezTo>
                    <a:pt x="61" y="52"/>
                    <a:pt x="61" y="52"/>
                    <a:pt x="61" y="52"/>
                  </a:cubicBezTo>
                  <a:cubicBezTo>
                    <a:pt x="56" y="62"/>
                    <a:pt x="47" y="69"/>
                    <a:pt x="35" y="69"/>
                  </a:cubicBezTo>
                  <a:cubicBezTo>
                    <a:pt x="19" y="69"/>
                    <a:pt x="6" y="56"/>
                    <a:pt x="7" y="38"/>
                  </a:cubicBezTo>
                  <a:cubicBezTo>
                    <a:pt x="69" y="38"/>
                    <a:pt x="69" y="38"/>
                    <a:pt x="69" y="38"/>
                  </a:cubicBezTo>
                  <a:close/>
                  <a:moveTo>
                    <a:pt x="7" y="32"/>
                  </a:moveTo>
                  <a:cubicBezTo>
                    <a:pt x="8" y="18"/>
                    <a:pt x="20" y="7"/>
                    <a:pt x="35" y="7"/>
                  </a:cubicBezTo>
                  <a:cubicBezTo>
                    <a:pt x="49" y="7"/>
                    <a:pt x="60" y="19"/>
                    <a:pt x="62" y="32"/>
                  </a:cubicBezTo>
                  <a:cubicBezTo>
                    <a:pt x="7" y="32"/>
                    <a:pt x="7" y="32"/>
                    <a:pt x="7"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noEditPoints="1"/>
            </p:cNvSpPr>
            <p:nvPr/>
          </p:nvSpPr>
          <p:spPr bwMode="auto">
            <a:xfrm>
              <a:off x="4300538" y="6369050"/>
              <a:ext cx="180975" cy="193675"/>
            </a:xfrm>
            <a:custGeom>
              <a:avLst/>
              <a:gdLst/>
              <a:ahLst/>
              <a:cxnLst>
                <a:cxn ang="0">
                  <a:pos x="35" y="7"/>
                </a:cxn>
                <a:cxn ang="0">
                  <a:pos x="63" y="37"/>
                </a:cxn>
                <a:cxn ang="0">
                  <a:pos x="35" y="69"/>
                </a:cxn>
                <a:cxn ang="0">
                  <a:pos x="7" y="37"/>
                </a:cxn>
                <a:cxn ang="0">
                  <a:pos x="35" y="7"/>
                </a:cxn>
                <a:cxn ang="0">
                  <a:pos x="70" y="2"/>
                </a:cxn>
                <a:cxn ang="0">
                  <a:pos x="63" y="2"/>
                </a:cxn>
                <a:cxn ang="0">
                  <a:pos x="63" y="14"/>
                </a:cxn>
                <a:cxn ang="0">
                  <a:pos x="63" y="14"/>
                </a:cxn>
                <a:cxn ang="0">
                  <a:pos x="35" y="0"/>
                </a:cxn>
                <a:cxn ang="0">
                  <a:pos x="0" y="37"/>
                </a:cxn>
                <a:cxn ang="0">
                  <a:pos x="35" y="75"/>
                </a:cxn>
                <a:cxn ang="0">
                  <a:pos x="63" y="61"/>
                </a:cxn>
                <a:cxn ang="0">
                  <a:pos x="63" y="61"/>
                </a:cxn>
                <a:cxn ang="0">
                  <a:pos x="63" y="73"/>
                </a:cxn>
                <a:cxn ang="0">
                  <a:pos x="70" y="73"/>
                </a:cxn>
                <a:cxn ang="0">
                  <a:pos x="70" y="2"/>
                </a:cxn>
              </a:cxnLst>
              <a:rect l="0" t="0" r="r" b="b"/>
              <a:pathLst>
                <a:path w="70" h="75">
                  <a:moveTo>
                    <a:pt x="35" y="7"/>
                  </a:moveTo>
                  <a:cubicBezTo>
                    <a:pt x="52" y="7"/>
                    <a:pt x="63" y="20"/>
                    <a:pt x="63" y="37"/>
                  </a:cubicBezTo>
                  <a:cubicBezTo>
                    <a:pt x="63" y="54"/>
                    <a:pt x="53" y="69"/>
                    <a:pt x="35" y="69"/>
                  </a:cubicBezTo>
                  <a:cubicBezTo>
                    <a:pt x="18" y="69"/>
                    <a:pt x="7" y="54"/>
                    <a:pt x="7" y="37"/>
                  </a:cubicBezTo>
                  <a:cubicBezTo>
                    <a:pt x="7" y="22"/>
                    <a:pt x="18" y="7"/>
                    <a:pt x="35" y="7"/>
                  </a:cubicBezTo>
                  <a:close/>
                  <a:moveTo>
                    <a:pt x="70" y="2"/>
                  </a:moveTo>
                  <a:cubicBezTo>
                    <a:pt x="63" y="2"/>
                    <a:pt x="63" y="2"/>
                    <a:pt x="63" y="2"/>
                  </a:cubicBezTo>
                  <a:cubicBezTo>
                    <a:pt x="63" y="14"/>
                    <a:pt x="63" y="14"/>
                    <a:pt x="63" y="14"/>
                  </a:cubicBezTo>
                  <a:cubicBezTo>
                    <a:pt x="63" y="14"/>
                    <a:pt x="63" y="14"/>
                    <a:pt x="63" y="14"/>
                  </a:cubicBezTo>
                  <a:cubicBezTo>
                    <a:pt x="57" y="5"/>
                    <a:pt x="46" y="0"/>
                    <a:pt x="35" y="0"/>
                  </a:cubicBezTo>
                  <a:cubicBezTo>
                    <a:pt x="14" y="0"/>
                    <a:pt x="0" y="16"/>
                    <a:pt x="0" y="37"/>
                  </a:cubicBezTo>
                  <a:cubicBezTo>
                    <a:pt x="0" y="58"/>
                    <a:pt x="14" y="75"/>
                    <a:pt x="35" y="75"/>
                  </a:cubicBezTo>
                  <a:cubicBezTo>
                    <a:pt x="46" y="75"/>
                    <a:pt x="57" y="70"/>
                    <a:pt x="63" y="61"/>
                  </a:cubicBezTo>
                  <a:cubicBezTo>
                    <a:pt x="63" y="61"/>
                    <a:pt x="63" y="61"/>
                    <a:pt x="63" y="61"/>
                  </a:cubicBezTo>
                  <a:cubicBezTo>
                    <a:pt x="63" y="73"/>
                    <a:pt x="63" y="73"/>
                    <a:pt x="63" y="73"/>
                  </a:cubicBezTo>
                  <a:cubicBezTo>
                    <a:pt x="70" y="73"/>
                    <a:pt x="70" y="73"/>
                    <a:pt x="70" y="73"/>
                  </a:cubicBezTo>
                  <a:cubicBezTo>
                    <a:pt x="70" y="2"/>
                    <a:pt x="70" y="2"/>
                    <a:pt x="7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4510088" y="6369050"/>
              <a:ext cx="80962" cy="188912"/>
            </a:xfrm>
            <a:custGeom>
              <a:avLst/>
              <a:gdLst/>
              <a:ahLst/>
              <a:cxnLst>
                <a:cxn ang="0">
                  <a:pos x="7" y="2"/>
                </a:cxn>
                <a:cxn ang="0">
                  <a:pos x="0" y="2"/>
                </a:cxn>
                <a:cxn ang="0">
                  <a:pos x="0" y="73"/>
                </a:cxn>
                <a:cxn ang="0">
                  <a:pos x="7" y="73"/>
                </a:cxn>
                <a:cxn ang="0">
                  <a:pos x="7" y="37"/>
                </a:cxn>
                <a:cxn ang="0">
                  <a:pos x="22" y="7"/>
                </a:cxn>
                <a:cxn ang="0">
                  <a:pos x="27" y="8"/>
                </a:cxn>
                <a:cxn ang="0">
                  <a:pos x="31" y="2"/>
                </a:cxn>
                <a:cxn ang="0">
                  <a:pos x="23" y="0"/>
                </a:cxn>
                <a:cxn ang="0">
                  <a:pos x="8" y="11"/>
                </a:cxn>
                <a:cxn ang="0">
                  <a:pos x="7" y="11"/>
                </a:cxn>
                <a:cxn ang="0">
                  <a:pos x="7" y="2"/>
                </a:cxn>
              </a:cxnLst>
              <a:rect l="0" t="0" r="r" b="b"/>
              <a:pathLst>
                <a:path w="31" h="73">
                  <a:moveTo>
                    <a:pt x="7" y="2"/>
                  </a:moveTo>
                  <a:cubicBezTo>
                    <a:pt x="0" y="2"/>
                    <a:pt x="0" y="2"/>
                    <a:pt x="0" y="2"/>
                  </a:cubicBezTo>
                  <a:cubicBezTo>
                    <a:pt x="0" y="73"/>
                    <a:pt x="0" y="73"/>
                    <a:pt x="0" y="73"/>
                  </a:cubicBezTo>
                  <a:cubicBezTo>
                    <a:pt x="7" y="73"/>
                    <a:pt x="7" y="73"/>
                    <a:pt x="7" y="73"/>
                  </a:cubicBezTo>
                  <a:cubicBezTo>
                    <a:pt x="7" y="37"/>
                    <a:pt x="7" y="37"/>
                    <a:pt x="7" y="37"/>
                  </a:cubicBezTo>
                  <a:cubicBezTo>
                    <a:pt x="7" y="26"/>
                    <a:pt x="6" y="7"/>
                    <a:pt x="22" y="7"/>
                  </a:cubicBezTo>
                  <a:cubicBezTo>
                    <a:pt x="24" y="7"/>
                    <a:pt x="25" y="7"/>
                    <a:pt x="27" y="8"/>
                  </a:cubicBezTo>
                  <a:cubicBezTo>
                    <a:pt x="31" y="2"/>
                    <a:pt x="31" y="2"/>
                    <a:pt x="31" y="2"/>
                  </a:cubicBezTo>
                  <a:cubicBezTo>
                    <a:pt x="28" y="1"/>
                    <a:pt x="26" y="0"/>
                    <a:pt x="23" y="0"/>
                  </a:cubicBezTo>
                  <a:cubicBezTo>
                    <a:pt x="15" y="0"/>
                    <a:pt x="10" y="5"/>
                    <a:pt x="8" y="11"/>
                  </a:cubicBezTo>
                  <a:cubicBezTo>
                    <a:pt x="7" y="11"/>
                    <a:pt x="7" y="11"/>
                    <a:pt x="7" y="11"/>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4603750" y="6369050"/>
              <a:ext cx="134937" cy="188912"/>
            </a:xfrm>
            <a:custGeom>
              <a:avLst/>
              <a:gdLst/>
              <a:ahLst/>
              <a:cxnLst>
                <a:cxn ang="0">
                  <a:pos x="7" y="2"/>
                </a:cxn>
                <a:cxn ang="0">
                  <a:pos x="0" y="2"/>
                </a:cxn>
                <a:cxn ang="0">
                  <a:pos x="0" y="73"/>
                </a:cxn>
                <a:cxn ang="0">
                  <a:pos x="7" y="73"/>
                </a:cxn>
                <a:cxn ang="0">
                  <a:pos x="7" y="38"/>
                </a:cxn>
                <a:cxn ang="0">
                  <a:pos x="27" y="7"/>
                </a:cxn>
                <a:cxn ang="0">
                  <a:pos x="45" y="30"/>
                </a:cxn>
                <a:cxn ang="0">
                  <a:pos x="45" y="73"/>
                </a:cxn>
                <a:cxn ang="0">
                  <a:pos x="52" y="73"/>
                </a:cxn>
                <a:cxn ang="0">
                  <a:pos x="52" y="30"/>
                </a:cxn>
                <a:cxn ang="0">
                  <a:pos x="28" y="0"/>
                </a:cxn>
                <a:cxn ang="0">
                  <a:pos x="7" y="13"/>
                </a:cxn>
                <a:cxn ang="0">
                  <a:pos x="7" y="13"/>
                </a:cxn>
                <a:cxn ang="0">
                  <a:pos x="7" y="2"/>
                </a:cxn>
              </a:cxnLst>
              <a:rect l="0" t="0" r="r" b="b"/>
              <a:pathLst>
                <a:path w="52" h="73">
                  <a:moveTo>
                    <a:pt x="7" y="2"/>
                  </a:moveTo>
                  <a:cubicBezTo>
                    <a:pt x="0" y="2"/>
                    <a:pt x="0" y="2"/>
                    <a:pt x="0" y="2"/>
                  </a:cubicBezTo>
                  <a:cubicBezTo>
                    <a:pt x="0" y="73"/>
                    <a:pt x="0" y="73"/>
                    <a:pt x="0" y="73"/>
                  </a:cubicBezTo>
                  <a:cubicBezTo>
                    <a:pt x="7" y="73"/>
                    <a:pt x="7" y="73"/>
                    <a:pt x="7" y="73"/>
                  </a:cubicBezTo>
                  <a:cubicBezTo>
                    <a:pt x="7" y="38"/>
                    <a:pt x="7" y="38"/>
                    <a:pt x="7" y="38"/>
                  </a:cubicBezTo>
                  <a:cubicBezTo>
                    <a:pt x="7" y="24"/>
                    <a:pt x="9" y="7"/>
                    <a:pt x="27" y="7"/>
                  </a:cubicBezTo>
                  <a:cubicBezTo>
                    <a:pt x="43" y="7"/>
                    <a:pt x="45" y="17"/>
                    <a:pt x="45" y="30"/>
                  </a:cubicBezTo>
                  <a:cubicBezTo>
                    <a:pt x="45" y="73"/>
                    <a:pt x="45" y="73"/>
                    <a:pt x="45" y="73"/>
                  </a:cubicBezTo>
                  <a:cubicBezTo>
                    <a:pt x="52" y="73"/>
                    <a:pt x="52" y="73"/>
                    <a:pt x="52" y="73"/>
                  </a:cubicBezTo>
                  <a:cubicBezTo>
                    <a:pt x="52" y="30"/>
                    <a:pt x="52" y="30"/>
                    <a:pt x="52" y="30"/>
                  </a:cubicBezTo>
                  <a:cubicBezTo>
                    <a:pt x="52" y="12"/>
                    <a:pt x="46" y="0"/>
                    <a:pt x="28" y="0"/>
                  </a:cubicBezTo>
                  <a:cubicBezTo>
                    <a:pt x="19" y="0"/>
                    <a:pt x="11" y="5"/>
                    <a:pt x="7" y="13"/>
                  </a:cubicBezTo>
                  <a:cubicBezTo>
                    <a:pt x="7" y="13"/>
                    <a:pt x="7" y="13"/>
                    <a:pt x="7" y="13"/>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noEditPoints="1"/>
            </p:cNvSpPr>
            <p:nvPr/>
          </p:nvSpPr>
          <p:spPr bwMode="auto">
            <a:xfrm>
              <a:off x="4759325" y="6296025"/>
              <a:ext cx="30162" cy="261937"/>
            </a:xfrm>
            <a:custGeom>
              <a:avLst/>
              <a:gdLst/>
              <a:ahLst/>
              <a:cxnLst>
                <a:cxn ang="0">
                  <a:pos x="10" y="30"/>
                </a:cxn>
                <a:cxn ang="0">
                  <a:pos x="3" y="30"/>
                </a:cxn>
                <a:cxn ang="0">
                  <a:pos x="3" y="101"/>
                </a:cxn>
                <a:cxn ang="0">
                  <a:pos x="10" y="101"/>
                </a:cxn>
                <a:cxn ang="0">
                  <a:pos x="10" y="30"/>
                </a:cxn>
                <a:cxn ang="0">
                  <a:pos x="6" y="0"/>
                </a:cxn>
                <a:cxn ang="0">
                  <a:pos x="0" y="6"/>
                </a:cxn>
                <a:cxn ang="0">
                  <a:pos x="6" y="13"/>
                </a:cxn>
                <a:cxn ang="0">
                  <a:pos x="12" y="6"/>
                </a:cxn>
                <a:cxn ang="0">
                  <a:pos x="6" y="0"/>
                </a:cxn>
              </a:cxnLst>
              <a:rect l="0" t="0" r="r" b="b"/>
              <a:pathLst>
                <a:path w="12"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6" y="0"/>
                  </a:moveTo>
                  <a:cubicBezTo>
                    <a:pt x="3" y="0"/>
                    <a:pt x="0" y="3"/>
                    <a:pt x="0" y="6"/>
                  </a:cubicBezTo>
                  <a:cubicBezTo>
                    <a:pt x="0" y="10"/>
                    <a:pt x="3" y="13"/>
                    <a:pt x="6" y="13"/>
                  </a:cubicBezTo>
                  <a:cubicBezTo>
                    <a:pt x="10" y="13"/>
                    <a:pt x="12" y="10"/>
                    <a:pt x="12" y="6"/>
                  </a:cubicBezTo>
                  <a:cubicBezTo>
                    <a:pt x="12" y="3"/>
                    <a:pt x="10"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4816475" y="6369050"/>
              <a:ext cx="133350" cy="188912"/>
            </a:xfrm>
            <a:custGeom>
              <a:avLst/>
              <a:gdLst/>
              <a:ahLst/>
              <a:cxnLst>
                <a:cxn ang="0">
                  <a:pos x="7" y="2"/>
                </a:cxn>
                <a:cxn ang="0">
                  <a:pos x="0" y="2"/>
                </a:cxn>
                <a:cxn ang="0">
                  <a:pos x="0" y="73"/>
                </a:cxn>
                <a:cxn ang="0">
                  <a:pos x="7" y="73"/>
                </a:cxn>
                <a:cxn ang="0">
                  <a:pos x="7" y="38"/>
                </a:cxn>
                <a:cxn ang="0">
                  <a:pos x="28" y="7"/>
                </a:cxn>
                <a:cxn ang="0">
                  <a:pos x="45" y="30"/>
                </a:cxn>
                <a:cxn ang="0">
                  <a:pos x="45" y="73"/>
                </a:cxn>
                <a:cxn ang="0">
                  <a:pos x="52" y="73"/>
                </a:cxn>
                <a:cxn ang="0">
                  <a:pos x="52" y="30"/>
                </a:cxn>
                <a:cxn ang="0">
                  <a:pos x="29" y="0"/>
                </a:cxn>
                <a:cxn ang="0">
                  <a:pos x="8" y="13"/>
                </a:cxn>
                <a:cxn ang="0">
                  <a:pos x="7" y="13"/>
                </a:cxn>
                <a:cxn ang="0">
                  <a:pos x="7" y="2"/>
                </a:cxn>
              </a:cxnLst>
              <a:rect l="0" t="0" r="r" b="b"/>
              <a:pathLst>
                <a:path w="52" h="73">
                  <a:moveTo>
                    <a:pt x="7" y="2"/>
                  </a:moveTo>
                  <a:cubicBezTo>
                    <a:pt x="0" y="2"/>
                    <a:pt x="0" y="2"/>
                    <a:pt x="0" y="2"/>
                  </a:cubicBezTo>
                  <a:cubicBezTo>
                    <a:pt x="0" y="73"/>
                    <a:pt x="0" y="73"/>
                    <a:pt x="0" y="73"/>
                  </a:cubicBezTo>
                  <a:cubicBezTo>
                    <a:pt x="7" y="73"/>
                    <a:pt x="7" y="73"/>
                    <a:pt x="7" y="73"/>
                  </a:cubicBezTo>
                  <a:cubicBezTo>
                    <a:pt x="7" y="38"/>
                    <a:pt x="7" y="38"/>
                    <a:pt x="7" y="38"/>
                  </a:cubicBezTo>
                  <a:cubicBezTo>
                    <a:pt x="7" y="24"/>
                    <a:pt x="10" y="7"/>
                    <a:pt x="28" y="7"/>
                  </a:cubicBezTo>
                  <a:cubicBezTo>
                    <a:pt x="44" y="7"/>
                    <a:pt x="45" y="17"/>
                    <a:pt x="45" y="30"/>
                  </a:cubicBezTo>
                  <a:cubicBezTo>
                    <a:pt x="45" y="73"/>
                    <a:pt x="45" y="73"/>
                    <a:pt x="45" y="73"/>
                  </a:cubicBezTo>
                  <a:cubicBezTo>
                    <a:pt x="52" y="73"/>
                    <a:pt x="52" y="73"/>
                    <a:pt x="52" y="73"/>
                  </a:cubicBezTo>
                  <a:cubicBezTo>
                    <a:pt x="52" y="30"/>
                    <a:pt x="52" y="30"/>
                    <a:pt x="52" y="30"/>
                  </a:cubicBezTo>
                  <a:cubicBezTo>
                    <a:pt x="52" y="12"/>
                    <a:pt x="47" y="0"/>
                    <a:pt x="29" y="0"/>
                  </a:cubicBezTo>
                  <a:cubicBezTo>
                    <a:pt x="19" y="0"/>
                    <a:pt x="12" y="5"/>
                    <a:pt x="8" y="13"/>
                  </a:cubicBezTo>
                  <a:cubicBezTo>
                    <a:pt x="7" y="13"/>
                    <a:pt x="7" y="13"/>
                    <a:pt x="7" y="13"/>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noEditPoints="1"/>
            </p:cNvSpPr>
            <p:nvPr/>
          </p:nvSpPr>
          <p:spPr bwMode="auto">
            <a:xfrm>
              <a:off x="4972050" y="6369050"/>
              <a:ext cx="182562" cy="295275"/>
            </a:xfrm>
            <a:custGeom>
              <a:avLst/>
              <a:gdLst/>
              <a:ahLst/>
              <a:cxnLst>
                <a:cxn ang="0">
                  <a:pos x="36" y="7"/>
                </a:cxn>
                <a:cxn ang="0">
                  <a:pos x="64" y="37"/>
                </a:cxn>
                <a:cxn ang="0">
                  <a:pos x="36" y="69"/>
                </a:cxn>
                <a:cxn ang="0">
                  <a:pos x="8" y="37"/>
                </a:cxn>
                <a:cxn ang="0">
                  <a:pos x="36" y="7"/>
                </a:cxn>
                <a:cxn ang="0">
                  <a:pos x="71" y="2"/>
                </a:cxn>
                <a:cxn ang="0">
                  <a:pos x="64" y="2"/>
                </a:cxn>
                <a:cxn ang="0">
                  <a:pos x="64" y="14"/>
                </a:cxn>
                <a:cxn ang="0">
                  <a:pos x="63" y="14"/>
                </a:cxn>
                <a:cxn ang="0">
                  <a:pos x="37" y="0"/>
                </a:cxn>
                <a:cxn ang="0">
                  <a:pos x="1" y="38"/>
                </a:cxn>
                <a:cxn ang="0">
                  <a:pos x="36" y="75"/>
                </a:cxn>
                <a:cxn ang="0">
                  <a:pos x="63" y="61"/>
                </a:cxn>
                <a:cxn ang="0">
                  <a:pos x="64" y="61"/>
                </a:cxn>
                <a:cxn ang="0">
                  <a:pos x="64" y="70"/>
                </a:cxn>
                <a:cxn ang="0">
                  <a:pos x="57" y="97"/>
                </a:cxn>
                <a:cxn ang="0">
                  <a:pos x="35" y="108"/>
                </a:cxn>
                <a:cxn ang="0">
                  <a:pos x="7" y="84"/>
                </a:cxn>
                <a:cxn ang="0">
                  <a:pos x="0" y="84"/>
                </a:cxn>
                <a:cxn ang="0">
                  <a:pos x="35" y="114"/>
                </a:cxn>
                <a:cxn ang="0">
                  <a:pos x="64" y="100"/>
                </a:cxn>
                <a:cxn ang="0">
                  <a:pos x="71" y="70"/>
                </a:cxn>
                <a:cxn ang="0">
                  <a:pos x="71" y="2"/>
                </a:cxn>
              </a:cxnLst>
              <a:rect l="0" t="0" r="r" b="b"/>
              <a:pathLst>
                <a:path w="71" h="114">
                  <a:moveTo>
                    <a:pt x="36" y="7"/>
                  </a:moveTo>
                  <a:cubicBezTo>
                    <a:pt x="53" y="7"/>
                    <a:pt x="64" y="20"/>
                    <a:pt x="64" y="37"/>
                  </a:cubicBezTo>
                  <a:cubicBezTo>
                    <a:pt x="64" y="54"/>
                    <a:pt x="54" y="69"/>
                    <a:pt x="36" y="69"/>
                  </a:cubicBezTo>
                  <a:cubicBezTo>
                    <a:pt x="19" y="69"/>
                    <a:pt x="8" y="54"/>
                    <a:pt x="8" y="37"/>
                  </a:cubicBezTo>
                  <a:cubicBezTo>
                    <a:pt x="8" y="22"/>
                    <a:pt x="19" y="7"/>
                    <a:pt x="36" y="7"/>
                  </a:cubicBezTo>
                  <a:close/>
                  <a:moveTo>
                    <a:pt x="71" y="2"/>
                  </a:moveTo>
                  <a:cubicBezTo>
                    <a:pt x="64" y="2"/>
                    <a:pt x="64" y="2"/>
                    <a:pt x="64" y="2"/>
                  </a:cubicBezTo>
                  <a:cubicBezTo>
                    <a:pt x="64" y="14"/>
                    <a:pt x="64" y="14"/>
                    <a:pt x="64" y="14"/>
                  </a:cubicBezTo>
                  <a:cubicBezTo>
                    <a:pt x="63" y="14"/>
                    <a:pt x="63" y="14"/>
                    <a:pt x="63" y="14"/>
                  </a:cubicBezTo>
                  <a:cubicBezTo>
                    <a:pt x="57" y="5"/>
                    <a:pt x="48" y="0"/>
                    <a:pt x="37" y="0"/>
                  </a:cubicBezTo>
                  <a:cubicBezTo>
                    <a:pt x="16" y="0"/>
                    <a:pt x="1" y="17"/>
                    <a:pt x="1" y="38"/>
                  </a:cubicBezTo>
                  <a:cubicBezTo>
                    <a:pt x="1" y="58"/>
                    <a:pt x="15" y="75"/>
                    <a:pt x="36" y="75"/>
                  </a:cubicBezTo>
                  <a:cubicBezTo>
                    <a:pt x="46" y="75"/>
                    <a:pt x="57" y="70"/>
                    <a:pt x="63" y="61"/>
                  </a:cubicBezTo>
                  <a:cubicBezTo>
                    <a:pt x="64" y="61"/>
                    <a:pt x="64" y="61"/>
                    <a:pt x="64" y="61"/>
                  </a:cubicBezTo>
                  <a:cubicBezTo>
                    <a:pt x="64" y="70"/>
                    <a:pt x="64" y="70"/>
                    <a:pt x="64" y="70"/>
                  </a:cubicBezTo>
                  <a:cubicBezTo>
                    <a:pt x="64" y="80"/>
                    <a:pt x="63" y="89"/>
                    <a:pt x="57" y="97"/>
                  </a:cubicBezTo>
                  <a:cubicBezTo>
                    <a:pt x="52" y="105"/>
                    <a:pt x="43" y="108"/>
                    <a:pt x="35" y="108"/>
                  </a:cubicBezTo>
                  <a:cubicBezTo>
                    <a:pt x="20" y="108"/>
                    <a:pt x="8" y="98"/>
                    <a:pt x="7" y="84"/>
                  </a:cubicBezTo>
                  <a:cubicBezTo>
                    <a:pt x="0" y="84"/>
                    <a:pt x="0" y="84"/>
                    <a:pt x="0" y="84"/>
                  </a:cubicBezTo>
                  <a:cubicBezTo>
                    <a:pt x="1" y="103"/>
                    <a:pt x="16" y="114"/>
                    <a:pt x="35" y="114"/>
                  </a:cubicBezTo>
                  <a:cubicBezTo>
                    <a:pt x="46" y="114"/>
                    <a:pt x="57" y="110"/>
                    <a:pt x="64" y="100"/>
                  </a:cubicBezTo>
                  <a:cubicBezTo>
                    <a:pt x="70" y="91"/>
                    <a:pt x="71" y="81"/>
                    <a:pt x="71" y="70"/>
                  </a:cubicBezTo>
                  <a:cubicBezTo>
                    <a:pt x="71" y="2"/>
                    <a:pt x="71" y="2"/>
                    <a:pt x="7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noEditPoints="1"/>
            </p:cNvSpPr>
            <p:nvPr/>
          </p:nvSpPr>
          <p:spPr bwMode="auto">
            <a:xfrm>
              <a:off x="5183188" y="6359525"/>
              <a:ext cx="65087" cy="66675"/>
            </a:xfrm>
            <a:custGeom>
              <a:avLst/>
              <a:gdLst/>
              <a:ahLst/>
              <a:cxnLst>
                <a:cxn ang="0">
                  <a:pos x="7" y="21"/>
                </a:cxn>
                <a:cxn ang="0">
                  <a:pos x="10" y="21"/>
                </a:cxn>
                <a:cxn ang="0">
                  <a:pos x="10" y="14"/>
                </a:cxn>
                <a:cxn ang="0">
                  <a:pos x="12" y="14"/>
                </a:cxn>
                <a:cxn ang="0">
                  <a:pos x="16" y="21"/>
                </a:cxn>
                <a:cxn ang="0">
                  <a:pos x="19" y="21"/>
                </a:cxn>
                <a:cxn ang="0">
                  <a:pos x="14" y="14"/>
                </a:cxn>
                <a:cxn ang="0">
                  <a:pos x="18" y="10"/>
                </a:cxn>
                <a:cxn ang="0">
                  <a:pos x="13" y="6"/>
                </a:cxn>
                <a:cxn ang="0">
                  <a:pos x="7" y="6"/>
                </a:cxn>
                <a:cxn ang="0">
                  <a:pos x="7" y="21"/>
                </a:cxn>
                <a:cxn ang="0">
                  <a:pos x="10" y="12"/>
                </a:cxn>
                <a:cxn ang="0">
                  <a:pos x="10" y="8"/>
                </a:cxn>
                <a:cxn ang="0">
                  <a:pos x="13" y="8"/>
                </a:cxn>
                <a:cxn ang="0">
                  <a:pos x="16" y="10"/>
                </a:cxn>
                <a:cxn ang="0">
                  <a:pos x="12" y="12"/>
                </a:cxn>
                <a:cxn ang="0">
                  <a:pos x="10" y="12"/>
                </a:cxn>
                <a:cxn ang="0">
                  <a:pos x="0" y="13"/>
                </a:cxn>
                <a:cxn ang="0">
                  <a:pos x="12" y="26"/>
                </a:cxn>
                <a:cxn ang="0">
                  <a:pos x="25" y="13"/>
                </a:cxn>
                <a:cxn ang="0">
                  <a:pos x="12" y="0"/>
                </a:cxn>
                <a:cxn ang="0">
                  <a:pos x="0" y="13"/>
                </a:cxn>
                <a:cxn ang="0">
                  <a:pos x="12" y="24"/>
                </a:cxn>
                <a:cxn ang="0">
                  <a:pos x="2" y="13"/>
                </a:cxn>
                <a:cxn ang="0">
                  <a:pos x="12" y="2"/>
                </a:cxn>
                <a:cxn ang="0">
                  <a:pos x="23" y="13"/>
                </a:cxn>
                <a:cxn ang="0">
                  <a:pos x="12" y="24"/>
                </a:cxn>
              </a:cxnLst>
              <a:rect l="0" t="0" r="r" b="b"/>
              <a:pathLst>
                <a:path w="25" h="26">
                  <a:moveTo>
                    <a:pt x="7" y="21"/>
                  </a:moveTo>
                  <a:cubicBezTo>
                    <a:pt x="10" y="21"/>
                    <a:pt x="10" y="21"/>
                    <a:pt x="10" y="21"/>
                  </a:cubicBezTo>
                  <a:cubicBezTo>
                    <a:pt x="10" y="14"/>
                    <a:pt x="10" y="14"/>
                    <a:pt x="10" y="14"/>
                  </a:cubicBezTo>
                  <a:cubicBezTo>
                    <a:pt x="12" y="14"/>
                    <a:pt x="12" y="14"/>
                    <a:pt x="12" y="14"/>
                  </a:cubicBezTo>
                  <a:cubicBezTo>
                    <a:pt x="16" y="21"/>
                    <a:pt x="16" y="21"/>
                    <a:pt x="16" y="21"/>
                  </a:cubicBezTo>
                  <a:cubicBezTo>
                    <a:pt x="19" y="21"/>
                    <a:pt x="19" y="21"/>
                    <a:pt x="19" y="21"/>
                  </a:cubicBezTo>
                  <a:cubicBezTo>
                    <a:pt x="14" y="14"/>
                    <a:pt x="14" y="14"/>
                    <a:pt x="14" y="14"/>
                  </a:cubicBezTo>
                  <a:cubicBezTo>
                    <a:pt x="17" y="14"/>
                    <a:pt x="18" y="13"/>
                    <a:pt x="18" y="10"/>
                  </a:cubicBezTo>
                  <a:cubicBezTo>
                    <a:pt x="18" y="7"/>
                    <a:pt x="17" y="6"/>
                    <a:pt x="13" y="6"/>
                  </a:cubicBezTo>
                  <a:cubicBezTo>
                    <a:pt x="7" y="6"/>
                    <a:pt x="7" y="6"/>
                    <a:pt x="7" y="6"/>
                  </a:cubicBezTo>
                  <a:cubicBezTo>
                    <a:pt x="7" y="21"/>
                    <a:pt x="7" y="21"/>
                    <a:pt x="7" y="21"/>
                  </a:cubicBezTo>
                  <a:close/>
                  <a:moveTo>
                    <a:pt x="10" y="12"/>
                  </a:moveTo>
                  <a:cubicBezTo>
                    <a:pt x="10" y="8"/>
                    <a:pt x="10" y="8"/>
                    <a:pt x="10" y="8"/>
                  </a:cubicBezTo>
                  <a:cubicBezTo>
                    <a:pt x="13" y="8"/>
                    <a:pt x="13" y="8"/>
                    <a:pt x="13" y="8"/>
                  </a:cubicBezTo>
                  <a:cubicBezTo>
                    <a:pt x="14" y="8"/>
                    <a:pt x="16" y="8"/>
                    <a:pt x="16" y="10"/>
                  </a:cubicBezTo>
                  <a:cubicBezTo>
                    <a:pt x="16" y="12"/>
                    <a:pt x="14" y="12"/>
                    <a:pt x="12" y="12"/>
                  </a:cubicBezTo>
                  <a:cubicBezTo>
                    <a:pt x="10" y="12"/>
                    <a:pt x="10" y="12"/>
                    <a:pt x="10" y="12"/>
                  </a:cubicBezTo>
                  <a:close/>
                  <a:moveTo>
                    <a:pt x="0" y="13"/>
                  </a:moveTo>
                  <a:cubicBezTo>
                    <a:pt x="0" y="20"/>
                    <a:pt x="5" y="26"/>
                    <a:pt x="12" y="26"/>
                  </a:cubicBezTo>
                  <a:cubicBezTo>
                    <a:pt x="20" y="26"/>
                    <a:pt x="25" y="20"/>
                    <a:pt x="25" y="13"/>
                  </a:cubicBezTo>
                  <a:cubicBezTo>
                    <a:pt x="25" y="6"/>
                    <a:pt x="20" y="0"/>
                    <a:pt x="12" y="0"/>
                  </a:cubicBezTo>
                  <a:cubicBezTo>
                    <a:pt x="5" y="0"/>
                    <a:pt x="0" y="6"/>
                    <a:pt x="0" y="13"/>
                  </a:cubicBezTo>
                  <a:close/>
                  <a:moveTo>
                    <a:pt x="12" y="24"/>
                  </a:moveTo>
                  <a:cubicBezTo>
                    <a:pt x="7" y="24"/>
                    <a:pt x="2" y="19"/>
                    <a:pt x="2" y="13"/>
                  </a:cubicBezTo>
                  <a:cubicBezTo>
                    <a:pt x="2" y="7"/>
                    <a:pt x="7" y="2"/>
                    <a:pt x="12" y="2"/>
                  </a:cubicBezTo>
                  <a:cubicBezTo>
                    <a:pt x="18" y="2"/>
                    <a:pt x="23" y="7"/>
                    <a:pt x="23" y="13"/>
                  </a:cubicBezTo>
                  <a:cubicBezTo>
                    <a:pt x="23" y="19"/>
                    <a:pt x="18" y="24"/>
                    <a:pt x="12"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
          <p:cNvPicPr>
            <a:picLocks noChangeAspect="1" noChangeArrowheads="1"/>
          </p:cNvPicPr>
          <p:nvPr userDrawn="1"/>
        </p:nvPicPr>
        <p:blipFill>
          <a:blip r:embed="rId14" cstate="print"/>
          <a:srcRect/>
          <a:stretch>
            <a:fillRect/>
          </a:stretch>
        </p:blipFill>
        <p:spPr bwMode="auto">
          <a:xfrm>
            <a:off x="6721522" y="6515602"/>
            <a:ext cx="1474435" cy="261073"/>
          </a:xfrm>
          <a:prstGeom prst="rect">
            <a:avLst/>
          </a:prstGeom>
          <a:noFill/>
          <a:ln w="9525">
            <a:noFill/>
            <a:miter lim="800000"/>
            <a:headEnd/>
            <a:tailEnd/>
          </a:ln>
          <a:effectLst/>
        </p:spPr>
      </p:pic>
      <p:pic>
        <p:nvPicPr>
          <p:cNvPr id="29" name="Picture 3"/>
          <p:cNvPicPr>
            <a:picLocks noChangeAspect="1" noChangeArrowheads="1"/>
          </p:cNvPicPr>
          <p:nvPr userDrawn="1"/>
        </p:nvPicPr>
        <p:blipFill>
          <a:blip r:embed="rId15" cstate="print"/>
          <a:srcRect/>
          <a:stretch>
            <a:fillRect/>
          </a:stretch>
        </p:blipFill>
        <p:spPr bwMode="auto">
          <a:xfrm>
            <a:off x="7033907" y="6378069"/>
            <a:ext cx="1153186" cy="163791"/>
          </a:xfrm>
          <a:prstGeom prst="rect">
            <a:avLst/>
          </a:prstGeom>
          <a:noFill/>
          <a:ln w="9525">
            <a:noFill/>
            <a:miter lim="800000"/>
            <a:headEnd/>
            <a:tailEnd/>
          </a:ln>
          <a:effectLst/>
        </p:spPr>
      </p:pic>
      <p:cxnSp>
        <p:nvCxnSpPr>
          <p:cNvPr id="30" name="Straight Connector 29"/>
          <p:cNvCxnSpPr/>
          <p:nvPr userDrawn="1"/>
        </p:nvCxnSpPr>
        <p:spPr>
          <a:xfrm>
            <a:off x="466725" y="6720040"/>
            <a:ext cx="6076950" cy="0"/>
          </a:xfrm>
          <a:prstGeom prst="line">
            <a:avLst/>
          </a:prstGeom>
          <a:ln w="12700">
            <a:solidFill>
              <a:srgbClr val="EF770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b="1">
          <a:solidFill>
            <a:srgbClr val="F58024"/>
          </a:solidFill>
          <a:latin typeface="Arial" charset="0"/>
          <a:ea typeface="+mj-ea"/>
          <a:cs typeface="+mj-cs"/>
        </a:defRPr>
      </a:lvl1pPr>
      <a:lvl2pPr algn="ctr" rtl="0" eaLnBrk="0" fontAlgn="base" hangingPunct="0">
        <a:lnSpc>
          <a:spcPct val="90000"/>
        </a:lnSpc>
        <a:spcBef>
          <a:spcPct val="0"/>
        </a:spcBef>
        <a:spcAft>
          <a:spcPct val="0"/>
        </a:spcAft>
        <a:defRPr sz="3600" b="1">
          <a:solidFill>
            <a:srgbClr val="F58024"/>
          </a:solidFill>
          <a:latin typeface="Arial" charset="0"/>
        </a:defRPr>
      </a:lvl2pPr>
      <a:lvl3pPr algn="ctr" rtl="0" eaLnBrk="0" fontAlgn="base" hangingPunct="0">
        <a:lnSpc>
          <a:spcPct val="90000"/>
        </a:lnSpc>
        <a:spcBef>
          <a:spcPct val="0"/>
        </a:spcBef>
        <a:spcAft>
          <a:spcPct val="0"/>
        </a:spcAft>
        <a:defRPr sz="3600" b="1">
          <a:solidFill>
            <a:srgbClr val="F58024"/>
          </a:solidFill>
          <a:latin typeface="Arial" charset="0"/>
        </a:defRPr>
      </a:lvl3pPr>
      <a:lvl4pPr algn="ctr" rtl="0" eaLnBrk="0" fontAlgn="base" hangingPunct="0">
        <a:lnSpc>
          <a:spcPct val="90000"/>
        </a:lnSpc>
        <a:spcBef>
          <a:spcPct val="0"/>
        </a:spcBef>
        <a:spcAft>
          <a:spcPct val="0"/>
        </a:spcAft>
        <a:defRPr sz="3600" b="1">
          <a:solidFill>
            <a:srgbClr val="F58024"/>
          </a:solidFill>
          <a:latin typeface="Arial" charset="0"/>
        </a:defRPr>
      </a:lvl4pPr>
      <a:lvl5pPr algn="ctr" rtl="0" eaLnBrk="0" fontAlgn="base" hangingPunct="0">
        <a:lnSpc>
          <a:spcPct val="90000"/>
        </a:lnSpc>
        <a:spcBef>
          <a:spcPct val="0"/>
        </a:spcBef>
        <a:spcAft>
          <a:spcPct val="0"/>
        </a:spcAft>
        <a:defRPr sz="3600" b="1">
          <a:solidFill>
            <a:srgbClr val="F58024"/>
          </a:solidFill>
          <a:latin typeface="Arial" charset="0"/>
        </a:defRPr>
      </a:lvl5pPr>
      <a:lvl6pPr marL="457200" algn="ctr" rtl="0" fontAlgn="base">
        <a:spcBef>
          <a:spcPct val="0"/>
        </a:spcBef>
        <a:spcAft>
          <a:spcPct val="0"/>
        </a:spcAft>
        <a:defRPr sz="3600" b="1">
          <a:solidFill>
            <a:srgbClr val="F58024"/>
          </a:solidFill>
          <a:latin typeface="Century Gothic" pitchFamily="34" charset="0"/>
        </a:defRPr>
      </a:lvl6pPr>
      <a:lvl7pPr marL="914400" algn="ctr" rtl="0" fontAlgn="base">
        <a:spcBef>
          <a:spcPct val="0"/>
        </a:spcBef>
        <a:spcAft>
          <a:spcPct val="0"/>
        </a:spcAft>
        <a:defRPr sz="3600" b="1">
          <a:solidFill>
            <a:srgbClr val="F58024"/>
          </a:solidFill>
          <a:latin typeface="Century Gothic" pitchFamily="34" charset="0"/>
        </a:defRPr>
      </a:lvl7pPr>
      <a:lvl8pPr marL="1371600" algn="ctr" rtl="0" fontAlgn="base">
        <a:spcBef>
          <a:spcPct val="0"/>
        </a:spcBef>
        <a:spcAft>
          <a:spcPct val="0"/>
        </a:spcAft>
        <a:defRPr sz="3600" b="1">
          <a:solidFill>
            <a:srgbClr val="F58024"/>
          </a:solidFill>
          <a:latin typeface="Century Gothic" pitchFamily="34" charset="0"/>
        </a:defRPr>
      </a:lvl8pPr>
      <a:lvl9pPr marL="1828800" algn="ctr" rtl="0" fontAlgn="base">
        <a:spcBef>
          <a:spcPct val="0"/>
        </a:spcBef>
        <a:spcAft>
          <a:spcPct val="0"/>
        </a:spcAft>
        <a:defRPr sz="3600" b="1">
          <a:solidFill>
            <a:srgbClr val="F58024"/>
          </a:solidFill>
          <a:latin typeface="Century Gothic" pitchFamily="34" charset="0"/>
        </a:defRPr>
      </a:lvl9pPr>
    </p:titleStyle>
    <p:bodyStyle>
      <a:lvl1pPr marL="342900" indent="-342900" algn="l" rtl="0" eaLnBrk="0" fontAlgn="base" hangingPunct="0">
        <a:spcBef>
          <a:spcPct val="20000"/>
        </a:spcBef>
        <a:spcAft>
          <a:spcPct val="0"/>
        </a:spcAft>
        <a:buClr>
          <a:srgbClr val="F88B28"/>
        </a:buClr>
        <a:buSzPct val="80000"/>
        <a:buChar char="•"/>
        <a:defRPr sz="3200">
          <a:solidFill>
            <a:schemeClr val="tx1">
              <a:lumMod val="65000"/>
              <a:lumOff val="35000"/>
            </a:schemeClr>
          </a:solidFill>
          <a:latin typeface="Arial" charset="0"/>
          <a:ea typeface="+mn-ea"/>
          <a:cs typeface="+mn-cs"/>
        </a:defRPr>
      </a:lvl1pPr>
      <a:lvl2pPr marL="742950" indent="-285750" algn="l" rtl="0" eaLnBrk="0" fontAlgn="base" hangingPunct="0">
        <a:spcBef>
          <a:spcPct val="20000"/>
        </a:spcBef>
        <a:spcAft>
          <a:spcPct val="0"/>
        </a:spcAft>
        <a:buClr>
          <a:srgbClr val="F88B28"/>
        </a:buClr>
        <a:buSzPct val="80000"/>
        <a:buChar char="–"/>
        <a:defRPr sz="2800">
          <a:solidFill>
            <a:schemeClr val="tx1">
              <a:lumMod val="65000"/>
              <a:lumOff val="35000"/>
            </a:schemeClr>
          </a:solidFill>
          <a:latin typeface="Arial" charset="0"/>
        </a:defRPr>
      </a:lvl2pPr>
      <a:lvl3pPr marL="1143000" indent="-228600" algn="l" rtl="0" eaLnBrk="0" fontAlgn="base" hangingPunct="0">
        <a:spcBef>
          <a:spcPct val="20000"/>
        </a:spcBef>
        <a:spcAft>
          <a:spcPct val="0"/>
        </a:spcAft>
        <a:buClr>
          <a:srgbClr val="F88B28"/>
        </a:buClr>
        <a:buSzPct val="80000"/>
        <a:buChar char="•"/>
        <a:defRPr sz="2400">
          <a:solidFill>
            <a:schemeClr val="tx1">
              <a:lumMod val="65000"/>
              <a:lumOff val="35000"/>
            </a:schemeClr>
          </a:solidFill>
          <a:latin typeface="Arial" charset="0"/>
        </a:defRPr>
      </a:lvl3pPr>
      <a:lvl4pPr marL="1600200" indent="-228600" algn="l" rtl="0" eaLnBrk="0" fontAlgn="base" hangingPunct="0">
        <a:spcBef>
          <a:spcPct val="20000"/>
        </a:spcBef>
        <a:spcAft>
          <a:spcPct val="0"/>
        </a:spcAft>
        <a:buClr>
          <a:srgbClr val="F88B28"/>
        </a:buClr>
        <a:buSzPct val="80000"/>
        <a:buChar char="–"/>
        <a:defRPr sz="2000">
          <a:solidFill>
            <a:schemeClr val="tx1">
              <a:lumMod val="65000"/>
              <a:lumOff val="35000"/>
            </a:schemeClr>
          </a:solidFill>
          <a:latin typeface="Arial" charset="0"/>
        </a:defRPr>
      </a:lvl4pPr>
      <a:lvl5pPr marL="2057400" indent="-228600" algn="l" rtl="0" eaLnBrk="0" fontAlgn="base" hangingPunct="0">
        <a:spcBef>
          <a:spcPct val="20000"/>
        </a:spcBef>
        <a:spcAft>
          <a:spcPct val="0"/>
        </a:spcAft>
        <a:buClr>
          <a:srgbClr val="F88B28"/>
        </a:buClr>
        <a:buSzPct val="80000"/>
        <a:buChar char="»"/>
        <a:defRPr sz="2000">
          <a:solidFill>
            <a:schemeClr val="tx1">
              <a:lumMod val="65000"/>
              <a:lumOff val="35000"/>
            </a:schemeClr>
          </a:solidFill>
          <a:latin typeface="Arial" charset="0"/>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developingchild.harvard.edu/resources/wp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2"/>
          <p:cNvSpPr>
            <a:spLocks noGrp="1" noChangeArrowheads="1"/>
          </p:cNvSpPr>
          <p:nvPr>
            <p:ph type="ctrTitle"/>
          </p:nvPr>
        </p:nvSpPr>
        <p:spPr>
          <a:xfrm>
            <a:off x="704850" y="454025"/>
            <a:ext cx="7772400" cy="1470025"/>
          </a:xfrm>
        </p:spPr>
        <p:txBody>
          <a:bodyPr/>
          <a:lstStyle/>
          <a:p>
            <a:r>
              <a:rPr lang="en-US" sz="4000" dirty="0" smtClean="0"/>
              <a:t>Effects of Poverty on the Brain and Learning</a:t>
            </a:r>
            <a:endParaRPr lang="en-US" sz="4000" dirty="0"/>
          </a:p>
        </p:txBody>
      </p:sp>
      <p:sp>
        <p:nvSpPr>
          <p:cNvPr id="4" name="Subtitle 3"/>
          <p:cNvSpPr>
            <a:spLocks noGrp="1"/>
          </p:cNvSpPr>
          <p:nvPr>
            <p:ph type="subTitle" idx="1"/>
          </p:nvPr>
        </p:nvSpPr>
        <p:spPr>
          <a:xfrm>
            <a:off x="1371600" y="2021586"/>
            <a:ext cx="6400800" cy="1752600"/>
          </a:xfrm>
        </p:spPr>
        <p:txBody>
          <a:bodyPr/>
          <a:lstStyle/>
          <a:p>
            <a:r>
              <a:rPr lang="en-US" sz="2400" dirty="0"/>
              <a:t>Martha S. Burns, PH.D.</a:t>
            </a:r>
          </a:p>
          <a:p>
            <a:r>
              <a:rPr lang="en-US" sz="2400" dirty="0"/>
              <a:t>Joint Appointment Professor</a:t>
            </a:r>
          </a:p>
          <a:p>
            <a:r>
              <a:rPr lang="en-US" sz="2400" dirty="0"/>
              <a:t>Northwestern University</a:t>
            </a:r>
          </a:p>
          <a:p>
            <a:r>
              <a:rPr lang="en-US" sz="2400" dirty="0" smtClean="0"/>
              <a:t>.</a:t>
            </a:r>
          </a:p>
          <a:p>
            <a:endParaRPr lang="en-US" sz="2400" dirty="0" smtClean="0"/>
          </a:p>
        </p:txBody>
      </p:sp>
      <p:grpSp>
        <p:nvGrpSpPr>
          <p:cNvPr id="98" name="Group 97"/>
          <p:cNvGrpSpPr/>
          <p:nvPr/>
        </p:nvGrpSpPr>
        <p:grpSpPr>
          <a:xfrm>
            <a:off x="3993575" y="5834063"/>
            <a:ext cx="1159449" cy="623887"/>
            <a:chOff x="3935413" y="5957888"/>
            <a:chExt cx="1312862" cy="706437"/>
          </a:xfrm>
          <a:solidFill>
            <a:schemeClr val="tx1">
              <a:lumMod val="50000"/>
              <a:lumOff val="50000"/>
            </a:schemeClr>
          </a:solidFill>
        </p:grpSpPr>
        <p:sp>
          <p:nvSpPr>
            <p:cNvPr id="99" name="Freeform 7"/>
            <p:cNvSpPr>
              <a:spLocks/>
            </p:cNvSpPr>
            <p:nvPr/>
          </p:nvSpPr>
          <p:spPr bwMode="auto">
            <a:xfrm>
              <a:off x="3935413" y="5986463"/>
              <a:ext cx="184150" cy="309562"/>
            </a:xfrm>
            <a:custGeom>
              <a:avLst/>
              <a:gdLst/>
              <a:ahLst/>
              <a:cxnLst>
                <a:cxn ang="0">
                  <a:pos x="65" y="17"/>
                </a:cxn>
                <a:cxn ang="0">
                  <a:pos x="36" y="0"/>
                </a:cxn>
                <a:cxn ang="0">
                  <a:pos x="7" y="30"/>
                </a:cxn>
                <a:cxn ang="0">
                  <a:pos x="19" y="51"/>
                </a:cxn>
                <a:cxn ang="0">
                  <a:pos x="40" y="62"/>
                </a:cxn>
                <a:cxn ang="0">
                  <a:pos x="63" y="85"/>
                </a:cxn>
                <a:cxn ang="0">
                  <a:pos x="34" y="113"/>
                </a:cxn>
                <a:cxn ang="0">
                  <a:pos x="6" y="92"/>
                </a:cxn>
                <a:cxn ang="0">
                  <a:pos x="0" y="95"/>
                </a:cxn>
                <a:cxn ang="0">
                  <a:pos x="34" y="120"/>
                </a:cxn>
                <a:cxn ang="0">
                  <a:pos x="71" y="86"/>
                </a:cxn>
                <a:cxn ang="0">
                  <a:pos x="57" y="63"/>
                </a:cxn>
                <a:cxn ang="0">
                  <a:pos x="35" y="51"/>
                </a:cxn>
                <a:cxn ang="0">
                  <a:pos x="14" y="29"/>
                </a:cxn>
                <a:cxn ang="0">
                  <a:pos x="36" y="7"/>
                </a:cxn>
                <a:cxn ang="0">
                  <a:pos x="60" y="21"/>
                </a:cxn>
                <a:cxn ang="0">
                  <a:pos x="65" y="17"/>
                </a:cxn>
              </a:cxnLst>
              <a:rect l="0" t="0" r="r" b="b"/>
              <a:pathLst>
                <a:path w="71" h="120">
                  <a:moveTo>
                    <a:pt x="65" y="17"/>
                  </a:moveTo>
                  <a:cubicBezTo>
                    <a:pt x="59" y="7"/>
                    <a:pt x="48" y="0"/>
                    <a:pt x="36" y="0"/>
                  </a:cubicBezTo>
                  <a:cubicBezTo>
                    <a:pt x="19" y="0"/>
                    <a:pt x="7" y="12"/>
                    <a:pt x="7" y="30"/>
                  </a:cubicBezTo>
                  <a:cubicBezTo>
                    <a:pt x="7" y="39"/>
                    <a:pt x="11" y="46"/>
                    <a:pt x="19" y="51"/>
                  </a:cubicBezTo>
                  <a:cubicBezTo>
                    <a:pt x="40" y="62"/>
                    <a:pt x="40" y="62"/>
                    <a:pt x="40" y="62"/>
                  </a:cubicBezTo>
                  <a:cubicBezTo>
                    <a:pt x="50" y="67"/>
                    <a:pt x="63" y="72"/>
                    <a:pt x="63" y="85"/>
                  </a:cubicBezTo>
                  <a:cubicBezTo>
                    <a:pt x="63" y="101"/>
                    <a:pt x="50" y="113"/>
                    <a:pt x="34" y="113"/>
                  </a:cubicBezTo>
                  <a:cubicBezTo>
                    <a:pt x="20" y="113"/>
                    <a:pt x="11" y="104"/>
                    <a:pt x="6" y="92"/>
                  </a:cubicBezTo>
                  <a:cubicBezTo>
                    <a:pt x="0" y="95"/>
                    <a:pt x="0" y="95"/>
                    <a:pt x="0" y="95"/>
                  </a:cubicBezTo>
                  <a:cubicBezTo>
                    <a:pt x="5" y="110"/>
                    <a:pt x="18" y="120"/>
                    <a:pt x="34" y="120"/>
                  </a:cubicBezTo>
                  <a:cubicBezTo>
                    <a:pt x="53" y="120"/>
                    <a:pt x="71" y="105"/>
                    <a:pt x="71" y="86"/>
                  </a:cubicBezTo>
                  <a:cubicBezTo>
                    <a:pt x="71" y="76"/>
                    <a:pt x="66" y="68"/>
                    <a:pt x="57" y="63"/>
                  </a:cubicBezTo>
                  <a:cubicBezTo>
                    <a:pt x="35" y="51"/>
                    <a:pt x="35" y="51"/>
                    <a:pt x="35" y="51"/>
                  </a:cubicBezTo>
                  <a:cubicBezTo>
                    <a:pt x="26" y="47"/>
                    <a:pt x="14" y="42"/>
                    <a:pt x="14" y="29"/>
                  </a:cubicBezTo>
                  <a:cubicBezTo>
                    <a:pt x="14" y="17"/>
                    <a:pt x="23" y="7"/>
                    <a:pt x="36" y="7"/>
                  </a:cubicBezTo>
                  <a:cubicBezTo>
                    <a:pt x="47" y="7"/>
                    <a:pt x="54" y="13"/>
                    <a:pt x="60" y="21"/>
                  </a:cubicBezTo>
                  <a:cubicBezTo>
                    <a:pt x="65" y="17"/>
                    <a:pt x="65" y="17"/>
                    <a:pt x="65"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8"/>
            <p:cNvSpPr>
              <a:spLocks/>
            </p:cNvSpPr>
            <p:nvPr/>
          </p:nvSpPr>
          <p:spPr bwMode="auto">
            <a:xfrm>
              <a:off x="4137025" y="6102350"/>
              <a:ext cx="160337" cy="193675"/>
            </a:xfrm>
            <a:custGeom>
              <a:avLst/>
              <a:gdLst/>
              <a:ahLst/>
              <a:cxnLst>
                <a:cxn ang="0">
                  <a:pos x="61" y="9"/>
                </a:cxn>
                <a:cxn ang="0">
                  <a:pos x="36" y="0"/>
                </a:cxn>
                <a:cxn ang="0">
                  <a:pos x="0" y="38"/>
                </a:cxn>
                <a:cxn ang="0">
                  <a:pos x="36" y="75"/>
                </a:cxn>
                <a:cxn ang="0">
                  <a:pos x="62" y="65"/>
                </a:cxn>
                <a:cxn ang="0">
                  <a:pos x="62" y="56"/>
                </a:cxn>
                <a:cxn ang="0">
                  <a:pos x="36" y="68"/>
                </a:cxn>
                <a:cxn ang="0">
                  <a:pos x="7" y="38"/>
                </a:cxn>
                <a:cxn ang="0">
                  <a:pos x="36" y="7"/>
                </a:cxn>
                <a:cxn ang="0">
                  <a:pos x="61" y="19"/>
                </a:cxn>
                <a:cxn ang="0">
                  <a:pos x="61" y="9"/>
                </a:cxn>
              </a:cxnLst>
              <a:rect l="0" t="0" r="r" b="b"/>
              <a:pathLst>
                <a:path w="62" h="75">
                  <a:moveTo>
                    <a:pt x="61" y="9"/>
                  </a:moveTo>
                  <a:cubicBezTo>
                    <a:pt x="54" y="3"/>
                    <a:pt x="46" y="0"/>
                    <a:pt x="36" y="0"/>
                  </a:cubicBezTo>
                  <a:cubicBezTo>
                    <a:pt x="15" y="0"/>
                    <a:pt x="0" y="17"/>
                    <a:pt x="0" y="38"/>
                  </a:cubicBezTo>
                  <a:cubicBezTo>
                    <a:pt x="0" y="58"/>
                    <a:pt x="15" y="75"/>
                    <a:pt x="36" y="75"/>
                  </a:cubicBezTo>
                  <a:cubicBezTo>
                    <a:pt x="46" y="75"/>
                    <a:pt x="55" y="71"/>
                    <a:pt x="62" y="65"/>
                  </a:cubicBezTo>
                  <a:cubicBezTo>
                    <a:pt x="62" y="56"/>
                    <a:pt x="62" y="56"/>
                    <a:pt x="62" y="56"/>
                  </a:cubicBezTo>
                  <a:cubicBezTo>
                    <a:pt x="56" y="64"/>
                    <a:pt x="46" y="68"/>
                    <a:pt x="36" y="68"/>
                  </a:cubicBezTo>
                  <a:cubicBezTo>
                    <a:pt x="19" y="68"/>
                    <a:pt x="7" y="54"/>
                    <a:pt x="7" y="38"/>
                  </a:cubicBezTo>
                  <a:cubicBezTo>
                    <a:pt x="7" y="21"/>
                    <a:pt x="19" y="7"/>
                    <a:pt x="36" y="7"/>
                  </a:cubicBezTo>
                  <a:cubicBezTo>
                    <a:pt x="46" y="7"/>
                    <a:pt x="55" y="11"/>
                    <a:pt x="61" y="19"/>
                  </a:cubicBezTo>
                  <a:cubicBezTo>
                    <a:pt x="61" y="9"/>
                    <a:pt x="61" y="9"/>
                    <a:pt x="6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
            <p:cNvSpPr>
              <a:spLocks noEditPoints="1"/>
            </p:cNvSpPr>
            <p:nvPr/>
          </p:nvSpPr>
          <p:spPr bwMode="auto">
            <a:xfrm>
              <a:off x="4316413" y="6030913"/>
              <a:ext cx="33337" cy="260350"/>
            </a:xfrm>
            <a:custGeom>
              <a:avLst/>
              <a:gdLst/>
              <a:ahLst/>
              <a:cxnLst>
                <a:cxn ang="0">
                  <a:pos x="10" y="30"/>
                </a:cxn>
                <a:cxn ang="0">
                  <a:pos x="3" y="30"/>
                </a:cxn>
                <a:cxn ang="0">
                  <a:pos x="3" y="101"/>
                </a:cxn>
                <a:cxn ang="0">
                  <a:pos x="10" y="101"/>
                </a:cxn>
                <a:cxn ang="0">
                  <a:pos x="10" y="30"/>
                </a:cxn>
                <a:cxn ang="0">
                  <a:pos x="7" y="0"/>
                </a:cxn>
                <a:cxn ang="0">
                  <a:pos x="0" y="6"/>
                </a:cxn>
                <a:cxn ang="0">
                  <a:pos x="7" y="12"/>
                </a:cxn>
                <a:cxn ang="0">
                  <a:pos x="13" y="6"/>
                </a:cxn>
                <a:cxn ang="0">
                  <a:pos x="7" y="0"/>
                </a:cxn>
              </a:cxnLst>
              <a:rect l="0" t="0" r="r" b="b"/>
              <a:pathLst>
                <a:path w="13"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7" y="0"/>
                  </a:moveTo>
                  <a:cubicBezTo>
                    <a:pt x="3" y="0"/>
                    <a:pt x="0" y="3"/>
                    <a:pt x="0" y="6"/>
                  </a:cubicBezTo>
                  <a:cubicBezTo>
                    <a:pt x="0" y="10"/>
                    <a:pt x="3" y="12"/>
                    <a:pt x="7" y="12"/>
                  </a:cubicBezTo>
                  <a:cubicBezTo>
                    <a:pt x="10" y="12"/>
                    <a:pt x="13" y="10"/>
                    <a:pt x="13" y="6"/>
                  </a:cubicBezTo>
                  <a:cubicBezTo>
                    <a:pt x="13" y="3"/>
                    <a:pt x="10"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
            <p:cNvSpPr>
              <a:spLocks noEditPoints="1"/>
            </p:cNvSpPr>
            <p:nvPr/>
          </p:nvSpPr>
          <p:spPr bwMode="auto">
            <a:xfrm>
              <a:off x="4370388" y="6102350"/>
              <a:ext cx="179387" cy="193675"/>
            </a:xfrm>
            <a:custGeom>
              <a:avLst/>
              <a:gdLst/>
              <a:ahLst/>
              <a:cxnLst>
                <a:cxn ang="0">
                  <a:pos x="69" y="38"/>
                </a:cxn>
                <a:cxn ang="0">
                  <a:pos x="34" y="0"/>
                </a:cxn>
                <a:cxn ang="0">
                  <a:pos x="0" y="38"/>
                </a:cxn>
                <a:cxn ang="0">
                  <a:pos x="34" y="75"/>
                </a:cxn>
                <a:cxn ang="0">
                  <a:pos x="66" y="56"/>
                </a:cxn>
                <a:cxn ang="0">
                  <a:pos x="60" y="52"/>
                </a:cxn>
                <a:cxn ang="0">
                  <a:pos x="35" y="68"/>
                </a:cxn>
                <a:cxn ang="0">
                  <a:pos x="6" y="38"/>
                </a:cxn>
                <a:cxn ang="0">
                  <a:pos x="69" y="38"/>
                </a:cxn>
                <a:cxn ang="0">
                  <a:pos x="6" y="32"/>
                </a:cxn>
                <a:cxn ang="0">
                  <a:pos x="34" y="7"/>
                </a:cxn>
                <a:cxn ang="0">
                  <a:pos x="62" y="32"/>
                </a:cxn>
                <a:cxn ang="0">
                  <a:pos x="6" y="32"/>
                </a:cxn>
              </a:cxnLst>
              <a:rect l="0" t="0" r="r" b="b"/>
              <a:pathLst>
                <a:path w="69" h="75">
                  <a:moveTo>
                    <a:pt x="69" y="38"/>
                  </a:moveTo>
                  <a:cubicBezTo>
                    <a:pt x="69" y="18"/>
                    <a:pt x="56" y="0"/>
                    <a:pt x="34" y="0"/>
                  </a:cubicBezTo>
                  <a:cubicBezTo>
                    <a:pt x="13" y="0"/>
                    <a:pt x="0" y="18"/>
                    <a:pt x="0" y="38"/>
                  </a:cubicBezTo>
                  <a:cubicBezTo>
                    <a:pt x="0" y="58"/>
                    <a:pt x="13" y="75"/>
                    <a:pt x="34" y="75"/>
                  </a:cubicBezTo>
                  <a:cubicBezTo>
                    <a:pt x="48" y="75"/>
                    <a:pt x="60" y="68"/>
                    <a:pt x="66" y="56"/>
                  </a:cubicBezTo>
                  <a:cubicBezTo>
                    <a:pt x="60" y="52"/>
                    <a:pt x="60" y="52"/>
                    <a:pt x="60" y="52"/>
                  </a:cubicBezTo>
                  <a:cubicBezTo>
                    <a:pt x="55" y="62"/>
                    <a:pt x="46" y="68"/>
                    <a:pt x="35" y="68"/>
                  </a:cubicBezTo>
                  <a:cubicBezTo>
                    <a:pt x="19" y="68"/>
                    <a:pt x="6" y="56"/>
                    <a:pt x="6" y="38"/>
                  </a:cubicBezTo>
                  <a:cubicBezTo>
                    <a:pt x="69" y="38"/>
                    <a:pt x="69" y="38"/>
                    <a:pt x="69" y="38"/>
                  </a:cubicBezTo>
                  <a:close/>
                  <a:moveTo>
                    <a:pt x="6" y="32"/>
                  </a:moveTo>
                  <a:cubicBezTo>
                    <a:pt x="8" y="18"/>
                    <a:pt x="20" y="7"/>
                    <a:pt x="34" y="7"/>
                  </a:cubicBezTo>
                  <a:cubicBezTo>
                    <a:pt x="49" y="7"/>
                    <a:pt x="60" y="19"/>
                    <a:pt x="62" y="32"/>
                  </a:cubicBezTo>
                  <a:cubicBezTo>
                    <a:pt x="6" y="32"/>
                    <a:pt x="6" y="32"/>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1"/>
            <p:cNvSpPr>
              <a:spLocks/>
            </p:cNvSpPr>
            <p:nvPr/>
          </p:nvSpPr>
          <p:spPr bwMode="auto">
            <a:xfrm>
              <a:off x="4567238" y="6102350"/>
              <a:ext cx="134937" cy="188912"/>
            </a:xfrm>
            <a:custGeom>
              <a:avLst/>
              <a:gdLst/>
              <a:ahLst/>
              <a:cxnLst>
                <a:cxn ang="0">
                  <a:pos x="7" y="2"/>
                </a:cxn>
                <a:cxn ang="0">
                  <a:pos x="0" y="2"/>
                </a:cxn>
                <a:cxn ang="0">
                  <a:pos x="0" y="73"/>
                </a:cxn>
                <a:cxn ang="0">
                  <a:pos x="7" y="73"/>
                </a:cxn>
                <a:cxn ang="0">
                  <a:pos x="7" y="38"/>
                </a:cxn>
                <a:cxn ang="0">
                  <a:pos x="28" y="7"/>
                </a:cxn>
                <a:cxn ang="0">
                  <a:pos x="45" y="30"/>
                </a:cxn>
                <a:cxn ang="0">
                  <a:pos x="45" y="73"/>
                </a:cxn>
                <a:cxn ang="0">
                  <a:pos x="52" y="73"/>
                </a:cxn>
                <a:cxn ang="0">
                  <a:pos x="52" y="30"/>
                </a:cxn>
                <a:cxn ang="0">
                  <a:pos x="29" y="0"/>
                </a:cxn>
                <a:cxn ang="0">
                  <a:pos x="7" y="13"/>
                </a:cxn>
                <a:cxn ang="0">
                  <a:pos x="7" y="13"/>
                </a:cxn>
                <a:cxn ang="0">
                  <a:pos x="7" y="2"/>
                </a:cxn>
              </a:cxnLst>
              <a:rect l="0" t="0" r="r" b="b"/>
              <a:pathLst>
                <a:path w="52" h="73">
                  <a:moveTo>
                    <a:pt x="7" y="2"/>
                  </a:moveTo>
                  <a:cubicBezTo>
                    <a:pt x="0" y="2"/>
                    <a:pt x="0" y="2"/>
                    <a:pt x="0" y="2"/>
                  </a:cubicBezTo>
                  <a:cubicBezTo>
                    <a:pt x="0" y="73"/>
                    <a:pt x="0" y="73"/>
                    <a:pt x="0" y="73"/>
                  </a:cubicBezTo>
                  <a:cubicBezTo>
                    <a:pt x="7" y="73"/>
                    <a:pt x="7" y="73"/>
                    <a:pt x="7" y="73"/>
                  </a:cubicBezTo>
                  <a:cubicBezTo>
                    <a:pt x="7" y="38"/>
                    <a:pt x="7" y="38"/>
                    <a:pt x="7" y="38"/>
                  </a:cubicBezTo>
                  <a:cubicBezTo>
                    <a:pt x="7" y="24"/>
                    <a:pt x="10" y="7"/>
                    <a:pt x="28" y="7"/>
                  </a:cubicBezTo>
                  <a:cubicBezTo>
                    <a:pt x="44" y="7"/>
                    <a:pt x="45" y="17"/>
                    <a:pt x="45" y="30"/>
                  </a:cubicBezTo>
                  <a:cubicBezTo>
                    <a:pt x="45" y="73"/>
                    <a:pt x="45" y="73"/>
                    <a:pt x="45" y="73"/>
                  </a:cubicBezTo>
                  <a:cubicBezTo>
                    <a:pt x="52" y="73"/>
                    <a:pt x="52" y="73"/>
                    <a:pt x="52" y="73"/>
                  </a:cubicBezTo>
                  <a:cubicBezTo>
                    <a:pt x="52" y="30"/>
                    <a:pt x="52" y="30"/>
                    <a:pt x="52" y="30"/>
                  </a:cubicBezTo>
                  <a:cubicBezTo>
                    <a:pt x="52" y="12"/>
                    <a:pt x="47" y="0"/>
                    <a:pt x="29" y="0"/>
                  </a:cubicBezTo>
                  <a:cubicBezTo>
                    <a:pt x="19" y="0"/>
                    <a:pt x="12" y="5"/>
                    <a:pt x="7" y="13"/>
                  </a:cubicBezTo>
                  <a:cubicBezTo>
                    <a:pt x="7" y="13"/>
                    <a:pt x="7" y="13"/>
                    <a:pt x="7" y="13"/>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2"/>
            <p:cNvSpPr>
              <a:spLocks/>
            </p:cNvSpPr>
            <p:nvPr/>
          </p:nvSpPr>
          <p:spPr bwMode="auto">
            <a:xfrm>
              <a:off x="4718050" y="6040438"/>
              <a:ext cx="69850" cy="250825"/>
            </a:xfrm>
            <a:custGeom>
              <a:avLst/>
              <a:gdLst/>
              <a:ahLst/>
              <a:cxnLst>
                <a:cxn ang="0">
                  <a:pos x="24" y="52"/>
                </a:cxn>
                <a:cxn ang="0">
                  <a:pos x="44" y="52"/>
                </a:cxn>
                <a:cxn ang="0">
                  <a:pos x="44" y="43"/>
                </a:cxn>
                <a:cxn ang="0">
                  <a:pos x="24" y="43"/>
                </a:cxn>
                <a:cxn ang="0">
                  <a:pos x="24" y="0"/>
                </a:cxn>
                <a:cxn ang="0">
                  <a:pos x="13" y="0"/>
                </a:cxn>
                <a:cxn ang="0">
                  <a:pos x="13" y="43"/>
                </a:cxn>
                <a:cxn ang="0">
                  <a:pos x="0" y="43"/>
                </a:cxn>
                <a:cxn ang="0">
                  <a:pos x="0" y="52"/>
                </a:cxn>
                <a:cxn ang="0">
                  <a:pos x="13" y="52"/>
                </a:cxn>
                <a:cxn ang="0">
                  <a:pos x="13" y="158"/>
                </a:cxn>
                <a:cxn ang="0">
                  <a:pos x="24" y="158"/>
                </a:cxn>
                <a:cxn ang="0">
                  <a:pos x="24" y="52"/>
                </a:cxn>
                <a:cxn ang="0">
                  <a:pos x="24" y="52"/>
                </a:cxn>
              </a:cxnLst>
              <a:rect l="0" t="0" r="r" b="b"/>
              <a:pathLst>
                <a:path w="44" h="158">
                  <a:moveTo>
                    <a:pt x="24" y="52"/>
                  </a:moveTo>
                  <a:lnTo>
                    <a:pt x="44" y="52"/>
                  </a:lnTo>
                  <a:lnTo>
                    <a:pt x="44" y="43"/>
                  </a:lnTo>
                  <a:lnTo>
                    <a:pt x="24" y="43"/>
                  </a:lnTo>
                  <a:lnTo>
                    <a:pt x="24" y="0"/>
                  </a:lnTo>
                  <a:lnTo>
                    <a:pt x="13" y="0"/>
                  </a:lnTo>
                  <a:lnTo>
                    <a:pt x="13" y="43"/>
                  </a:lnTo>
                  <a:lnTo>
                    <a:pt x="0" y="43"/>
                  </a:lnTo>
                  <a:lnTo>
                    <a:pt x="0" y="52"/>
                  </a:lnTo>
                  <a:lnTo>
                    <a:pt x="13" y="52"/>
                  </a:lnTo>
                  <a:lnTo>
                    <a:pt x="13" y="158"/>
                  </a:lnTo>
                  <a:lnTo>
                    <a:pt x="24" y="158"/>
                  </a:lnTo>
                  <a:lnTo>
                    <a:pt x="24" y="52"/>
                  </a:lnTo>
                  <a:lnTo>
                    <a:pt x="24"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
            <p:cNvSpPr>
              <a:spLocks noEditPoints="1"/>
            </p:cNvSpPr>
            <p:nvPr/>
          </p:nvSpPr>
          <p:spPr bwMode="auto">
            <a:xfrm>
              <a:off x="4795838" y="6030913"/>
              <a:ext cx="33337" cy="260350"/>
            </a:xfrm>
            <a:custGeom>
              <a:avLst/>
              <a:gdLst/>
              <a:ahLst/>
              <a:cxnLst>
                <a:cxn ang="0">
                  <a:pos x="10" y="30"/>
                </a:cxn>
                <a:cxn ang="0">
                  <a:pos x="3" y="30"/>
                </a:cxn>
                <a:cxn ang="0">
                  <a:pos x="3" y="101"/>
                </a:cxn>
                <a:cxn ang="0">
                  <a:pos x="10" y="101"/>
                </a:cxn>
                <a:cxn ang="0">
                  <a:pos x="10" y="30"/>
                </a:cxn>
                <a:cxn ang="0">
                  <a:pos x="6" y="0"/>
                </a:cxn>
                <a:cxn ang="0">
                  <a:pos x="0" y="6"/>
                </a:cxn>
                <a:cxn ang="0">
                  <a:pos x="6" y="12"/>
                </a:cxn>
                <a:cxn ang="0">
                  <a:pos x="13" y="6"/>
                </a:cxn>
                <a:cxn ang="0">
                  <a:pos x="6" y="0"/>
                </a:cxn>
              </a:cxnLst>
              <a:rect l="0" t="0" r="r" b="b"/>
              <a:pathLst>
                <a:path w="13"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6" y="0"/>
                  </a:moveTo>
                  <a:cubicBezTo>
                    <a:pt x="3" y="0"/>
                    <a:pt x="0" y="3"/>
                    <a:pt x="0" y="6"/>
                  </a:cubicBezTo>
                  <a:cubicBezTo>
                    <a:pt x="0" y="10"/>
                    <a:pt x="3" y="12"/>
                    <a:pt x="6" y="12"/>
                  </a:cubicBezTo>
                  <a:cubicBezTo>
                    <a:pt x="10" y="12"/>
                    <a:pt x="13" y="10"/>
                    <a:pt x="13" y="6"/>
                  </a:cubicBezTo>
                  <a:cubicBezTo>
                    <a:pt x="13" y="3"/>
                    <a:pt x="10"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4"/>
            <p:cNvSpPr>
              <a:spLocks/>
            </p:cNvSpPr>
            <p:nvPr/>
          </p:nvSpPr>
          <p:spPr bwMode="auto">
            <a:xfrm>
              <a:off x="4845050" y="5957888"/>
              <a:ext cx="84137" cy="333375"/>
            </a:xfrm>
            <a:custGeom>
              <a:avLst/>
              <a:gdLst/>
              <a:ahLst/>
              <a:cxnLst>
                <a:cxn ang="0">
                  <a:pos x="15" y="64"/>
                </a:cxn>
                <a:cxn ang="0">
                  <a:pos x="33" y="64"/>
                </a:cxn>
                <a:cxn ang="0">
                  <a:pos x="33" y="58"/>
                </a:cxn>
                <a:cxn ang="0">
                  <a:pos x="15" y="58"/>
                </a:cxn>
                <a:cxn ang="0">
                  <a:pos x="15" y="27"/>
                </a:cxn>
                <a:cxn ang="0">
                  <a:pos x="27" y="6"/>
                </a:cxn>
                <a:cxn ang="0">
                  <a:pos x="33" y="7"/>
                </a:cxn>
                <a:cxn ang="0">
                  <a:pos x="33" y="1"/>
                </a:cxn>
                <a:cxn ang="0">
                  <a:pos x="27" y="0"/>
                </a:cxn>
                <a:cxn ang="0">
                  <a:pos x="11" y="8"/>
                </a:cxn>
                <a:cxn ang="0">
                  <a:pos x="8" y="26"/>
                </a:cxn>
                <a:cxn ang="0">
                  <a:pos x="8" y="58"/>
                </a:cxn>
                <a:cxn ang="0">
                  <a:pos x="0" y="58"/>
                </a:cxn>
                <a:cxn ang="0">
                  <a:pos x="0" y="64"/>
                </a:cxn>
                <a:cxn ang="0">
                  <a:pos x="8" y="64"/>
                </a:cxn>
                <a:cxn ang="0">
                  <a:pos x="8" y="129"/>
                </a:cxn>
                <a:cxn ang="0">
                  <a:pos x="15" y="129"/>
                </a:cxn>
                <a:cxn ang="0">
                  <a:pos x="15" y="64"/>
                </a:cxn>
              </a:cxnLst>
              <a:rect l="0" t="0" r="r" b="b"/>
              <a:pathLst>
                <a:path w="33" h="129">
                  <a:moveTo>
                    <a:pt x="15" y="64"/>
                  </a:moveTo>
                  <a:cubicBezTo>
                    <a:pt x="33" y="64"/>
                    <a:pt x="33" y="64"/>
                    <a:pt x="33" y="64"/>
                  </a:cubicBezTo>
                  <a:cubicBezTo>
                    <a:pt x="33" y="58"/>
                    <a:pt x="33" y="58"/>
                    <a:pt x="33" y="58"/>
                  </a:cubicBezTo>
                  <a:cubicBezTo>
                    <a:pt x="15" y="58"/>
                    <a:pt x="15" y="58"/>
                    <a:pt x="15" y="58"/>
                  </a:cubicBezTo>
                  <a:cubicBezTo>
                    <a:pt x="15" y="27"/>
                    <a:pt x="15" y="27"/>
                    <a:pt x="15" y="27"/>
                  </a:cubicBezTo>
                  <a:cubicBezTo>
                    <a:pt x="15" y="18"/>
                    <a:pt x="15" y="6"/>
                    <a:pt x="27" y="6"/>
                  </a:cubicBezTo>
                  <a:cubicBezTo>
                    <a:pt x="29" y="6"/>
                    <a:pt x="31" y="7"/>
                    <a:pt x="33" y="7"/>
                  </a:cubicBezTo>
                  <a:cubicBezTo>
                    <a:pt x="33" y="1"/>
                    <a:pt x="33" y="1"/>
                    <a:pt x="33" y="1"/>
                  </a:cubicBezTo>
                  <a:cubicBezTo>
                    <a:pt x="31" y="0"/>
                    <a:pt x="29" y="0"/>
                    <a:pt x="27" y="0"/>
                  </a:cubicBezTo>
                  <a:cubicBezTo>
                    <a:pt x="20" y="0"/>
                    <a:pt x="14" y="3"/>
                    <a:pt x="11" y="8"/>
                  </a:cubicBezTo>
                  <a:cubicBezTo>
                    <a:pt x="8" y="13"/>
                    <a:pt x="8" y="21"/>
                    <a:pt x="8" y="26"/>
                  </a:cubicBezTo>
                  <a:cubicBezTo>
                    <a:pt x="8" y="58"/>
                    <a:pt x="8" y="58"/>
                    <a:pt x="8" y="58"/>
                  </a:cubicBezTo>
                  <a:cubicBezTo>
                    <a:pt x="0" y="58"/>
                    <a:pt x="0" y="58"/>
                    <a:pt x="0" y="58"/>
                  </a:cubicBezTo>
                  <a:cubicBezTo>
                    <a:pt x="0" y="64"/>
                    <a:pt x="0" y="64"/>
                    <a:pt x="0" y="64"/>
                  </a:cubicBezTo>
                  <a:cubicBezTo>
                    <a:pt x="8" y="64"/>
                    <a:pt x="8" y="64"/>
                    <a:pt x="8" y="64"/>
                  </a:cubicBezTo>
                  <a:cubicBezTo>
                    <a:pt x="8" y="129"/>
                    <a:pt x="8" y="129"/>
                    <a:pt x="8" y="129"/>
                  </a:cubicBezTo>
                  <a:cubicBezTo>
                    <a:pt x="15" y="129"/>
                    <a:pt x="15" y="129"/>
                    <a:pt x="15" y="129"/>
                  </a:cubicBezTo>
                  <a:cubicBezTo>
                    <a:pt x="15" y="64"/>
                    <a:pt x="15" y="64"/>
                    <a:pt x="15"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5"/>
            <p:cNvSpPr>
              <a:spLocks noEditPoints="1"/>
            </p:cNvSpPr>
            <p:nvPr/>
          </p:nvSpPr>
          <p:spPr bwMode="auto">
            <a:xfrm>
              <a:off x="4940300" y="6030913"/>
              <a:ext cx="33337" cy="260350"/>
            </a:xfrm>
            <a:custGeom>
              <a:avLst/>
              <a:gdLst/>
              <a:ahLst/>
              <a:cxnLst>
                <a:cxn ang="0">
                  <a:pos x="10" y="30"/>
                </a:cxn>
                <a:cxn ang="0">
                  <a:pos x="3" y="30"/>
                </a:cxn>
                <a:cxn ang="0">
                  <a:pos x="3" y="101"/>
                </a:cxn>
                <a:cxn ang="0">
                  <a:pos x="10" y="101"/>
                </a:cxn>
                <a:cxn ang="0">
                  <a:pos x="10" y="30"/>
                </a:cxn>
                <a:cxn ang="0">
                  <a:pos x="7" y="0"/>
                </a:cxn>
                <a:cxn ang="0">
                  <a:pos x="0" y="6"/>
                </a:cxn>
                <a:cxn ang="0">
                  <a:pos x="7" y="12"/>
                </a:cxn>
                <a:cxn ang="0">
                  <a:pos x="13" y="6"/>
                </a:cxn>
                <a:cxn ang="0">
                  <a:pos x="7" y="0"/>
                </a:cxn>
              </a:cxnLst>
              <a:rect l="0" t="0" r="r" b="b"/>
              <a:pathLst>
                <a:path w="13"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7" y="0"/>
                  </a:moveTo>
                  <a:cubicBezTo>
                    <a:pt x="3" y="0"/>
                    <a:pt x="0" y="3"/>
                    <a:pt x="0" y="6"/>
                  </a:cubicBezTo>
                  <a:cubicBezTo>
                    <a:pt x="0" y="10"/>
                    <a:pt x="3" y="12"/>
                    <a:pt x="7" y="12"/>
                  </a:cubicBezTo>
                  <a:cubicBezTo>
                    <a:pt x="10" y="12"/>
                    <a:pt x="13" y="10"/>
                    <a:pt x="13" y="6"/>
                  </a:cubicBezTo>
                  <a:cubicBezTo>
                    <a:pt x="13" y="3"/>
                    <a:pt x="10" y="0"/>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6"/>
            <p:cNvSpPr>
              <a:spLocks/>
            </p:cNvSpPr>
            <p:nvPr/>
          </p:nvSpPr>
          <p:spPr bwMode="auto">
            <a:xfrm>
              <a:off x="4989513" y="6102350"/>
              <a:ext cx="163512" cy="193675"/>
            </a:xfrm>
            <a:custGeom>
              <a:avLst/>
              <a:gdLst/>
              <a:ahLst/>
              <a:cxnLst>
                <a:cxn ang="0">
                  <a:pos x="62" y="9"/>
                </a:cxn>
                <a:cxn ang="0">
                  <a:pos x="37" y="0"/>
                </a:cxn>
                <a:cxn ang="0">
                  <a:pos x="0" y="38"/>
                </a:cxn>
                <a:cxn ang="0">
                  <a:pos x="37" y="75"/>
                </a:cxn>
                <a:cxn ang="0">
                  <a:pos x="63" y="65"/>
                </a:cxn>
                <a:cxn ang="0">
                  <a:pos x="63" y="56"/>
                </a:cxn>
                <a:cxn ang="0">
                  <a:pos x="36" y="68"/>
                </a:cxn>
                <a:cxn ang="0">
                  <a:pos x="7" y="38"/>
                </a:cxn>
                <a:cxn ang="0">
                  <a:pos x="36" y="7"/>
                </a:cxn>
                <a:cxn ang="0">
                  <a:pos x="62" y="19"/>
                </a:cxn>
                <a:cxn ang="0">
                  <a:pos x="62" y="9"/>
                </a:cxn>
              </a:cxnLst>
              <a:rect l="0" t="0" r="r" b="b"/>
              <a:pathLst>
                <a:path w="63" h="75">
                  <a:moveTo>
                    <a:pt x="62" y="9"/>
                  </a:moveTo>
                  <a:cubicBezTo>
                    <a:pt x="55" y="3"/>
                    <a:pt x="46" y="0"/>
                    <a:pt x="37" y="0"/>
                  </a:cubicBezTo>
                  <a:cubicBezTo>
                    <a:pt x="16" y="0"/>
                    <a:pt x="0" y="17"/>
                    <a:pt x="0" y="38"/>
                  </a:cubicBezTo>
                  <a:cubicBezTo>
                    <a:pt x="0" y="58"/>
                    <a:pt x="15" y="75"/>
                    <a:pt x="37" y="75"/>
                  </a:cubicBezTo>
                  <a:cubicBezTo>
                    <a:pt x="46" y="75"/>
                    <a:pt x="55" y="71"/>
                    <a:pt x="63" y="65"/>
                  </a:cubicBezTo>
                  <a:cubicBezTo>
                    <a:pt x="63" y="56"/>
                    <a:pt x="63" y="56"/>
                    <a:pt x="63" y="56"/>
                  </a:cubicBezTo>
                  <a:cubicBezTo>
                    <a:pt x="56" y="64"/>
                    <a:pt x="47" y="68"/>
                    <a:pt x="36" y="68"/>
                  </a:cubicBezTo>
                  <a:cubicBezTo>
                    <a:pt x="19" y="68"/>
                    <a:pt x="7" y="54"/>
                    <a:pt x="7" y="38"/>
                  </a:cubicBezTo>
                  <a:cubicBezTo>
                    <a:pt x="7" y="21"/>
                    <a:pt x="20" y="7"/>
                    <a:pt x="36" y="7"/>
                  </a:cubicBezTo>
                  <a:cubicBezTo>
                    <a:pt x="47" y="7"/>
                    <a:pt x="55" y="11"/>
                    <a:pt x="62" y="19"/>
                  </a:cubicBezTo>
                  <a:cubicBezTo>
                    <a:pt x="62" y="9"/>
                    <a:pt x="62" y="9"/>
                    <a:pt x="6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7"/>
            <p:cNvSpPr>
              <a:spLocks/>
            </p:cNvSpPr>
            <p:nvPr/>
          </p:nvSpPr>
          <p:spPr bwMode="auto">
            <a:xfrm>
              <a:off x="4013200" y="6257925"/>
              <a:ext cx="95250" cy="300037"/>
            </a:xfrm>
            <a:custGeom>
              <a:avLst/>
              <a:gdLst/>
              <a:ahLst/>
              <a:cxnLst>
                <a:cxn ang="0">
                  <a:pos x="11" y="0"/>
                </a:cxn>
                <a:cxn ang="0">
                  <a:pos x="0" y="0"/>
                </a:cxn>
                <a:cxn ang="0">
                  <a:pos x="0" y="189"/>
                </a:cxn>
                <a:cxn ang="0">
                  <a:pos x="60" y="189"/>
                </a:cxn>
                <a:cxn ang="0">
                  <a:pos x="60" y="179"/>
                </a:cxn>
                <a:cxn ang="0">
                  <a:pos x="11" y="179"/>
                </a:cxn>
                <a:cxn ang="0">
                  <a:pos x="11" y="0"/>
                </a:cxn>
                <a:cxn ang="0">
                  <a:pos x="11" y="0"/>
                </a:cxn>
              </a:cxnLst>
              <a:rect l="0" t="0" r="r" b="b"/>
              <a:pathLst>
                <a:path w="60" h="189">
                  <a:moveTo>
                    <a:pt x="11" y="0"/>
                  </a:moveTo>
                  <a:lnTo>
                    <a:pt x="0" y="0"/>
                  </a:lnTo>
                  <a:lnTo>
                    <a:pt x="0" y="189"/>
                  </a:lnTo>
                  <a:lnTo>
                    <a:pt x="60" y="189"/>
                  </a:lnTo>
                  <a:lnTo>
                    <a:pt x="60" y="179"/>
                  </a:lnTo>
                  <a:lnTo>
                    <a:pt x="11" y="179"/>
                  </a:lnTo>
                  <a:lnTo>
                    <a:pt x="11" y="0"/>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8"/>
            <p:cNvSpPr>
              <a:spLocks noEditPoints="1"/>
            </p:cNvSpPr>
            <p:nvPr/>
          </p:nvSpPr>
          <p:spPr bwMode="auto">
            <a:xfrm>
              <a:off x="4108450" y="6369050"/>
              <a:ext cx="179387" cy="193675"/>
            </a:xfrm>
            <a:custGeom>
              <a:avLst/>
              <a:gdLst/>
              <a:ahLst/>
              <a:cxnLst>
                <a:cxn ang="0">
                  <a:pos x="69" y="38"/>
                </a:cxn>
                <a:cxn ang="0">
                  <a:pos x="34" y="0"/>
                </a:cxn>
                <a:cxn ang="0">
                  <a:pos x="0" y="38"/>
                </a:cxn>
                <a:cxn ang="0">
                  <a:pos x="34" y="75"/>
                </a:cxn>
                <a:cxn ang="0">
                  <a:pos x="67" y="56"/>
                </a:cxn>
                <a:cxn ang="0">
                  <a:pos x="61" y="52"/>
                </a:cxn>
                <a:cxn ang="0">
                  <a:pos x="35" y="69"/>
                </a:cxn>
                <a:cxn ang="0">
                  <a:pos x="7" y="38"/>
                </a:cxn>
                <a:cxn ang="0">
                  <a:pos x="69" y="38"/>
                </a:cxn>
                <a:cxn ang="0">
                  <a:pos x="7" y="32"/>
                </a:cxn>
                <a:cxn ang="0">
                  <a:pos x="35" y="7"/>
                </a:cxn>
                <a:cxn ang="0">
                  <a:pos x="62" y="32"/>
                </a:cxn>
                <a:cxn ang="0">
                  <a:pos x="7" y="32"/>
                </a:cxn>
              </a:cxnLst>
              <a:rect l="0" t="0" r="r" b="b"/>
              <a:pathLst>
                <a:path w="69" h="75">
                  <a:moveTo>
                    <a:pt x="69" y="38"/>
                  </a:moveTo>
                  <a:cubicBezTo>
                    <a:pt x="69" y="18"/>
                    <a:pt x="56" y="0"/>
                    <a:pt x="34" y="0"/>
                  </a:cubicBezTo>
                  <a:cubicBezTo>
                    <a:pt x="14" y="0"/>
                    <a:pt x="0" y="18"/>
                    <a:pt x="0" y="38"/>
                  </a:cubicBezTo>
                  <a:cubicBezTo>
                    <a:pt x="0" y="58"/>
                    <a:pt x="13" y="75"/>
                    <a:pt x="34" y="75"/>
                  </a:cubicBezTo>
                  <a:cubicBezTo>
                    <a:pt x="49" y="75"/>
                    <a:pt x="60" y="68"/>
                    <a:pt x="67" y="56"/>
                  </a:cubicBezTo>
                  <a:cubicBezTo>
                    <a:pt x="61" y="52"/>
                    <a:pt x="61" y="52"/>
                    <a:pt x="61" y="52"/>
                  </a:cubicBezTo>
                  <a:cubicBezTo>
                    <a:pt x="56" y="62"/>
                    <a:pt x="47" y="69"/>
                    <a:pt x="35" y="69"/>
                  </a:cubicBezTo>
                  <a:cubicBezTo>
                    <a:pt x="19" y="69"/>
                    <a:pt x="6" y="56"/>
                    <a:pt x="7" y="38"/>
                  </a:cubicBezTo>
                  <a:cubicBezTo>
                    <a:pt x="69" y="38"/>
                    <a:pt x="69" y="38"/>
                    <a:pt x="69" y="38"/>
                  </a:cubicBezTo>
                  <a:close/>
                  <a:moveTo>
                    <a:pt x="7" y="32"/>
                  </a:moveTo>
                  <a:cubicBezTo>
                    <a:pt x="8" y="18"/>
                    <a:pt x="20" y="7"/>
                    <a:pt x="35" y="7"/>
                  </a:cubicBezTo>
                  <a:cubicBezTo>
                    <a:pt x="49" y="7"/>
                    <a:pt x="60" y="19"/>
                    <a:pt x="62" y="32"/>
                  </a:cubicBezTo>
                  <a:cubicBezTo>
                    <a:pt x="7" y="32"/>
                    <a:pt x="7" y="32"/>
                    <a:pt x="7"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9"/>
            <p:cNvSpPr>
              <a:spLocks noEditPoints="1"/>
            </p:cNvSpPr>
            <p:nvPr/>
          </p:nvSpPr>
          <p:spPr bwMode="auto">
            <a:xfrm>
              <a:off x="4300538" y="6369050"/>
              <a:ext cx="180975" cy="193675"/>
            </a:xfrm>
            <a:custGeom>
              <a:avLst/>
              <a:gdLst/>
              <a:ahLst/>
              <a:cxnLst>
                <a:cxn ang="0">
                  <a:pos x="35" y="7"/>
                </a:cxn>
                <a:cxn ang="0">
                  <a:pos x="63" y="37"/>
                </a:cxn>
                <a:cxn ang="0">
                  <a:pos x="35" y="69"/>
                </a:cxn>
                <a:cxn ang="0">
                  <a:pos x="7" y="37"/>
                </a:cxn>
                <a:cxn ang="0">
                  <a:pos x="35" y="7"/>
                </a:cxn>
                <a:cxn ang="0">
                  <a:pos x="70" y="2"/>
                </a:cxn>
                <a:cxn ang="0">
                  <a:pos x="63" y="2"/>
                </a:cxn>
                <a:cxn ang="0">
                  <a:pos x="63" y="14"/>
                </a:cxn>
                <a:cxn ang="0">
                  <a:pos x="63" y="14"/>
                </a:cxn>
                <a:cxn ang="0">
                  <a:pos x="35" y="0"/>
                </a:cxn>
                <a:cxn ang="0">
                  <a:pos x="0" y="37"/>
                </a:cxn>
                <a:cxn ang="0">
                  <a:pos x="35" y="75"/>
                </a:cxn>
                <a:cxn ang="0">
                  <a:pos x="63" y="61"/>
                </a:cxn>
                <a:cxn ang="0">
                  <a:pos x="63" y="61"/>
                </a:cxn>
                <a:cxn ang="0">
                  <a:pos x="63" y="73"/>
                </a:cxn>
                <a:cxn ang="0">
                  <a:pos x="70" y="73"/>
                </a:cxn>
                <a:cxn ang="0">
                  <a:pos x="70" y="2"/>
                </a:cxn>
              </a:cxnLst>
              <a:rect l="0" t="0" r="r" b="b"/>
              <a:pathLst>
                <a:path w="70" h="75">
                  <a:moveTo>
                    <a:pt x="35" y="7"/>
                  </a:moveTo>
                  <a:cubicBezTo>
                    <a:pt x="52" y="7"/>
                    <a:pt x="63" y="20"/>
                    <a:pt x="63" y="37"/>
                  </a:cubicBezTo>
                  <a:cubicBezTo>
                    <a:pt x="63" y="54"/>
                    <a:pt x="53" y="69"/>
                    <a:pt x="35" y="69"/>
                  </a:cubicBezTo>
                  <a:cubicBezTo>
                    <a:pt x="18" y="69"/>
                    <a:pt x="7" y="54"/>
                    <a:pt x="7" y="37"/>
                  </a:cubicBezTo>
                  <a:cubicBezTo>
                    <a:pt x="7" y="22"/>
                    <a:pt x="18" y="7"/>
                    <a:pt x="35" y="7"/>
                  </a:cubicBezTo>
                  <a:close/>
                  <a:moveTo>
                    <a:pt x="70" y="2"/>
                  </a:moveTo>
                  <a:cubicBezTo>
                    <a:pt x="63" y="2"/>
                    <a:pt x="63" y="2"/>
                    <a:pt x="63" y="2"/>
                  </a:cubicBezTo>
                  <a:cubicBezTo>
                    <a:pt x="63" y="14"/>
                    <a:pt x="63" y="14"/>
                    <a:pt x="63" y="14"/>
                  </a:cubicBezTo>
                  <a:cubicBezTo>
                    <a:pt x="63" y="14"/>
                    <a:pt x="63" y="14"/>
                    <a:pt x="63" y="14"/>
                  </a:cubicBezTo>
                  <a:cubicBezTo>
                    <a:pt x="57" y="5"/>
                    <a:pt x="46" y="0"/>
                    <a:pt x="35" y="0"/>
                  </a:cubicBezTo>
                  <a:cubicBezTo>
                    <a:pt x="14" y="0"/>
                    <a:pt x="0" y="16"/>
                    <a:pt x="0" y="37"/>
                  </a:cubicBezTo>
                  <a:cubicBezTo>
                    <a:pt x="0" y="58"/>
                    <a:pt x="14" y="75"/>
                    <a:pt x="35" y="75"/>
                  </a:cubicBezTo>
                  <a:cubicBezTo>
                    <a:pt x="46" y="75"/>
                    <a:pt x="57" y="70"/>
                    <a:pt x="63" y="61"/>
                  </a:cubicBezTo>
                  <a:cubicBezTo>
                    <a:pt x="63" y="61"/>
                    <a:pt x="63" y="61"/>
                    <a:pt x="63" y="61"/>
                  </a:cubicBezTo>
                  <a:cubicBezTo>
                    <a:pt x="63" y="73"/>
                    <a:pt x="63" y="73"/>
                    <a:pt x="63" y="73"/>
                  </a:cubicBezTo>
                  <a:cubicBezTo>
                    <a:pt x="70" y="73"/>
                    <a:pt x="70" y="73"/>
                    <a:pt x="70" y="73"/>
                  </a:cubicBezTo>
                  <a:cubicBezTo>
                    <a:pt x="70" y="2"/>
                    <a:pt x="70" y="2"/>
                    <a:pt x="7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20"/>
            <p:cNvSpPr>
              <a:spLocks/>
            </p:cNvSpPr>
            <p:nvPr/>
          </p:nvSpPr>
          <p:spPr bwMode="auto">
            <a:xfrm>
              <a:off x="4510088" y="6369050"/>
              <a:ext cx="80962" cy="188912"/>
            </a:xfrm>
            <a:custGeom>
              <a:avLst/>
              <a:gdLst/>
              <a:ahLst/>
              <a:cxnLst>
                <a:cxn ang="0">
                  <a:pos x="7" y="2"/>
                </a:cxn>
                <a:cxn ang="0">
                  <a:pos x="0" y="2"/>
                </a:cxn>
                <a:cxn ang="0">
                  <a:pos x="0" y="73"/>
                </a:cxn>
                <a:cxn ang="0">
                  <a:pos x="7" y="73"/>
                </a:cxn>
                <a:cxn ang="0">
                  <a:pos x="7" y="37"/>
                </a:cxn>
                <a:cxn ang="0">
                  <a:pos x="22" y="7"/>
                </a:cxn>
                <a:cxn ang="0">
                  <a:pos x="27" y="8"/>
                </a:cxn>
                <a:cxn ang="0">
                  <a:pos x="31" y="2"/>
                </a:cxn>
                <a:cxn ang="0">
                  <a:pos x="23" y="0"/>
                </a:cxn>
                <a:cxn ang="0">
                  <a:pos x="8" y="11"/>
                </a:cxn>
                <a:cxn ang="0">
                  <a:pos x="7" y="11"/>
                </a:cxn>
                <a:cxn ang="0">
                  <a:pos x="7" y="2"/>
                </a:cxn>
              </a:cxnLst>
              <a:rect l="0" t="0" r="r" b="b"/>
              <a:pathLst>
                <a:path w="31" h="73">
                  <a:moveTo>
                    <a:pt x="7" y="2"/>
                  </a:moveTo>
                  <a:cubicBezTo>
                    <a:pt x="0" y="2"/>
                    <a:pt x="0" y="2"/>
                    <a:pt x="0" y="2"/>
                  </a:cubicBezTo>
                  <a:cubicBezTo>
                    <a:pt x="0" y="73"/>
                    <a:pt x="0" y="73"/>
                    <a:pt x="0" y="73"/>
                  </a:cubicBezTo>
                  <a:cubicBezTo>
                    <a:pt x="7" y="73"/>
                    <a:pt x="7" y="73"/>
                    <a:pt x="7" y="73"/>
                  </a:cubicBezTo>
                  <a:cubicBezTo>
                    <a:pt x="7" y="37"/>
                    <a:pt x="7" y="37"/>
                    <a:pt x="7" y="37"/>
                  </a:cubicBezTo>
                  <a:cubicBezTo>
                    <a:pt x="7" y="26"/>
                    <a:pt x="6" y="7"/>
                    <a:pt x="22" y="7"/>
                  </a:cubicBezTo>
                  <a:cubicBezTo>
                    <a:pt x="24" y="7"/>
                    <a:pt x="25" y="7"/>
                    <a:pt x="27" y="8"/>
                  </a:cubicBezTo>
                  <a:cubicBezTo>
                    <a:pt x="31" y="2"/>
                    <a:pt x="31" y="2"/>
                    <a:pt x="31" y="2"/>
                  </a:cubicBezTo>
                  <a:cubicBezTo>
                    <a:pt x="28" y="1"/>
                    <a:pt x="26" y="0"/>
                    <a:pt x="23" y="0"/>
                  </a:cubicBezTo>
                  <a:cubicBezTo>
                    <a:pt x="15" y="0"/>
                    <a:pt x="10" y="5"/>
                    <a:pt x="8" y="11"/>
                  </a:cubicBezTo>
                  <a:cubicBezTo>
                    <a:pt x="7" y="11"/>
                    <a:pt x="7" y="11"/>
                    <a:pt x="7" y="11"/>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1"/>
            <p:cNvSpPr>
              <a:spLocks/>
            </p:cNvSpPr>
            <p:nvPr/>
          </p:nvSpPr>
          <p:spPr bwMode="auto">
            <a:xfrm>
              <a:off x="4603750" y="6369050"/>
              <a:ext cx="134937" cy="188912"/>
            </a:xfrm>
            <a:custGeom>
              <a:avLst/>
              <a:gdLst/>
              <a:ahLst/>
              <a:cxnLst>
                <a:cxn ang="0">
                  <a:pos x="7" y="2"/>
                </a:cxn>
                <a:cxn ang="0">
                  <a:pos x="0" y="2"/>
                </a:cxn>
                <a:cxn ang="0">
                  <a:pos x="0" y="73"/>
                </a:cxn>
                <a:cxn ang="0">
                  <a:pos x="7" y="73"/>
                </a:cxn>
                <a:cxn ang="0">
                  <a:pos x="7" y="38"/>
                </a:cxn>
                <a:cxn ang="0">
                  <a:pos x="27" y="7"/>
                </a:cxn>
                <a:cxn ang="0">
                  <a:pos x="45" y="30"/>
                </a:cxn>
                <a:cxn ang="0">
                  <a:pos x="45" y="73"/>
                </a:cxn>
                <a:cxn ang="0">
                  <a:pos x="52" y="73"/>
                </a:cxn>
                <a:cxn ang="0">
                  <a:pos x="52" y="30"/>
                </a:cxn>
                <a:cxn ang="0">
                  <a:pos x="28" y="0"/>
                </a:cxn>
                <a:cxn ang="0">
                  <a:pos x="7" y="13"/>
                </a:cxn>
                <a:cxn ang="0">
                  <a:pos x="7" y="13"/>
                </a:cxn>
                <a:cxn ang="0">
                  <a:pos x="7" y="2"/>
                </a:cxn>
              </a:cxnLst>
              <a:rect l="0" t="0" r="r" b="b"/>
              <a:pathLst>
                <a:path w="52" h="73">
                  <a:moveTo>
                    <a:pt x="7" y="2"/>
                  </a:moveTo>
                  <a:cubicBezTo>
                    <a:pt x="0" y="2"/>
                    <a:pt x="0" y="2"/>
                    <a:pt x="0" y="2"/>
                  </a:cubicBezTo>
                  <a:cubicBezTo>
                    <a:pt x="0" y="73"/>
                    <a:pt x="0" y="73"/>
                    <a:pt x="0" y="73"/>
                  </a:cubicBezTo>
                  <a:cubicBezTo>
                    <a:pt x="7" y="73"/>
                    <a:pt x="7" y="73"/>
                    <a:pt x="7" y="73"/>
                  </a:cubicBezTo>
                  <a:cubicBezTo>
                    <a:pt x="7" y="38"/>
                    <a:pt x="7" y="38"/>
                    <a:pt x="7" y="38"/>
                  </a:cubicBezTo>
                  <a:cubicBezTo>
                    <a:pt x="7" y="24"/>
                    <a:pt x="9" y="7"/>
                    <a:pt x="27" y="7"/>
                  </a:cubicBezTo>
                  <a:cubicBezTo>
                    <a:pt x="43" y="7"/>
                    <a:pt x="45" y="17"/>
                    <a:pt x="45" y="30"/>
                  </a:cubicBezTo>
                  <a:cubicBezTo>
                    <a:pt x="45" y="73"/>
                    <a:pt x="45" y="73"/>
                    <a:pt x="45" y="73"/>
                  </a:cubicBezTo>
                  <a:cubicBezTo>
                    <a:pt x="52" y="73"/>
                    <a:pt x="52" y="73"/>
                    <a:pt x="52" y="73"/>
                  </a:cubicBezTo>
                  <a:cubicBezTo>
                    <a:pt x="52" y="30"/>
                    <a:pt x="52" y="30"/>
                    <a:pt x="52" y="30"/>
                  </a:cubicBezTo>
                  <a:cubicBezTo>
                    <a:pt x="52" y="12"/>
                    <a:pt x="46" y="0"/>
                    <a:pt x="28" y="0"/>
                  </a:cubicBezTo>
                  <a:cubicBezTo>
                    <a:pt x="19" y="0"/>
                    <a:pt x="11" y="5"/>
                    <a:pt x="7" y="13"/>
                  </a:cubicBezTo>
                  <a:cubicBezTo>
                    <a:pt x="7" y="13"/>
                    <a:pt x="7" y="13"/>
                    <a:pt x="7" y="13"/>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2"/>
            <p:cNvSpPr>
              <a:spLocks noEditPoints="1"/>
            </p:cNvSpPr>
            <p:nvPr/>
          </p:nvSpPr>
          <p:spPr bwMode="auto">
            <a:xfrm>
              <a:off x="4759325" y="6296025"/>
              <a:ext cx="30162" cy="261937"/>
            </a:xfrm>
            <a:custGeom>
              <a:avLst/>
              <a:gdLst/>
              <a:ahLst/>
              <a:cxnLst>
                <a:cxn ang="0">
                  <a:pos x="10" y="30"/>
                </a:cxn>
                <a:cxn ang="0">
                  <a:pos x="3" y="30"/>
                </a:cxn>
                <a:cxn ang="0">
                  <a:pos x="3" y="101"/>
                </a:cxn>
                <a:cxn ang="0">
                  <a:pos x="10" y="101"/>
                </a:cxn>
                <a:cxn ang="0">
                  <a:pos x="10" y="30"/>
                </a:cxn>
                <a:cxn ang="0">
                  <a:pos x="6" y="0"/>
                </a:cxn>
                <a:cxn ang="0">
                  <a:pos x="0" y="6"/>
                </a:cxn>
                <a:cxn ang="0">
                  <a:pos x="6" y="13"/>
                </a:cxn>
                <a:cxn ang="0">
                  <a:pos x="12" y="6"/>
                </a:cxn>
                <a:cxn ang="0">
                  <a:pos x="6" y="0"/>
                </a:cxn>
              </a:cxnLst>
              <a:rect l="0" t="0" r="r" b="b"/>
              <a:pathLst>
                <a:path w="12" h="101">
                  <a:moveTo>
                    <a:pt x="10" y="30"/>
                  </a:moveTo>
                  <a:cubicBezTo>
                    <a:pt x="3" y="30"/>
                    <a:pt x="3" y="30"/>
                    <a:pt x="3" y="30"/>
                  </a:cubicBezTo>
                  <a:cubicBezTo>
                    <a:pt x="3" y="101"/>
                    <a:pt x="3" y="101"/>
                    <a:pt x="3" y="101"/>
                  </a:cubicBezTo>
                  <a:cubicBezTo>
                    <a:pt x="10" y="101"/>
                    <a:pt x="10" y="101"/>
                    <a:pt x="10" y="101"/>
                  </a:cubicBezTo>
                  <a:cubicBezTo>
                    <a:pt x="10" y="30"/>
                    <a:pt x="10" y="30"/>
                    <a:pt x="10" y="30"/>
                  </a:cubicBezTo>
                  <a:close/>
                  <a:moveTo>
                    <a:pt x="6" y="0"/>
                  </a:moveTo>
                  <a:cubicBezTo>
                    <a:pt x="3" y="0"/>
                    <a:pt x="0" y="3"/>
                    <a:pt x="0" y="6"/>
                  </a:cubicBezTo>
                  <a:cubicBezTo>
                    <a:pt x="0" y="10"/>
                    <a:pt x="3" y="13"/>
                    <a:pt x="6" y="13"/>
                  </a:cubicBezTo>
                  <a:cubicBezTo>
                    <a:pt x="10" y="13"/>
                    <a:pt x="12" y="10"/>
                    <a:pt x="12" y="6"/>
                  </a:cubicBezTo>
                  <a:cubicBezTo>
                    <a:pt x="12" y="3"/>
                    <a:pt x="10"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23"/>
            <p:cNvSpPr>
              <a:spLocks/>
            </p:cNvSpPr>
            <p:nvPr/>
          </p:nvSpPr>
          <p:spPr bwMode="auto">
            <a:xfrm>
              <a:off x="4816475" y="6369050"/>
              <a:ext cx="133350" cy="188912"/>
            </a:xfrm>
            <a:custGeom>
              <a:avLst/>
              <a:gdLst/>
              <a:ahLst/>
              <a:cxnLst>
                <a:cxn ang="0">
                  <a:pos x="7" y="2"/>
                </a:cxn>
                <a:cxn ang="0">
                  <a:pos x="0" y="2"/>
                </a:cxn>
                <a:cxn ang="0">
                  <a:pos x="0" y="73"/>
                </a:cxn>
                <a:cxn ang="0">
                  <a:pos x="7" y="73"/>
                </a:cxn>
                <a:cxn ang="0">
                  <a:pos x="7" y="38"/>
                </a:cxn>
                <a:cxn ang="0">
                  <a:pos x="28" y="7"/>
                </a:cxn>
                <a:cxn ang="0">
                  <a:pos x="45" y="30"/>
                </a:cxn>
                <a:cxn ang="0">
                  <a:pos x="45" y="73"/>
                </a:cxn>
                <a:cxn ang="0">
                  <a:pos x="52" y="73"/>
                </a:cxn>
                <a:cxn ang="0">
                  <a:pos x="52" y="30"/>
                </a:cxn>
                <a:cxn ang="0">
                  <a:pos x="29" y="0"/>
                </a:cxn>
                <a:cxn ang="0">
                  <a:pos x="8" y="13"/>
                </a:cxn>
                <a:cxn ang="0">
                  <a:pos x="7" y="13"/>
                </a:cxn>
                <a:cxn ang="0">
                  <a:pos x="7" y="2"/>
                </a:cxn>
              </a:cxnLst>
              <a:rect l="0" t="0" r="r" b="b"/>
              <a:pathLst>
                <a:path w="52" h="73">
                  <a:moveTo>
                    <a:pt x="7" y="2"/>
                  </a:moveTo>
                  <a:cubicBezTo>
                    <a:pt x="0" y="2"/>
                    <a:pt x="0" y="2"/>
                    <a:pt x="0" y="2"/>
                  </a:cubicBezTo>
                  <a:cubicBezTo>
                    <a:pt x="0" y="73"/>
                    <a:pt x="0" y="73"/>
                    <a:pt x="0" y="73"/>
                  </a:cubicBezTo>
                  <a:cubicBezTo>
                    <a:pt x="7" y="73"/>
                    <a:pt x="7" y="73"/>
                    <a:pt x="7" y="73"/>
                  </a:cubicBezTo>
                  <a:cubicBezTo>
                    <a:pt x="7" y="38"/>
                    <a:pt x="7" y="38"/>
                    <a:pt x="7" y="38"/>
                  </a:cubicBezTo>
                  <a:cubicBezTo>
                    <a:pt x="7" y="24"/>
                    <a:pt x="10" y="7"/>
                    <a:pt x="28" y="7"/>
                  </a:cubicBezTo>
                  <a:cubicBezTo>
                    <a:pt x="44" y="7"/>
                    <a:pt x="45" y="17"/>
                    <a:pt x="45" y="30"/>
                  </a:cubicBezTo>
                  <a:cubicBezTo>
                    <a:pt x="45" y="73"/>
                    <a:pt x="45" y="73"/>
                    <a:pt x="45" y="73"/>
                  </a:cubicBezTo>
                  <a:cubicBezTo>
                    <a:pt x="52" y="73"/>
                    <a:pt x="52" y="73"/>
                    <a:pt x="52" y="73"/>
                  </a:cubicBezTo>
                  <a:cubicBezTo>
                    <a:pt x="52" y="30"/>
                    <a:pt x="52" y="30"/>
                    <a:pt x="52" y="30"/>
                  </a:cubicBezTo>
                  <a:cubicBezTo>
                    <a:pt x="52" y="12"/>
                    <a:pt x="47" y="0"/>
                    <a:pt x="29" y="0"/>
                  </a:cubicBezTo>
                  <a:cubicBezTo>
                    <a:pt x="19" y="0"/>
                    <a:pt x="12" y="5"/>
                    <a:pt x="8" y="13"/>
                  </a:cubicBezTo>
                  <a:cubicBezTo>
                    <a:pt x="7" y="13"/>
                    <a:pt x="7" y="13"/>
                    <a:pt x="7" y="13"/>
                  </a:cubicBezTo>
                  <a:cubicBezTo>
                    <a:pt x="7" y="2"/>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4"/>
            <p:cNvSpPr>
              <a:spLocks noEditPoints="1"/>
            </p:cNvSpPr>
            <p:nvPr/>
          </p:nvSpPr>
          <p:spPr bwMode="auto">
            <a:xfrm>
              <a:off x="4972050" y="6369050"/>
              <a:ext cx="182562" cy="295275"/>
            </a:xfrm>
            <a:custGeom>
              <a:avLst/>
              <a:gdLst/>
              <a:ahLst/>
              <a:cxnLst>
                <a:cxn ang="0">
                  <a:pos x="36" y="7"/>
                </a:cxn>
                <a:cxn ang="0">
                  <a:pos x="64" y="37"/>
                </a:cxn>
                <a:cxn ang="0">
                  <a:pos x="36" y="69"/>
                </a:cxn>
                <a:cxn ang="0">
                  <a:pos x="8" y="37"/>
                </a:cxn>
                <a:cxn ang="0">
                  <a:pos x="36" y="7"/>
                </a:cxn>
                <a:cxn ang="0">
                  <a:pos x="71" y="2"/>
                </a:cxn>
                <a:cxn ang="0">
                  <a:pos x="64" y="2"/>
                </a:cxn>
                <a:cxn ang="0">
                  <a:pos x="64" y="14"/>
                </a:cxn>
                <a:cxn ang="0">
                  <a:pos x="63" y="14"/>
                </a:cxn>
                <a:cxn ang="0">
                  <a:pos x="37" y="0"/>
                </a:cxn>
                <a:cxn ang="0">
                  <a:pos x="1" y="38"/>
                </a:cxn>
                <a:cxn ang="0">
                  <a:pos x="36" y="75"/>
                </a:cxn>
                <a:cxn ang="0">
                  <a:pos x="63" y="61"/>
                </a:cxn>
                <a:cxn ang="0">
                  <a:pos x="64" y="61"/>
                </a:cxn>
                <a:cxn ang="0">
                  <a:pos x="64" y="70"/>
                </a:cxn>
                <a:cxn ang="0">
                  <a:pos x="57" y="97"/>
                </a:cxn>
                <a:cxn ang="0">
                  <a:pos x="35" y="108"/>
                </a:cxn>
                <a:cxn ang="0">
                  <a:pos x="7" y="84"/>
                </a:cxn>
                <a:cxn ang="0">
                  <a:pos x="0" y="84"/>
                </a:cxn>
                <a:cxn ang="0">
                  <a:pos x="35" y="114"/>
                </a:cxn>
                <a:cxn ang="0">
                  <a:pos x="64" y="100"/>
                </a:cxn>
                <a:cxn ang="0">
                  <a:pos x="71" y="70"/>
                </a:cxn>
                <a:cxn ang="0">
                  <a:pos x="71" y="2"/>
                </a:cxn>
              </a:cxnLst>
              <a:rect l="0" t="0" r="r" b="b"/>
              <a:pathLst>
                <a:path w="71" h="114">
                  <a:moveTo>
                    <a:pt x="36" y="7"/>
                  </a:moveTo>
                  <a:cubicBezTo>
                    <a:pt x="53" y="7"/>
                    <a:pt x="64" y="20"/>
                    <a:pt x="64" y="37"/>
                  </a:cubicBezTo>
                  <a:cubicBezTo>
                    <a:pt x="64" y="54"/>
                    <a:pt x="54" y="69"/>
                    <a:pt x="36" y="69"/>
                  </a:cubicBezTo>
                  <a:cubicBezTo>
                    <a:pt x="19" y="69"/>
                    <a:pt x="8" y="54"/>
                    <a:pt x="8" y="37"/>
                  </a:cubicBezTo>
                  <a:cubicBezTo>
                    <a:pt x="8" y="22"/>
                    <a:pt x="19" y="7"/>
                    <a:pt x="36" y="7"/>
                  </a:cubicBezTo>
                  <a:close/>
                  <a:moveTo>
                    <a:pt x="71" y="2"/>
                  </a:moveTo>
                  <a:cubicBezTo>
                    <a:pt x="64" y="2"/>
                    <a:pt x="64" y="2"/>
                    <a:pt x="64" y="2"/>
                  </a:cubicBezTo>
                  <a:cubicBezTo>
                    <a:pt x="64" y="14"/>
                    <a:pt x="64" y="14"/>
                    <a:pt x="64" y="14"/>
                  </a:cubicBezTo>
                  <a:cubicBezTo>
                    <a:pt x="63" y="14"/>
                    <a:pt x="63" y="14"/>
                    <a:pt x="63" y="14"/>
                  </a:cubicBezTo>
                  <a:cubicBezTo>
                    <a:pt x="57" y="5"/>
                    <a:pt x="48" y="0"/>
                    <a:pt x="37" y="0"/>
                  </a:cubicBezTo>
                  <a:cubicBezTo>
                    <a:pt x="16" y="0"/>
                    <a:pt x="1" y="17"/>
                    <a:pt x="1" y="38"/>
                  </a:cubicBezTo>
                  <a:cubicBezTo>
                    <a:pt x="1" y="58"/>
                    <a:pt x="15" y="75"/>
                    <a:pt x="36" y="75"/>
                  </a:cubicBezTo>
                  <a:cubicBezTo>
                    <a:pt x="46" y="75"/>
                    <a:pt x="57" y="70"/>
                    <a:pt x="63" y="61"/>
                  </a:cubicBezTo>
                  <a:cubicBezTo>
                    <a:pt x="64" y="61"/>
                    <a:pt x="64" y="61"/>
                    <a:pt x="64" y="61"/>
                  </a:cubicBezTo>
                  <a:cubicBezTo>
                    <a:pt x="64" y="70"/>
                    <a:pt x="64" y="70"/>
                    <a:pt x="64" y="70"/>
                  </a:cubicBezTo>
                  <a:cubicBezTo>
                    <a:pt x="64" y="80"/>
                    <a:pt x="63" y="89"/>
                    <a:pt x="57" y="97"/>
                  </a:cubicBezTo>
                  <a:cubicBezTo>
                    <a:pt x="52" y="105"/>
                    <a:pt x="43" y="108"/>
                    <a:pt x="35" y="108"/>
                  </a:cubicBezTo>
                  <a:cubicBezTo>
                    <a:pt x="20" y="108"/>
                    <a:pt x="8" y="98"/>
                    <a:pt x="7" y="84"/>
                  </a:cubicBezTo>
                  <a:cubicBezTo>
                    <a:pt x="0" y="84"/>
                    <a:pt x="0" y="84"/>
                    <a:pt x="0" y="84"/>
                  </a:cubicBezTo>
                  <a:cubicBezTo>
                    <a:pt x="1" y="103"/>
                    <a:pt x="16" y="114"/>
                    <a:pt x="35" y="114"/>
                  </a:cubicBezTo>
                  <a:cubicBezTo>
                    <a:pt x="46" y="114"/>
                    <a:pt x="57" y="110"/>
                    <a:pt x="64" y="100"/>
                  </a:cubicBezTo>
                  <a:cubicBezTo>
                    <a:pt x="70" y="91"/>
                    <a:pt x="71" y="81"/>
                    <a:pt x="71" y="70"/>
                  </a:cubicBezTo>
                  <a:cubicBezTo>
                    <a:pt x="71" y="2"/>
                    <a:pt x="71" y="2"/>
                    <a:pt x="7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5"/>
            <p:cNvSpPr>
              <a:spLocks noEditPoints="1"/>
            </p:cNvSpPr>
            <p:nvPr/>
          </p:nvSpPr>
          <p:spPr bwMode="auto">
            <a:xfrm>
              <a:off x="5183188" y="6359525"/>
              <a:ext cx="65087" cy="66675"/>
            </a:xfrm>
            <a:custGeom>
              <a:avLst/>
              <a:gdLst/>
              <a:ahLst/>
              <a:cxnLst>
                <a:cxn ang="0">
                  <a:pos x="7" y="21"/>
                </a:cxn>
                <a:cxn ang="0">
                  <a:pos x="10" y="21"/>
                </a:cxn>
                <a:cxn ang="0">
                  <a:pos x="10" y="14"/>
                </a:cxn>
                <a:cxn ang="0">
                  <a:pos x="12" y="14"/>
                </a:cxn>
                <a:cxn ang="0">
                  <a:pos x="16" y="21"/>
                </a:cxn>
                <a:cxn ang="0">
                  <a:pos x="19" y="21"/>
                </a:cxn>
                <a:cxn ang="0">
                  <a:pos x="14" y="14"/>
                </a:cxn>
                <a:cxn ang="0">
                  <a:pos x="18" y="10"/>
                </a:cxn>
                <a:cxn ang="0">
                  <a:pos x="13" y="6"/>
                </a:cxn>
                <a:cxn ang="0">
                  <a:pos x="7" y="6"/>
                </a:cxn>
                <a:cxn ang="0">
                  <a:pos x="7" y="21"/>
                </a:cxn>
                <a:cxn ang="0">
                  <a:pos x="10" y="12"/>
                </a:cxn>
                <a:cxn ang="0">
                  <a:pos x="10" y="8"/>
                </a:cxn>
                <a:cxn ang="0">
                  <a:pos x="13" y="8"/>
                </a:cxn>
                <a:cxn ang="0">
                  <a:pos x="16" y="10"/>
                </a:cxn>
                <a:cxn ang="0">
                  <a:pos x="12" y="12"/>
                </a:cxn>
                <a:cxn ang="0">
                  <a:pos x="10" y="12"/>
                </a:cxn>
                <a:cxn ang="0">
                  <a:pos x="0" y="13"/>
                </a:cxn>
                <a:cxn ang="0">
                  <a:pos x="12" y="26"/>
                </a:cxn>
                <a:cxn ang="0">
                  <a:pos x="25" y="13"/>
                </a:cxn>
                <a:cxn ang="0">
                  <a:pos x="12" y="0"/>
                </a:cxn>
                <a:cxn ang="0">
                  <a:pos x="0" y="13"/>
                </a:cxn>
                <a:cxn ang="0">
                  <a:pos x="12" y="24"/>
                </a:cxn>
                <a:cxn ang="0">
                  <a:pos x="2" y="13"/>
                </a:cxn>
                <a:cxn ang="0">
                  <a:pos x="12" y="2"/>
                </a:cxn>
                <a:cxn ang="0">
                  <a:pos x="23" y="13"/>
                </a:cxn>
                <a:cxn ang="0">
                  <a:pos x="12" y="24"/>
                </a:cxn>
              </a:cxnLst>
              <a:rect l="0" t="0" r="r" b="b"/>
              <a:pathLst>
                <a:path w="25" h="26">
                  <a:moveTo>
                    <a:pt x="7" y="21"/>
                  </a:moveTo>
                  <a:cubicBezTo>
                    <a:pt x="10" y="21"/>
                    <a:pt x="10" y="21"/>
                    <a:pt x="10" y="21"/>
                  </a:cubicBezTo>
                  <a:cubicBezTo>
                    <a:pt x="10" y="14"/>
                    <a:pt x="10" y="14"/>
                    <a:pt x="10" y="14"/>
                  </a:cubicBezTo>
                  <a:cubicBezTo>
                    <a:pt x="12" y="14"/>
                    <a:pt x="12" y="14"/>
                    <a:pt x="12" y="14"/>
                  </a:cubicBezTo>
                  <a:cubicBezTo>
                    <a:pt x="16" y="21"/>
                    <a:pt x="16" y="21"/>
                    <a:pt x="16" y="21"/>
                  </a:cubicBezTo>
                  <a:cubicBezTo>
                    <a:pt x="19" y="21"/>
                    <a:pt x="19" y="21"/>
                    <a:pt x="19" y="21"/>
                  </a:cubicBezTo>
                  <a:cubicBezTo>
                    <a:pt x="14" y="14"/>
                    <a:pt x="14" y="14"/>
                    <a:pt x="14" y="14"/>
                  </a:cubicBezTo>
                  <a:cubicBezTo>
                    <a:pt x="17" y="14"/>
                    <a:pt x="18" y="13"/>
                    <a:pt x="18" y="10"/>
                  </a:cubicBezTo>
                  <a:cubicBezTo>
                    <a:pt x="18" y="7"/>
                    <a:pt x="17" y="6"/>
                    <a:pt x="13" y="6"/>
                  </a:cubicBezTo>
                  <a:cubicBezTo>
                    <a:pt x="7" y="6"/>
                    <a:pt x="7" y="6"/>
                    <a:pt x="7" y="6"/>
                  </a:cubicBezTo>
                  <a:cubicBezTo>
                    <a:pt x="7" y="21"/>
                    <a:pt x="7" y="21"/>
                    <a:pt x="7" y="21"/>
                  </a:cubicBezTo>
                  <a:close/>
                  <a:moveTo>
                    <a:pt x="10" y="12"/>
                  </a:moveTo>
                  <a:cubicBezTo>
                    <a:pt x="10" y="8"/>
                    <a:pt x="10" y="8"/>
                    <a:pt x="10" y="8"/>
                  </a:cubicBezTo>
                  <a:cubicBezTo>
                    <a:pt x="13" y="8"/>
                    <a:pt x="13" y="8"/>
                    <a:pt x="13" y="8"/>
                  </a:cubicBezTo>
                  <a:cubicBezTo>
                    <a:pt x="14" y="8"/>
                    <a:pt x="16" y="8"/>
                    <a:pt x="16" y="10"/>
                  </a:cubicBezTo>
                  <a:cubicBezTo>
                    <a:pt x="16" y="12"/>
                    <a:pt x="14" y="12"/>
                    <a:pt x="12" y="12"/>
                  </a:cubicBezTo>
                  <a:cubicBezTo>
                    <a:pt x="10" y="12"/>
                    <a:pt x="10" y="12"/>
                    <a:pt x="10" y="12"/>
                  </a:cubicBezTo>
                  <a:close/>
                  <a:moveTo>
                    <a:pt x="0" y="13"/>
                  </a:moveTo>
                  <a:cubicBezTo>
                    <a:pt x="0" y="20"/>
                    <a:pt x="5" y="26"/>
                    <a:pt x="12" y="26"/>
                  </a:cubicBezTo>
                  <a:cubicBezTo>
                    <a:pt x="20" y="26"/>
                    <a:pt x="25" y="20"/>
                    <a:pt x="25" y="13"/>
                  </a:cubicBezTo>
                  <a:cubicBezTo>
                    <a:pt x="25" y="6"/>
                    <a:pt x="20" y="0"/>
                    <a:pt x="12" y="0"/>
                  </a:cubicBezTo>
                  <a:cubicBezTo>
                    <a:pt x="5" y="0"/>
                    <a:pt x="0" y="6"/>
                    <a:pt x="0" y="13"/>
                  </a:cubicBezTo>
                  <a:close/>
                  <a:moveTo>
                    <a:pt x="12" y="24"/>
                  </a:moveTo>
                  <a:cubicBezTo>
                    <a:pt x="7" y="24"/>
                    <a:pt x="2" y="19"/>
                    <a:pt x="2" y="13"/>
                  </a:cubicBezTo>
                  <a:cubicBezTo>
                    <a:pt x="2" y="7"/>
                    <a:pt x="7" y="2"/>
                    <a:pt x="12" y="2"/>
                  </a:cubicBezTo>
                  <a:cubicBezTo>
                    <a:pt x="18" y="2"/>
                    <a:pt x="23" y="7"/>
                    <a:pt x="23" y="13"/>
                  </a:cubicBezTo>
                  <a:cubicBezTo>
                    <a:pt x="23" y="19"/>
                    <a:pt x="18" y="24"/>
                    <a:pt x="12"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8" name="Picture 2"/>
          <p:cNvPicPr>
            <a:picLocks noChangeAspect="1" noChangeArrowheads="1"/>
          </p:cNvPicPr>
          <p:nvPr/>
        </p:nvPicPr>
        <p:blipFill>
          <a:blip r:embed="rId3" cstate="print"/>
          <a:srcRect/>
          <a:stretch>
            <a:fillRect/>
          </a:stretch>
        </p:blipFill>
        <p:spPr bwMode="auto">
          <a:xfrm>
            <a:off x="5567909" y="5520912"/>
            <a:ext cx="2455316" cy="434753"/>
          </a:xfrm>
          <a:prstGeom prst="rect">
            <a:avLst/>
          </a:prstGeom>
          <a:noFill/>
          <a:ln w="9525">
            <a:noFill/>
            <a:miter lim="800000"/>
            <a:headEnd/>
            <a:tailEnd/>
          </a:ln>
          <a:effectLst/>
        </p:spPr>
      </p:pic>
      <p:pic>
        <p:nvPicPr>
          <p:cNvPr id="119" name="Picture 3"/>
          <p:cNvPicPr>
            <a:picLocks noChangeAspect="1" noChangeArrowheads="1"/>
          </p:cNvPicPr>
          <p:nvPr/>
        </p:nvPicPr>
        <p:blipFill>
          <a:blip r:embed="rId4" cstate="print"/>
          <a:srcRect/>
          <a:stretch>
            <a:fillRect/>
          </a:stretch>
        </p:blipFill>
        <p:spPr bwMode="auto">
          <a:xfrm>
            <a:off x="1549695" y="5626455"/>
            <a:ext cx="2031705" cy="288570"/>
          </a:xfrm>
          <a:prstGeom prst="rect">
            <a:avLst/>
          </a:prstGeom>
          <a:noFill/>
          <a:ln w="9525">
            <a:noFill/>
            <a:miter lim="800000"/>
            <a:headEnd/>
            <a:tailEnd/>
          </a:ln>
          <a:effectLst/>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029" y="4002785"/>
            <a:ext cx="8831041" cy="1483615"/>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Corroborated by </a:t>
            </a:r>
            <a:r>
              <a:rPr lang="en-US" dirty="0" err="1" smtClean="0"/>
              <a:t>Pollak</a:t>
            </a:r>
            <a:r>
              <a:rPr lang="en-US" dirty="0" smtClean="0"/>
              <a:t> et al, in June</a:t>
            </a:r>
            <a:endParaRPr lang="en-US" dirty="0"/>
          </a:p>
        </p:txBody>
      </p:sp>
      <p:sp>
        <p:nvSpPr>
          <p:cNvPr id="3" name="Content Placeholder 2"/>
          <p:cNvSpPr>
            <a:spLocks noGrp="1"/>
          </p:cNvSpPr>
          <p:nvPr>
            <p:ph sz="half" idx="1"/>
          </p:nvPr>
        </p:nvSpPr>
        <p:spPr/>
        <p:txBody>
          <a:bodyPr>
            <a:normAutofit/>
          </a:bodyPr>
          <a:lstStyle/>
          <a:p>
            <a:r>
              <a:rPr lang="en-US" dirty="0" smtClean="0"/>
              <a:t>20 </a:t>
            </a:r>
            <a:r>
              <a:rPr lang="en-US" dirty="0"/>
              <a:t>percent of the gap in test scores between poor children and middle-class children may be a result of </a:t>
            </a:r>
            <a:r>
              <a:rPr lang="en-US" b="1" dirty="0">
                <a:solidFill>
                  <a:srgbClr val="FF0000"/>
                </a:solidFill>
              </a:rPr>
              <a:t>poor brain development in the </a:t>
            </a:r>
            <a:r>
              <a:rPr lang="en-US" b="1" dirty="0" smtClean="0">
                <a:solidFill>
                  <a:srgbClr val="FF0000"/>
                </a:solidFill>
              </a:rPr>
              <a:t>frontal </a:t>
            </a:r>
            <a:r>
              <a:rPr lang="en-US" b="1" dirty="0">
                <a:solidFill>
                  <a:srgbClr val="FF0000"/>
                </a:solidFill>
              </a:rPr>
              <a:t>and temporal </a:t>
            </a:r>
            <a:r>
              <a:rPr lang="en-US" b="1" dirty="0" smtClean="0">
                <a:solidFill>
                  <a:srgbClr val="FF0000"/>
                </a:solidFill>
              </a:rPr>
              <a:t>lobes</a:t>
            </a: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33247" y="1492155"/>
            <a:ext cx="4267200" cy="3200400"/>
          </a:xfrm>
        </p:spPr>
      </p:pic>
      <p:sp>
        <p:nvSpPr>
          <p:cNvPr id="6" name="TextBox 5"/>
          <p:cNvSpPr txBox="1"/>
          <p:nvPr/>
        </p:nvSpPr>
        <p:spPr>
          <a:xfrm>
            <a:off x="4648200" y="5638800"/>
            <a:ext cx="3352800" cy="646331"/>
          </a:xfrm>
          <a:prstGeom prst="rect">
            <a:avLst/>
          </a:prstGeom>
          <a:noFill/>
        </p:spPr>
        <p:txBody>
          <a:bodyPr wrap="square" rtlCol="0">
            <a:spAutoFit/>
          </a:bodyPr>
          <a:lstStyle/>
          <a:p>
            <a:r>
              <a:rPr lang="en-US" dirty="0" err="1" smtClean="0"/>
              <a:t>Pollak</a:t>
            </a:r>
            <a:r>
              <a:rPr lang="en-US" dirty="0" smtClean="0"/>
              <a:t>, S., et al. (2015) </a:t>
            </a:r>
            <a:r>
              <a:rPr lang="en-US" i="1" dirty="0"/>
              <a:t>JAMA Pediatrics </a:t>
            </a:r>
          </a:p>
        </p:txBody>
      </p:sp>
    </p:spTree>
    <p:extLst>
      <p:ext uri="{BB962C8B-B14F-4D97-AF65-F5344CB8AC3E}">
        <p14:creationId xmlns:p14="http://schemas.microsoft.com/office/powerpoint/2010/main" val="332021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fontScale="90000"/>
          </a:bodyPr>
          <a:lstStyle/>
          <a:p>
            <a:r>
              <a:rPr lang="en-US" b="1" dirty="0" smtClean="0"/>
              <a:t/>
            </a:r>
            <a:br>
              <a:rPr lang="en-US" b="1" dirty="0" smtClean="0"/>
            </a:br>
            <a:r>
              <a:rPr lang="en-US" b="1" dirty="0" smtClean="0"/>
              <a:t>In October, differential </a:t>
            </a:r>
            <a:r>
              <a:rPr lang="en-US" b="1" dirty="0"/>
              <a:t>effects of </a:t>
            </a:r>
            <a:r>
              <a:rPr lang="en-US" b="1" dirty="0" smtClean="0"/>
              <a:t>SES on kinds of memory (working versus </a:t>
            </a:r>
            <a:r>
              <a:rPr lang="en-US" b="1" dirty="0"/>
              <a:t>procedural </a:t>
            </a:r>
            <a:r>
              <a:rPr lang="en-US" b="1" dirty="0" smtClean="0"/>
              <a:t>memory)</a:t>
            </a:r>
            <a:r>
              <a:rPr lang="en-US" b="1" dirty="0"/>
              <a:t/>
            </a:r>
            <a:br>
              <a:rPr lang="en-US" b="1" dirty="0"/>
            </a:b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1737856"/>
            <a:ext cx="8229600" cy="33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3875" y="5246862"/>
            <a:ext cx="2971800" cy="707886"/>
          </a:xfrm>
          <a:prstGeom prst="rect">
            <a:avLst/>
          </a:prstGeom>
          <a:noFill/>
        </p:spPr>
        <p:txBody>
          <a:bodyPr wrap="square" rtlCol="0">
            <a:spAutoFit/>
          </a:bodyPr>
          <a:lstStyle/>
          <a:p>
            <a:pPr algn="ctr"/>
            <a:r>
              <a:rPr lang="en-US" sz="2000" b="1" dirty="0" smtClean="0">
                <a:solidFill>
                  <a:srgbClr val="FF0000"/>
                </a:solidFill>
              </a:rPr>
              <a:t>Procedural Memory (probabilistic learning) </a:t>
            </a:r>
            <a:endParaRPr lang="en-US" sz="2000" b="1" dirty="0">
              <a:solidFill>
                <a:srgbClr val="FF0000"/>
              </a:solidFill>
            </a:endParaRPr>
          </a:p>
        </p:txBody>
      </p:sp>
      <p:sp>
        <p:nvSpPr>
          <p:cNvPr id="6" name="TextBox 5"/>
          <p:cNvSpPr txBox="1"/>
          <p:nvPr/>
        </p:nvSpPr>
        <p:spPr>
          <a:xfrm>
            <a:off x="6000466" y="5246862"/>
            <a:ext cx="2438400" cy="400110"/>
          </a:xfrm>
          <a:prstGeom prst="rect">
            <a:avLst/>
          </a:prstGeom>
          <a:noFill/>
        </p:spPr>
        <p:txBody>
          <a:bodyPr wrap="square" rtlCol="0">
            <a:spAutoFit/>
          </a:bodyPr>
          <a:lstStyle/>
          <a:p>
            <a:r>
              <a:rPr lang="en-US" sz="2000" b="1" dirty="0" smtClean="0">
                <a:solidFill>
                  <a:srgbClr val="FF0000"/>
                </a:solidFill>
              </a:rPr>
              <a:t>Working Memory</a:t>
            </a:r>
            <a:endParaRPr lang="en-US" sz="2000" b="1" dirty="0">
              <a:solidFill>
                <a:srgbClr val="FF0000"/>
              </a:solidFill>
            </a:endParaRPr>
          </a:p>
        </p:txBody>
      </p:sp>
      <p:sp>
        <p:nvSpPr>
          <p:cNvPr id="7" name="TextBox 6"/>
          <p:cNvSpPr txBox="1"/>
          <p:nvPr/>
        </p:nvSpPr>
        <p:spPr>
          <a:xfrm>
            <a:off x="284897" y="5924533"/>
            <a:ext cx="8610600" cy="369332"/>
          </a:xfrm>
          <a:prstGeom prst="rect">
            <a:avLst/>
          </a:prstGeom>
          <a:noFill/>
        </p:spPr>
        <p:txBody>
          <a:bodyPr wrap="square" rtlCol="0">
            <a:spAutoFit/>
          </a:bodyPr>
          <a:lstStyle/>
          <a:p>
            <a:r>
              <a:rPr lang="en-US" dirty="0" smtClean="0"/>
              <a:t>Leonard, J., Mackey, A., Finn, A.  &amp; Gabrielli, JE (2015) </a:t>
            </a:r>
            <a:r>
              <a:rPr lang="fr-FR" dirty="0"/>
              <a:t>Front. Hum. </a:t>
            </a:r>
            <a:r>
              <a:rPr lang="fr-FR" dirty="0" err="1"/>
              <a:t>Neurosci</a:t>
            </a:r>
            <a:r>
              <a:rPr lang="fr-FR" dirty="0"/>
              <a:t>., 08 </a:t>
            </a:r>
            <a:r>
              <a:rPr lang="fr-FR" dirty="0" err="1" smtClean="0"/>
              <a:t>October</a:t>
            </a:r>
            <a:endParaRPr lang="en-US" dirty="0"/>
          </a:p>
        </p:txBody>
      </p:sp>
    </p:spTree>
    <p:extLst>
      <p:ext uri="{BB962C8B-B14F-4D97-AF65-F5344CB8AC3E}">
        <p14:creationId xmlns:p14="http://schemas.microsoft.com/office/powerpoint/2010/main" val="395060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SES does not affect </a:t>
            </a:r>
            <a:r>
              <a:rPr lang="en-US" dirty="0"/>
              <a:t>intelligence</a:t>
            </a:r>
            <a:br>
              <a:rPr lang="en-US" dirty="0"/>
            </a:br>
            <a:r>
              <a:rPr lang="en-US" dirty="0" smtClean="0"/>
              <a:t> or ability to learn in general</a:t>
            </a:r>
            <a:endParaRPr lang="en-US" dirty="0"/>
          </a:p>
        </p:txBody>
      </p:sp>
      <p:sp>
        <p:nvSpPr>
          <p:cNvPr id="3" name="Content Placeholder 2"/>
          <p:cNvSpPr>
            <a:spLocks noGrp="1"/>
          </p:cNvSpPr>
          <p:nvPr>
            <p:ph idx="1"/>
          </p:nvPr>
        </p:nvSpPr>
        <p:spPr>
          <a:xfrm>
            <a:off x="760436" y="1689905"/>
            <a:ext cx="7839075" cy="4267200"/>
          </a:xfrm>
        </p:spPr>
        <p:txBody>
          <a:bodyPr/>
          <a:lstStyle/>
          <a:p>
            <a:r>
              <a:rPr lang="en-US" dirty="0" smtClean="0"/>
              <a:t>Rather SES affects those types of learning important for academic success</a:t>
            </a:r>
          </a:p>
          <a:p>
            <a:r>
              <a:rPr lang="en-US" dirty="0" smtClean="0"/>
              <a:t>But, why????</a:t>
            </a:r>
            <a:endParaRPr lang="en-US" dirty="0"/>
          </a:p>
        </p:txBody>
      </p:sp>
    </p:spTree>
    <p:extLst>
      <p:ext uri="{BB962C8B-B14F-4D97-AF65-F5344CB8AC3E}">
        <p14:creationId xmlns:p14="http://schemas.microsoft.com/office/powerpoint/2010/main" val="279244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key feature is toxic stress associated with poverty</a:t>
            </a:r>
            <a:endParaRPr lang="en-US" dirty="0"/>
          </a:p>
        </p:txBody>
      </p:sp>
      <p:sp>
        <p:nvSpPr>
          <p:cNvPr id="5" name="Slide Number Placeholder 4"/>
          <p:cNvSpPr>
            <a:spLocks noGrp="1"/>
          </p:cNvSpPr>
          <p:nvPr>
            <p:ph type="sldNum" sz="quarter" idx="10"/>
          </p:nvPr>
        </p:nvSpPr>
        <p:spPr/>
        <p:txBody>
          <a:bodyPr/>
          <a:lstStyle/>
          <a:p>
            <a:pPr>
              <a:defRPr/>
            </a:pPr>
            <a:fld id="{1672D984-766C-4FAC-A454-E934E7C51FD4}" type="slidenum">
              <a:rPr lang="en-US" smtClean="0"/>
              <a:pPr>
                <a:defRPr/>
              </a:pPr>
              <a:t>13</a:t>
            </a:fld>
            <a:endParaRPr lang="en-US" dirty="0"/>
          </a:p>
        </p:txBody>
      </p:sp>
    </p:spTree>
    <p:extLst>
      <p:ext uri="{BB962C8B-B14F-4D97-AF65-F5344CB8AC3E}">
        <p14:creationId xmlns:p14="http://schemas.microsoft.com/office/powerpoint/2010/main" val="121545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601" y="0"/>
            <a:ext cx="5489902"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56" y="4692573"/>
            <a:ext cx="6003897" cy="153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54601" y="3762375"/>
            <a:ext cx="5984650" cy="646331"/>
          </a:xfrm>
          <a:prstGeom prst="rect">
            <a:avLst/>
          </a:prstGeom>
          <a:noFill/>
        </p:spPr>
        <p:txBody>
          <a:bodyPr wrap="square" rtlCol="0">
            <a:spAutoFit/>
          </a:bodyPr>
          <a:lstStyle/>
          <a:p>
            <a:r>
              <a:rPr lang="en-US" u="sng" dirty="0">
                <a:hlinkClick r:id="rId4"/>
              </a:rPr>
              <a:t>http://developingchild.harvard.edu/resources/wp3/</a:t>
            </a:r>
            <a:endParaRPr lang="en-US" dirty="0"/>
          </a:p>
          <a:p>
            <a:endParaRPr lang="en-US" dirty="0"/>
          </a:p>
        </p:txBody>
      </p:sp>
    </p:spTree>
    <p:extLst>
      <p:ext uri="{BB962C8B-B14F-4D97-AF65-F5344CB8AC3E}">
        <p14:creationId xmlns:p14="http://schemas.microsoft.com/office/powerpoint/2010/main" val="82830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Brain Development</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a:t>The neural circuits for dealing with stress are particularly malleable (or “plastic”) during the fetal and early childhood periods </a:t>
            </a:r>
            <a:endParaRPr lang="en-US" b="1" dirty="0" smtClean="0"/>
          </a:p>
          <a:p>
            <a:pPr lvl="1"/>
            <a:r>
              <a:rPr lang="en-US" dirty="0" smtClean="0"/>
              <a:t>the regions of the brain involved in fear, anxiety, and impulsive responses may overproduce neural connections</a:t>
            </a:r>
          </a:p>
          <a:p>
            <a:pPr lvl="1"/>
            <a:r>
              <a:rPr lang="en-US" dirty="0" smtClean="0"/>
              <a:t>those regions dedicated to reasoning, planning, and behavioral control may produce fewer neural connections </a:t>
            </a:r>
          </a:p>
          <a:p>
            <a:endParaRPr lang="en-US" dirty="0"/>
          </a:p>
        </p:txBody>
      </p:sp>
      <p:pic>
        <p:nvPicPr>
          <p:cNvPr id="5124" name="Picture 4" descr="http://parkipourlavie.com/wp-content/uploads/2015/03/stress2.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1000" y="2313656"/>
            <a:ext cx="4697110" cy="256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to health and well-being</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Extreme exposure to toxic stress  changes the stress response system </a:t>
            </a:r>
          </a:p>
          <a:p>
            <a:pPr lvl="1"/>
            <a:r>
              <a:rPr lang="en-US" b="1" dirty="0" smtClean="0">
                <a:solidFill>
                  <a:srgbClr val="FF0000"/>
                </a:solidFill>
              </a:rPr>
              <a:t>Responds at lower thresholds </a:t>
            </a:r>
            <a:r>
              <a:rPr lang="en-US" dirty="0" smtClean="0"/>
              <a:t>to events that might not be stressful to others, </a:t>
            </a:r>
          </a:p>
          <a:p>
            <a:pPr lvl="1"/>
            <a:r>
              <a:rPr lang="en-US" b="1" dirty="0">
                <a:solidFill>
                  <a:srgbClr val="FF0000"/>
                </a:solidFill>
              </a:rPr>
              <a:t>A</a:t>
            </a:r>
            <a:r>
              <a:rPr lang="en-US" b="1" dirty="0" smtClean="0">
                <a:solidFill>
                  <a:srgbClr val="FF0000"/>
                </a:solidFill>
              </a:rPr>
              <a:t>ctivates more frequently and for longer periods </a:t>
            </a:r>
            <a:r>
              <a:rPr lang="en-US" dirty="0" smtClean="0"/>
              <a:t>than is necessary, like revving a car engine for hours every day. </a:t>
            </a:r>
          </a:p>
        </p:txBody>
      </p:sp>
      <p:pic>
        <p:nvPicPr>
          <p:cNvPr id="9218" name="Picture 2" descr="http://www.nutriculamagazine.com/wp-content/uploads/2011/10/stress.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4038600" cy="2540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4313830"/>
            <a:ext cx="4038600" cy="1846659"/>
          </a:xfrm>
          <a:prstGeom prst="rect">
            <a:avLst/>
          </a:prstGeom>
          <a:noFill/>
        </p:spPr>
        <p:txBody>
          <a:bodyPr wrap="square" rtlCol="0">
            <a:spAutoFit/>
          </a:bodyPr>
          <a:lstStyle/>
          <a:p>
            <a:pPr marL="0" lvl="1" algn="ctr"/>
            <a:r>
              <a:rPr lang="en-US" sz="2400" b="1" dirty="0" smtClean="0"/>
              <a:t>This wear and tear increases the risk of stress-related physical and mental illness later in life</a:t>
            </a:r>
          </a:p>
          <a:p>
            <a:endParaRPr lang="en-US" dirty="0"/>
          </a:p>
        </p:txBody>
      </p:sp>
    </p:spTree>
    <p:extLst>
      <p:ext uri="{BB962C8B-B14F-4D97-AF65-F5344CB8AC3E}">
        <p14:creationId xmlns:p14="http://schemas.microsoft.com/office/powerpoint/2010/main" val="12896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heel(1)">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389" y="339371"/>
            <a:ext cx="8448675" cy="914400"/>
          </a:xfrm>
        </p:spPr>
        <p:txBody>
          <a:bodyPr>
            <a:noAutofit/>
          </a:bodyPr>
          <a:lstStyle/>
          <a:p>
            <a:r>
              <a:rPr lang="en-US" sz="3600" b="1" dirty="0" smtClean="0"/>
              <a:t/>
            </a:r>
            <a:br>
              <a:rPr lang="en-US" sz="3600" b="1" dirty="0" smtClean="0"/>
            </a:br>
            <a:r>
              <a:rPr lang="en-US" sz="3600" dirty="0" smtClean="0"/>
              <a:t>Adverse Childhood Experiences (ACES)</a:t>
            </a:r>
            <a:br>
              <a:rPr lang="en-US" sz="3600" dirty="0" smtClean="0"/>
            </a:br>
            <a:r>
              <a:rPr lang="en-US" sz="3600" dirty="0" smtClean="0"/>
              <a:t> (</a:t>
            </a:r>
            <a:r>
              <a:rPr lang="en-US" sz="3600" i="1" dirty="0" smtClean="0"/>
              <a:t>n </a:t>
            </a:r>
            <a:r>
              <a:rPr lang="en-US" sz="3600" dirty="0" smtClean="0"/>
              <a:t>=1007) [Jimenez et al, 2016)</a:t>
            </a:r>
            <a:br>
              <a:rPr lang="en-US" sz="3600" dirty="0" smtClean="0"/>
            </a:br>
            <a:endParaRPr lang="en-US" sz="3600" dirty="0"/>
          </a:p>
        </p:txBody>
      </p:sp>
      <p:sp>
        <p:nvSpPr>
          <p:cNvPr id="5" name="Content Placeholder 4"/>
          <p:cNvSpPr>
            <a:spLocks noGrp="1"/>
          </p:cNvSpPr>
          <p:nvPr>
            <p:ph sz="half" idx="1"/>
          </p:nvPr>
        </p:nvSpPr>
        <p:spPr>
          <a:xfrm>
            <a:off x="525439" y="1524000"/>
            <a:ext cx="4038600" cy="4267200"/>
          </a:xfrm>
        </p:spPr>
        <p:txBody>
          <a:bodyPr>
            <a:normAutofit fontScale="62500" lnSpcReduction="20000"/>
          </a:bodyPr>
          <a:lstStyle/>
          <a:p>
            <a:pPr marL="0" indent="0">
              <a:buNone/>
            </a:pPr>
            <a:r>
              <a:rPr lang="en-US" sz="3400" b="1" dirty="0" smtClean="0">
                <a:solidFill>
                  <a:schemeClr val="tx2">
                    <a:lumMod val="75000"/>
                  </a:schemeClr>
                </a:solidFill>
              </a:rPr>
              <a:t>Variable %</a:t>
            </a:r>
            <a:r>
              <a:rPr lang="en-US" dirty="0" smtClean="0"/>
              <a:t>		</a:t>
            </a:r>
            <a:r>
              <a:rPr lang="en-US" sz="3400" b="1" dirty="0" smtClean="0">
                <a:solidFill>
                  <a:schemeClr val="tx2">
                    <a:lumMod val="75000"/>
                  </a:schemeClr>
                </a:solidFill>
              </a:rPr>
              <a:t> (No.)</a:t>
            </a:r>
          </a:p>
          <a:p>
            <a:pPr marL="0" indent="0">
              <a:buNone/>
            </a:pPr>
            <a:r>
              <a:rPr lang="en-US" b="1" dirty="0" smtClean="0">
                <a:solidFill>
                  <a:srgbClr val="FF0000"/>
                </a:solidFill>
              </a:rPr>
              <a:t>Child maltreatment</a:t>
            </a:r>
          </a:p>
          <a:p>
            <a:pPr marL="0" indent="0">
              <a:buNone/>
            </a:pPr>
            <a:r>
              <a:rPr lang="en-US" dirty="0" smtClean="0"/>
              <a:t>	</a:t>
            </a:r>
            <a:r>
              <a:rPr lang="en-US" dirty="0" smtClean="0">
                <a:solidFill>
                  <a:srgbClr val="FF0000"/>
                </a:solidFill>
              </a:rPr>
              <a:t>Psychological 	16 (162)</a:t>
            </a:r>
          </a:p>
          <a:p>
            <a:pPr marL="0" indent="0">
              <a:buNone/>
            </a:pPr>
            <a:r>
              <a:rPr lang="en-US" dirty="0" smtClean="0">
                <a:solidFill>
                  <a:srgbClr val="FF0000"/>
                </a:solidFill>
              </a:rPr>
              <a:t>	Neglect 		13 (132)</a:t>
            </a:r>
          </a:p>
          <a:p>
            <a:pPr marL="0" indent="0">
              <a:buNone/>
            </a:pPr>
            <a:r>
              <a:rPr lang="en-US" dirty="0" smtClean="0">
                <a:solidFill>
                  <a:srgbClr val="FF0000"/>
                </a:solidFill>
              </a:rPr>
              <a:t>	Physical 		15 (154)</a:t>
            </a:r>
          </a:p>
          <a:p>
            <a:pPr marL="0" indent="0">
              <a:buNone/>
            </a:pPr>
            <a:r>
              <a:rPr lang="en-US" dirty="0" smtClean="0">
                <a:solidFill>
                  <a:srgbClr val="FF0000"/>
                </a:solidFill>
              </a:rPr>
              <a:t>	Sexual 		0.6 (6)</a:t>
            </a:r>
          </a:p>
          <a:p>
            <a:pPr marL="0" indent="0">
              <a:buNone/>
            </a:pPr>
            <a:r>
              <a:rPr lang="en-US" b="1" dirty="0" smtClean="0">
                <a:solidFill>
                  <a:srgbClr val="00B050"/>
                </a:solidFill>
              </a:rPr>
              <a:t>Household dysfunction</a:t>
            </a:r>
          </a:p>
          <a:p>
            <a:pPr marL="0" indent="0">
              <a:buNone/>
            </a:pPr>
            <a:r>
              <a:rPr lang="en-US" dirty="0" smtClean="0"/>
              <a:t>	</a:t>
            </a:r>
            <a:r>
              <a:rPr lang="en-US" dirty="0" smtClean="0">
                <a:solidFill>
                  <a:srgbClr val="00B050"/>
                </a:solidFill>
              </a:rPr>
              <a:t>Maternal </a:t>
            </a:r>
          </a:p>
          <a:p>
            <a:pPr marL="0" indent="0">
              <a:buNone/>
            </a:pPr>
            <a:r>
              <a:rPr lang="en-US" dirty="0" smtClean="0">
                <a:solidFill>
                  <a:srgbClr val="00B050"/>
                </a:solidFill>
              </a:rPr>
              <a:t>	depression 	12 (121)</a:t>
            </a:r>
          </a:p>
          <a:p>
            <a:pPr marL="0" indent="0">
              <a:buNone/>
            </a:pPr>
            <a:r>
              <a:rPr lang="en-US" dirty="0" smtClean="0">
                <a:solidFill>
                  <a:srgbClr val="00B050"/>
                </a:solidFill>
              </a:rPr>
              <a:t>	Substance use 	15 (149)</a:t>
            </a:r>
          </a:p>
          <a:p>
            <a:pPr marL="0" indent="0">
              <a:buNone/>
            </a:pPr>
            <a:r>
              <a:rPr lang="en-US" dirty="0" smtClean="0">
                <a:solidFill>
                  <a:srgbClr val="00B050"/>
                </a:solidFill>
              </a:rPr>
              <a:t>	Incarceration 	18 (181)</a:t>
            </a:r>
          </a:p>
          <a:p>
            <a:pPr marL="0" indent="0">
              <a:buNone/>
            </a:pPr>
            <a:r>
              <a:rPr lang="en-US" dirty="0" smtClean="0">
                <a:solidFill>
                  <a:srgbClr val="00B050"/>
                </a:solidFill>
              </a:rPr>
              <a:t>	Violence toward </a:t>
            </a:r>
          </a:p>
          <a:p>
            <a:pPr marL="0" indent="0">
              <a:buNone/>
            </a:pPr>
            <a:r>
              <a:rPr lang="en-US" dirty="0" smtClean="0">
                <a:solidFill>
                  <a:srgbClr val="00B050"/>
                </a:solidFill>
              </a:rPr>
              <a:t>	mother 		11 (111)</a:t>
            </a:r>
          </a:p>
          <a:p>
            <a:pPr marL="0" indent="0">
              <a:buNone/>
            </a:pPr>
            <a:endParaRPr lang="en-US" dirty="0">
              <a:solidFill>
                <a:srgbClr val="00B050"/>
              </a:solidFill>
            </a:endParaRPr>
          </a:p>
        </p:txBody>
      </p:sp>
      <p:sp>
        <p:nvSpPr>
          <p:cNvPr id="6" name="Content Placeholder 5"/>
          <p:cNvSpPr>
            <a:spLocks noGrp="1"/>
          </p:cNvSpPr>
          <p:nvPr>
            <p:ph sz="half" idx="2"/>
          </p:nvPr>
        </p:nvSpPr>
        <p:spPr>
          <a:xfrm>
            <a:off x="4607257" y="1636594"/>
            <a:ext cx="4038600" cy="4267200"/>
          </a:xfrm>
        </p:spPr>
        <p:txBody>
          <a:bodyPr>
            <a:normAutofit fontScale="62500" lnSpcReduction="20000"/>
          </a:bodyPr>
          <a:lstStyle/>
          <a:p>
            <a:pPr marL="0" indent="0">
              <a:buNone/>
            </a:pPr>
            <a:r>
              <a:rPr lang="en-US" sz="3400" b="1" dirty="0" smtClean="0">
                <a:solidFill>
                  <a:schemeClr val="tx2">
                    <a:lumMod val="60000"/>
                    <a:lumOff val="40000"/>
                  </a:schemeClr>
                </a:solidFill>
              </a:rPr>
              <a:t>Total ACEs</a:t>
            </a:r>
          </a:p>
          <a:p>
            <a:pPr marL="0" indent="0">
              <a:buNone/>
            </a:pPr>
            <a:r>
              <a:rPr lang="en-US" dirty="0" smtClean="0"/>
              <a:t>	</a:t>
            </a:r>
            <a:r>
              <a:rPr lang="en-US" dirty="0" smtClean="0">
                <a:solidFill>
                  <a:schemeClr val="tx2">
                    <a:lumMod val="60000"/>
                    <a:lumOff val="40000"/>
                  </a:schemeClr>
                </a:solidFill>
              </a:rPr>
              <a:t>0 		45 (451)</a:t>
            </a:r>
          </a:p>
          <a:p>
            <a:pPr marL="0" indent="0">
              <a:buNone/>
            </a:pPr>
            <a:r>
              <a:rPr lang="en-US" dirty="0" smtClean="0">
                <a:solidFill>
                  <a:schemeClr val="tx2">
                    <a:lumMod val="60000"/>
                    <a:lumOff val="40000"/>
                  </a:schemeClr>
                </a:solidFill>
              </a:rPr>
              <a:t>	1 		27 (275)</a:t>
            </a:r>
          </a:p>
          <a:p>
            <a:pPr marL="0" indent="0">
              <a:buNone/>
            </a:pPr>
            <a:r>
              <a:rPr lang="en-US" dirty="0" smtClean="0">
                <a:solidFill>
                  <a:schemeClr val="tx2">
                    <a:lumMod val="60000"/>
                    <a:lumOff val="40000"/>
                  </a:schemeClr>
                </a:solidFill>
              </a:rPr>
              <a:t>	2 		16 (158)</a:t>
            </a:r>
          </a:p>
          <a:p>
            <a:pPr marL="0" indent="0">
              <a:buNone/>
            </a:pPr>
            <a:r>
              <a:rPr lang="en-US" dirty="0" smtClean="0">
                <a:solidFill>
                  <a:schemeClr val="tx2">
                    <a:lumMod val="60000"/>
                    <a:lumOff val="40000"/>
                  </a:schemeClr>
                </a:solidFill>
              </a:rPr>
              <a:t>	3		 8 (84)</a:t>
            </a:r>
          </a:p>
          <a:p>
            <a:pPr marL="0" indent="0">
              <a:buNone/>
            </a:pPr>
            <a:r>
              <a:rPr lang="en-US" dirty="0" smtClean="0">
                <a:solidFill>
                  <a:schemeClr val="tx2">
                    <a:lumMod val="60000"/>
                    <a:lumOff val="40000"/>
                  </a:schemeClr>
                </a:solidFill>
              </a:rPr>
              <a:t>	4 		3 (25)</a:t>
            </a:r>
          </a:p>
          <a:p>
            <a:pPr marL="0" indent="0">
              <a:buNone/>
            </a:pPr>
            <a:r>
              <a:rPr lang="en-US" dirty="0" smtClean="0">
                <a:solidFill>
                  <a:schemeClr val="tx2">
                    <a:lumMod val="60000"/>
                    <a:lumOff val="40000"/>
                  </a:schemeClr>
                </a:solidFill>
              </a:rPr>
              <a:t>	5 		1 (11)</a:t>
            </a:r>
          </a:p>
          <a:p>
            <a:pPr marL="0" indent="0">
              <a:buNone/>
            </a:pPr>
            <a:r>
              <a:rPr lang="en-US" dirty="0" smtClean="0">
                <a:solidFill>
                  <a:schemeClr val="tx2">
                    <a:lumMod val="60000"/>
                    <a:lumOff val="40000"/>
                  </a:schemeClr>
                </a:solidFill>
              </a:rPr>
              <a:t>	6		 0.3 (3)</a:t>
            </a:r>
          </a:p>
          <a:p>
            <a:pPr marL="0" indent="0">
              <a:buNone/>
            </a:pPr>
            <a:endParaRPr lang="en-US" dirty="0">
              <a:solidFill>
                <a:schemeClr val="tx2">
                  <a:lumMod val="60000"/>
                  <a:lumOff val="40000"/>
                </a:schemeClr>
              </a:solidFill>
            </a:endParaRPr>
          </a:p>
        </p:txBody>
      </p:sp>
      <p:sp>
        <p:nvSpPr>
          <p:cNvPr id="2" name="TextBox 1"/>
          <p:cNvSpPr txBox="1"/>
          <p:nvPr/>
        </p:nvSpPr>
        <p:spPr>
          <a:xfrm>
            <a:off x="598227" y="5572835"/>
            <a:ext cx="8001000" cy="892552"/>
          </a:xfrm>
          <a:prstGeom prst="rect">
            <a:avLst/>
          </a:prstGeom>
          <a:noFill/>
        </p:spPr>
        <p:txBody>
          <a:bodyPr wrap="square" rtlCol="0">
            <a:spAutoFit/>
          </a:bodyPr>
          <a:lstStyle/>
          <a:p>
            <a:pPr algn="ctr"/>
            <a:r>
              <a:rPr lang="en-US" dirty="0" smtClean="0">
                <a:solidFill>
                  <a:schemeClr val="tx2">
                    <a:lumMod val="75000"/>
                  </a:schemeClr>
                </a:solidFill>
              </a:rPr>
              <a:t>Jimenez et al. Adverse </a:t>
            </a:r>
            <a:r>
              <a:rPr lang="en-US" dirty="0">
                <a:solidFill>
                  <a:schemeClr val="tx2">
                    <a:lumMod val="75000"/>
                  </a:schemeClr>
                </a:solidFill>
              </a:rPr>
              <a:t>Experiences in </a:t>
            </a:r>
            <a:r>
              <a:rPr lang="en-US" dirty="0" smtClean="0">
                <a:solidFill>
                  <a:schemeClr val="tx2">
                    <a:lumMod val="75000"/>
                  </a:schemeClr>
                </a:solidFill>
              </a:rPr>
              <a:t>Early Childhood </a:t>
            </a:r>
            <a:r>
              <a:rPr lang="en-US" dirty="0">
                <a:solidFill>
                  <a:schemeClr val="tx2">
                    <a:lumMod val="75000"/>
                  </a:schemeClr>
                </a:solidFill>
              </a:rPr>
              <a:t>(ACES) and Kindergarten Outcomes</a:t>
            </a:r>
            <a:r>
              <a:rPr lang="en-US" i="1" dirty="0">
                <a:solidFill>
                  <a:schemeClr val="tx2">
                    <a:lumMod val="75000"/>
                  </a:schemeClr>
                </a:solidFill>
              </a:rPr>
              <a:t/>
            </a:r>
            <a:br>
              <a:rPr lang="en-US" i="1" dirty="0">
                <a:solidFill>
                  <a:schemeClr val="tx2">
                    <a:lumMod val="75000"/>
                  </a:schemeClr>
                </a:solidFill>
              </a:rPr>
            </a:br>
            <a:r>
              <a:rPr lang="en-US" sz="1600" i="1" dirty="0"/>
              <a:t>PEDIATRICS </a:t>
            </a:r>
            <a:r>
              <a:rPr lang="en-US" sz="1600" dirty="0"/>
              <a:t>Volume 137, number 2 , February 2016</a:t>
            </a:r>
            <a:endParaRPr lang="en-US" sz="2400" dirty="0"/>
          </a:p>
        </p:txBody>
      </p:sp>
    </p:spTree>
    <p:extLst>
      <p:ext uri="{BB962C8B-B14F-4D97-AF65-F5344CB8AC3E}">
        <p14:creationId xmlns:p14="http://schemas.microsoft.com/office/powerpoint/2010/main" val="23415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ircle(in)">
                                      <p:cBhvr>
                                        <p:cTn id="15" dur="2000"/>
                                        <p:tgtEl>
                                          <p:spTgt spid="5">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ircle(in)">
                                      <p:cBhvr>
                                        <p:cTn id="18" dur="2000"/>
                                        <p:tgtEl>
                                          <p:spTgt spid="5">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circle(in)">
                                      <p:cBhvr>
                                        <p:cTn id="21" dur="20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circle(in)">
                                      <p:cBhvr>
                                        <p:cTn id="26" dur="20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circle(in)">
                                      <p:cBhvr>
                                        <p:cTn id="31" dur="2000"/>
                                        <p:tgtEl>
                                          <p:spTgt spid="5">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circle(in)">
                                      <p:cBhvr>
                                        <p:cTn id="34" dur="2000"/>
                                        <p:tgtEl>
                                          <p:spTgt spid="5">
                                            <p:txEl>
                                              <p:pRg st="8" end="8"/>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circle(in)">
                                      <p:cBhvr>
                                        <p:cTn id="37" dur="2000"/>
                                        <p:tgtEl>
                                          <p:spTgt spid="5">
                                            <p:txEl>
                                              <p:pRg st="9" end="9"/>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circle(in)">
                                      <p:cBhvr>
                                        <p:cTn id="40" dur="2000"/>
                                        <p:tgtEl>
                                          <p:spTgt spid="5">
                                            <p:txEl>
                                              <p:pRg st="10" end="10"/>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circle(in)">
                                      <p:cBhvr>
                                        <p:cTn id="43" dur="2000"/>
                                        <p:tgtEl>
                                          <p:spTgt spid="5">
                                            <p:txEl>
                                              <p:pRg st="11" end="11"/>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circle(in)">
                                      <p:cBhvr>
                                        <p:cTn id="46" dur="2000"/>
                                        <p:tgtEl>
                                          <p:spTgt spid="5">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circle(in)">
                                      <p:cBhvr>
                                        <p:cTn id="51" dur="20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circle(in)">
                                      <p:cBhvr>
                                        <p:cTn id="56" dur="2000"/>
                                        <p:tgtEl>
                                          <p:spTgt spid="6">
                                            <p:txEl>
                                              <p:pRg st="1" end="1"/>
                                            </p:txEl>
                                          </p:spTgt>
                                        </p:tgtEl>
                                      </p:cBhvr>
                                    </p:animEffect>
                                  </p:childTnLst>
                                </p:cTn>
                              </p:par>
                              <p:par>
                                <p:cTn id="57" presetID="6" presetClass="entr" presetSubtype="16"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circle(in)">
                                      <p:cBhvr>
                                        <p:cTn id="59" dur="2000"/>
                                        <p:tgtEl>
                                          <p:spTgt spid="6">
                                            <p:txEl>
                                              <p:pRg st="2" end="2"/>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circle(in)">
                                      <p:cBhvr>
                                        <p:cTn id="62" dur="2000"/>
                                        <p:tgtEl>
                                          <p:spTgt spid="6">
                                            <p:txEl>
                                              <p:pRg st="3" end="3"/>
                                            </p:txEl>
                                          </p:spTgt>
                                        </p:tgtEl>
                                      </p:cBhvr>
                                    </p:animEffect>
                                  </p:childTnLst>
                                </p:cTn>
                              </p:par>
                              <p:par>
                                <p:cTn id="63" presetID="6" presetClass="entr" presetSubtype="16" fill="hold" nodeType="with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circle(in)">
                                      <p:cBhvr>
                                        <p:cTn id="65" dur="2000"/>
                                        <p:tgtEl>
                                          <p:spTgt spid="6">
                                            <p:txEl>
                                              <p:pRg st="4" end="4"/>
                                            </p:txEl>
                                          </p:spTgt>
                                        </p:tgtEl>
                                      </p:cBhvr>
                                    </p:animEffect>
                                  </p:childTnLst>
                                </p:cTn>
                              </p:par>
                              <p:par>
                                <p:cTn id="66" presetID="6" presetClass="entr" presetSubtype="16" fill="hold" nodeType="with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circle(in)">
                                      <p:cBhvr>
                                        <p:cTn id="68" dur="2000"/>
                                        <p:tgtEl>
                                          <p:spTgt spid="6">
                                            <p:txEl>
                                              <p:pRg st="5" end="5"/>
                                            </p:txEl>
                                          </p:spTgt>
                                        </p:tgtEl>
                                      </p:cBhvr>
                                    </p:animEffect>
                                  </p:childTnLst>
                                </p:cTn>
                              </p:par>
                              <p:par>
                                <p:cTn id="69" presetID="6" presetClass="entr" presetSubtype="16" fill="hold" nodeType="with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circle(in)">
                                      <p:cBhvr>
                                        <p:cTn id="71" dur="2000"/>
                                        <p:tgtEl>
                                          <p:spTgt spid="6">
                                            <p:txEl>
                                              <p:pRg st="6" end="6"/>
                                            </p:txEl>
                                          </p:spTgt>
                                        </p:tgtEl>
                                      </p:cBhvr>
                                    </p:animEffect>
                                  </p:childTnLst>
                                </p:cTn>
                              </p:par>
                              <p:par>
                                <p:cTn id="72" presetID="6" presetClass="entr" presetSubtype="16" fill="hold" nodeType="withEffect">
                                  <p:stCondLst>
                                    <p:cond delay="0"/>
                                  </p:stCondLst>
                                  <p:childTnLst>
                                    <p:set>
                                      <p:cBhvr>
                                        <p:cTn id="73" dur="1" fill="hold">
                                          <p:stCondLst>
                                            <p:cond delay="0"/>
                                          </p:stCondLst>
                                        </p:cTn>
                                        <p:tgtEl>
                                          <p:spTgt spid="6">
                                            <p:txEl>
                                              <p:pRg st="7" end="7"/>
                                            </p:txEl>
                                          </p:spTgt>
                                        </p:tgtEl>
                                        <p:attrNameLst>
                                          <p:attrName>style.visibility</p:attrName>
                                        </p:attrNameLst>
                                      </p:cBhvr>
                                      <p:to>
                                        <p:strVal val="visible"/>
                                      </p:to>
                                    </p:set>
                                    <p:animEffect transition="in" filter="circle(in)">
                                      <p:cBhvr>
                                        <p:cTn id="74"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a:t>
            </a:r>
            <a:r>
              <a:rPr lang="en-US" dirty="0"/>
              <a:t>I</a:t>
            </a:r>
            <a:r>
              <a:rPr lang="en-US" dirty="0" smtClean="0"/>
              <a:t>nvolved A Racially Balanced Population (Jimenez et al, 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5211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6324600" y="4267200"/>
            <a:ext cx="26670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60573" y="3507971"/>
            <a:ext cx="1995054" cy="315884"/>
          </a:xfrm>
          <a:prstGeom prst="rect">
            <a:avLst/>
          </a:prstGeom>
          <a:solidFill>
            <a:schemeClr val="bg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6" name="TextBox 5"/>
          <p:cNvSpPr txBox="1"/>
          <p:nvPr/>
        </p:nvSpPr>
        <p:spPr>
          <a:xfrm>
            <a:off x="6660573" y="3507971"/>
            <a:ext cx="1995054" cy="369332"/>
          </a:xfrm>
          <a:prstGeom prst="rect">
            <a:avLst/>
          </a:prstGeom>
          <a:noFill/>
        </p:spPr>
        <p:txBody>
          <a:bodyPr wrap="square" rtlCol="0">
            <a:spAutoFit/>
          </a:bodyPr>
          <a:lstStyle/>
          <a:p>
            <a:r>
              <a:rPr lang="en-US" dirty="0" smtClean="0"/>
              <a:t>African American</a:t>
            </a:r>
            <a:endParaRPr lang="en-US" dirty="0"/>
          </a:p>
        </p:txBody>
      </p:sp>
    </p:spTree>
    <p:extLst>
      <p:ext uri="{BB962C8B-B14F-4D97-AF65-F5344CB8AC3E}">
        <p14:creationId xmlns:p14="http://schemas.microsoft.com/office/powerpoint/2010/main" val="3855525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45" y="380314"/>
            <a:ext cx="7591425" cy="914400"/>
          </a:xfrm>
        </p:spPr>
        <p:txBody>
          <a:bodyPr>
            <a:normAutofit fontScale="90000"/>
          </a:bodyPr>
          <a:lstStyle/>
          <a:p>
            <a:r>
              <a:rPr lang="en-US" dirty="0" smtClean="0"/>
              <a:t>Table 3 Teacher Ratings of Below Average Academic Skills – percentages </a:t>
            </a:r>
            <a:r>
              <a:rPr lang="en-US" sz="2200" dirty="0" smtClean="0"/>
              <a:t>(Jimenez et al, 2016)</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22406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957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2530" y="2158741"/>
            <a:ext cx="8448675" cy="914400"/>
          </a:xfrm>
        </p:spPr>
        <p:txBody>
          <a:bodyPr/>
          <a:lstStyle/>
          <a:p>
            <a:r>
              <a:rPr lang="en-US" dirty="0" smtClean="0"/>
              <a:t>We have known that income level negatively impacts cognitive functions for over a decade</a:t>
            </a:r>
            <a:endParaRPr lang="en-US" dirty="0"/>
          </a:p>
        </p:txBody>
      </p:sp>
      <p:sp>
        <p:nvSpPr>
          <p:cNvPr id="2" name="Slide Number Placeholder 1"/>
          <p:cNvSpPr>
            <a:spLocks noGrp="1"/>
          </p:cNvSpPr>
          <p:nvPr>
            <p:ph type="sldNum" sz="quarter" idx="10"/>
          </p:nvPr>
        </p:nvSpPr>
        <p:spPr/>
        <p:txBody>
          <a:bodyPr/>
          <a:lstStyle/>
          <a:p>
            <a:pPr>
              <a:defRPr/>
            </a:pPr>
            <a:fld id="{A4FC67F2-ECFC-47AE-A91A-7F5D47403D20}" type="slidenum">
              <a:rPr lang="en-US" smtClean="0"/>
              <a:pPr>
                <a:defRPr/>
              </a:pPr>
              <a:t>2</a:t>
            </a:fld>
            <a:endParaRPr lang="en-US" dirty="0"/>
          </a:p>
        </p:txBody>
      </p:sp>
    </p:spTree>
    <p:extLst>
      <p:ext uri="{BB962C8B-B14F-4D97-AF65-F5344CB8AC3E}">
        <p14:creationId xmlns:p14="http://schemas.microsoft.com/office/powerpoint/2010/main" val="357930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5.Teacher Ratings of Behavior – Percentages </a:t>
            </a:r>
            <a:r>
              <a:rPr lang="en-US" sz="3600" dirty="0" smtClean="0"/>
              <a:t>(Jimenez et al, 2016)</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3879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124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 (Jimenez et al, 2016)</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Children experiencing adverse childhood experiences (ACES) places students </a:t>
            </a:r>
            <a:r>
              <a:rPr lang="en-US" sz="4000" dirty="0"/>
              <a:t>at significant risk for</a:t>
            </a:r>
          </a:p>
          <a:p>
            <a:pPr lvl="1"/>
            <a:r>
              <a:rPr lang="en-US" sz="3600" dirty="0" smtClean="0"/>
              <a:t>Poor </a:t>
            </a:r>
            <a:r>
              <a:rPr lang="en-US" sz="3600" dirty="0"/>
              <a:t>school </a:t>
            </a:r>
            <a:r>
              <a:rPr lang="en-US" sz="3600" dirty="0" smtClean="0"/>
              <a:t>achievement</a:t>
            </a:r>
          </a:p>
          <a:p>
            <a:pPr lvl="1"/>
            <a:r>
              <a:rPr lang="en-US" sz="3600" dirty="0" smtClean="0"/>
              <a:t>And is associated </a:t>
            </a:r>
            <a:r>
              <a:rPr lang="en-US" sz="3600" dirty="0"/>
              <a:t>with poor health</a:t>
            </a:r>
          </a:p>
        </p:txBody>
      </p:sp>
    </p:spTree>
    <p:extLst>
      <p:ext uri="{BB962C8B-B14F-4D97-AF65-F5344CB8AC3E}">
        <p14:creationId xmlns:p14="http://schemas.microsoft.com/office/powerpoint/2010/main" val="3980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LC_Difficulty_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369889" y="3124200"/>
            <a:ext cx="4659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519113" indent="-182563"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t>ELL enrollment in schools more than doubled between 1997 and </a:t>
            </a:r>
            <a:r>
              <a:rPr lang="en-US" dirty="0" smtClean="0"/>
              <a:t>2008 (National </a:t>
            </a:r>
            <a:r>
              <a:rPr lang="en-US" dirty="0"/>
              <a:t>Clearinghouse for English Language Acquisition, 2010</a:t>
            </a:r>
            <a:r>
              <a:rPr lang="en-US" dirty="0" smtClean="0"/>
              <a:t>).</a:t>
            </a:r>
            <a:endParaRPr lang="en-US" dirty="0"/>
          </a:p>
        </p:txBody>
      </p:sp>
      <p:sp>
        <p:nvSpPr>
          <p:cNvPr id="11268" name="Text Box 4"/>
          <p:cNvSpPr txBox="1">
            <a:spLocks noChangeArrowheads="1"/>
          </p:cNvSpPr>
          <p:nvPr/>
        </p:nvSpPr>
        <p:spPr bwMode="auto">
          <a:xfrm>
            <a:off x="0" y="603250"/>
            <a:ext cx="5489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Aft>
                <a:spcPct val="25000"/>
              </a:spcAft>
            </a:pPr>
            <a:r>
              <a:rPr lang="en-US" sz="3200" dirty="0" smtClean="0">
                <a:solidFill>
                  <a:srgbClr val="FF0000"/>
                </a:solidFill>
                <a:latin typeface="Aharoni" panose="02010803020104030203" pitchFamily="2" charset="-79"/>
                <a:cs typeface="Aharoni" panose="02010803020104030203" pitchFamily="2" charset="-79"/>
              </a:rPr>
              <a:t>ELL </a:t>
            </a:r>
          </a:p>
          <a:p>
            <a:pPr algn="ctr" eaLnBrk="1" hangingPunct="1">
              <a:spcAft>
                <a:spcPct val="25000"/>
              </a:spcAft>
            </a:pPr>
            <a:r>
              <a:rPr lang="en-US" sz="3200" dirty="0" smtClean="0">
                <a:solidFill>
                  <a:srgbClr val="FF0000"/>
                </a:solidFill>
                <a:latin typeface="Aharoni" panose="02010803020104030203" pitchFamily="2" charset="-79"/>
                <a:cs typeface="Aharoni" panose="02010803020104030203" pitchFamily="2" charset="-79"/>
              </a:rPr>
              <a:t>Double Jeopardy</a:t>
            </a:r>
            <a:endParaRPr lang="en-US" altLang="en-US" dirty="0">
              <a:solidFill>
                <a:srgbClr val="FF0000"/>
              </a:solidFill>
              <a:latin typeface="Aharoni" panose="02010803020104030203" pitchFamily="2" charset="-79"/>
              <a:cs typeface="Aharoni" panose="02010803020104030203" pitchFamily="2" charset="-79"/>
            </a:endParaRPr>
          </a:p>
        </p:txBody>
      </p:sp>
      <p:sp>
        <p:nvSpPr>
          <p:cNvPr id="11269" name="Text Box 5"/>
          <p:cNvSpPr txBox="1">
            <a:spLocks noChangeArrowheads="1"/>
          </p:cNvSpPr>
          <p:nvPr/>
        </p:nvSpPr>
        <p:spPr bwMode="auto">
          <a:xfrm>
            <a:off x="5241925" y="1101725"/>
            <a:ext cx="352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endParaRPr lang="en-US" altLang="en-US">
              <a:latin typeface="Palatino Linotype" pitchFamily="18" charset="0"/>
            </a:endParaRPr>
          </a:p>
        </p:txBody>
      </p:sp>
      <p:pic>
        <p:nvPicPr>
          <p:cNvPr id="11270" name="Picture 6" descr="Banner PPT7_9_07 no speckle Duo"/>
          <p:cNvPicPr>
            <a:picLocks noChangeAspect="1" noChangeArrowheads="1"/>
          </p:cNvPicPr>
          <p:nvPr/>
        </p:nvPicPr>
        <p:blipFill>
          <a:blip r:embed="rId4">
            <a:extLst>
              <a:ext uri="{28A0092B-C50C-407E-A947-70E740481C1C}">
                <a14:useLocalDpi xmlns:a14="http://schemas.microsoft.com/office/drawing/2010/main" val="0"/>
              </a:ext>
            </a:extLst>
          </a:blip>
          <a:srcRect l="3615" b="13078"/>
          <a:stretch>
            <a:fillRect/>
          </a:stretch>
        </p:blipFill>
        <p:spPr bwMode="auto">
          <a:xfrm>
            <a:off x="0" y="5857875"/>
            <a:ext cx="9144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4010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Hispanic children constitute an urgent demographic </a:t>
            </a:r>
            <a:r>
              <a:rPr lang="en-US" dirty="0" smtClean="0"/>
              <a:t>imperative (Garcia and Jensen, 2009)</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r>
              <a:rPr lang="en-US" dirty="0"/>
              <a:t>Hispanic children, who speak Spanish as their first language (L1), make up the largest proportion of ELL students in today’s schools (U.S. Census Bureau, 2010). </a:t>
            </a:r>
          </a:p>
          <a:p>
            <a:pPr lvl="1"/>
            <a:r>
              <a:rPr lang="en-US" dirty="0" smtClean="0"/>
              <a:t>(a</a:t>
            </a:r>
            <a:r>
              <a:rPr lang="en-US" dirty="0"/>
              <a:t>) Hispanics are the largest and fastest growing minority group in the United States; </a:t>
            </a:r>
          </a:p>
          <a:p>
            <a:pPr lvl="1"/>
            <a:r>
              <a:rPr lang="en-US" b="1" dirty="0">
                <a:solidFill>
                  <a:srgbClr val="FF0000"/>
                </a:solidFill>
              </a:rPr>
              <a:t>(b) disproportionately high numbers of Hispanic children live in </a:t>
            </a:r>
            <a:r>
              <a:rPr lang="en-US" b="1" dirty="0" smtClean="0">
                <a:solidFill>
                  <a:srgbClr val="FF0000"/>
                </a:solidFill>
              </a:rPr>
              <a:t>poverty (</a:t>
            </a:r>
            <a:r>
              <a:rPr lang="en-US" b="1" dirty="0">
                <a:solidFill>
                  <a:srgbClr val="FF0000"/>
                </a:solidFill>
              </a:rPr>
              <a:t>Chau, </a:t>
            </a:r>
            <a:r>
              <a:rPr lang="en-US" b="1" dirty="0" err="1">
                <a:solidFill>
                  <a:srgbClr val="FF0000"/>
                </a:solidFill>
              </a:rPr>
              <a:t>Thampi</a:t>
            </a:r>
            <a:r>
              <a:rPr lang="en-US" b="1" dirty="0">
                <a:solidFill>
                  <a:srgbClr val="FF0000"/>
                </a:solidFill>
              </a:rPr>
              <a:t>, &amp; Wight, 2010</a:t>
            </a:r>
            <a:r>
              <a:rPr lang="en-US" b="1" dirty="0" smtClean="0">
                <a:solidFill>
                  <a:srgbClr val="FF0000"/>
                </a:solidFill>
              </a:rPr>
              <a:t>)</a:t>
            </a:r>
            <a:r>
              <a:rPr lang="en-US" b="1" dirty="0" smtClean="0"/>
              <a:t> </a:t>
            </a:r>
            <a:endParaRPr lang="en-US" b="1" dirty="0"/>
          </a:p>
          <a:p>
            <a:pPr lvl="1"/>
            <a:r>
              <a:rPr lang="en-US" dirty="0"/>
              <a:t>(c) Hispanic children, as a group, struggle with relatively poor educational </a:t>
            </a:r>
            <a:r>
              <a:rPr lang="en-US" dirty="0" smtClean="0"/>
              <a:t>achievement</a:t>
            </a:r>
            <a:endParaRPr lang="en-US" dirty="0"/>
          </a:p>
        </p:txBody>
      </p:sp>
    </p:spTree>
    <p:extLst>
      <p:ext uri="{BB962C8B-B14F-4D97-AF65-F5344CB8AC3E}">
        <p14:creationId xmlns:p14="http://schemas.microsoft.com/office/powerpoint/2010/main" val="24471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Disadvantages </a:t>
            </a:r>
            <a:br>
              <a:rPr lang="en-US" dirty="0" smtClean="0"/>
            </a:br>
            <a:r>
              <a:rPr lang="en-US" dirty="0" smtClean="0"/>
              <a:t>ELL students may face</a:t>
            </a:r>
            <a:endParaRPr lang="en-US" dirty="0"/>
          </a:p>
        </p:txBody>
      </p:sp>
      <p:sp>
        <p:nvSpPr>
          <p:cNvPr id="3" name="Content Placeholder 2"/>
          <p:cNvSpPr>
            <a:spLocks noGrp="1"/>
          </p:cNvSpPr>
          <p:nvPr>
            <p:ph idx="1"/>
          </p:nvPr>
        </p:nvSpPr>
        <p:spPr/>
        <p:txBody>
          <a:bodyPr/>
          <a:lstStyle/>
          <a:p>
            <a:r>
              <a:rPr lang="en-US" dirty="0" smtClean="0"/>
              <a:t>Parenting challenges associated with non-conventional work hours</a:t>
            </a:r>
          </a:p>
          <a:p>
            <a:r>
              <a:rPr lang="en-US" dirty="0" smtClean="0"/>
              <a:t>Cognitive, language and brain effects of poverty – see especially Noble, 2005 and 2015</a:t>
            </a:r>
          </a:p>
          <a:p>
            <a:r>
              <a:rPr lang="en-US" dirty="0" smtClean="0"/>
              <a:t>Cognitive, language and brain effects of stress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EB5552-39F9-4912-AD88-1075D830343E}" type="slidenum">
              <a:rPr lang="en-US" smtClean="0"/>
              <a:pPr>
                <a:defRPr/>
              </a:pPr>
              <a:t>24</a:t>
            </a:fld>
            <a:endParaRPr lang="en-US" dirty="0"/>
          </a:p>
        </p:txBody>
      </p:sp>
    </p:spTree>
    <p:extLst>
      <p:ext uri="{BB962C8B-B14F-4D97-AF65-F5344CB8AC3E}">
        <p14:creationId xmlns:p14="http://schemas.microsoft.com/office/powerpoint/2010/main" val="74603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474747"/>
            <a:ext cx="8153400" cy="914400"/>
          </a:xfrm>
        </p:spPr>
        <p:txBody>
          <a:bodyPr>
            <a:normAutofit fontScale="90000"/>
          </a:bodyPr>
          <a:lstStyle/>
          <a:p>
            <a:r>
              <a:rPr lang="en-US" dirty="0" smtClean="0"/>
              <a:t>ELL students often also have a high proportion of  unidentified </a:t>
            </a:r>
            <a:r>
              <a:rPr lang="en-US" dirty="0"/>
              <a:t>l</a:t>
            </a:r>
            <a:r>
              <a:rPr lang="en-US" dirty="0" smtClean="0"/>
              <a:t>earning </a:t>
            </a:r>
            <a:r>
              <a:rPr lang="en-US" dirty="0"/>
              <a:t>d</a:t>
            </a:r>
            <a:r>
              <a:rPr lang="en-US" dirty="0" smtClean="0"/>
              <a:t>isabilities</a:t>
            </a:r>
            <a:endParaRPr lang="en-US" dirty="0"/>
          </a:p>
        </p:txBody>
      </p:sp>
      <p:sp>
        <p:nvSpPr>
          <p:cNvPr id="4" name="Content Placeholder 3"/>
          <p:cNvSpPr>
            <a:spLocks noGrp="1"/>
          </p:cNvSpPr>
          <p:nvPr>
            <p:ph sz="half" idx="1"/>
          </p:nvPr>
        </p:nvSpPr>
        <p:spPr>
          <a:xfrm>
            <a:off x="457200" y="1905000"/>
            <a:ext cx="4038600" cy="4525963"/>
          </a:xfrm>
        </p:spPr>
        <p:txBody>
          <a:bodyPr>
            <a:normAutofit fontScale="85000" lnSpcReduction="10000"/>
          </a:bodyPr>
          <a:lstStyle/>
          <a:p>
            <a:r>
              <a:rPr lang="en-US" dirty="0"/>
              <a:t>Standardized test scores alone cannot distinguish between learning disabilities and other </a:t>
            </a:r>
            <a:r>
              <a:rPr lang="en-US" dirty="0" smtClean="0"/>
              <a:t>factors</a:t>
            </a:r>
          </a:p>
          <a:p>
            <a:pPr lvl="1"/>
            <a:r>
              <a:rPr lang="en-US" dirty="0" smtClean="0"/>
              <a:t>such </a:t>
            </a:r>
            <a:r>
              <a:rPr lang="en-US" dirty="0"/>
              <a:t>as a student’s low level of proficiency in his or her first language</a:t>
            </a:r>
            <a:r>
              <a:rPr lang="en-US" dirty="0" smtClean="0"/>
              <a:t>,</a:t>
            </a:r>
          </a:p>
          <a:p>
            <a:pPr lvl="1"/>
            <a:r>
              <a:rPr lang="en-US" dirty="0" smtClean="0"/>
              <a:t>limited </a:t>
            </a:r>
            <a:r>
              <a:rPr lang="en-US" dirty="0"/>
              <a:t>prior schooling, </a:t>
            </a:r>
            <a:r>
              <a:rPr lang="en-US" dirty="0" smtClean="0"/>
              <a:t>and</a:t>
            </a:r>
          </a:p>
          <a:p>
            <a:pPr lvl="1"/>
            <a:r>
              <a:rPr lang="en-US" dirty="0" smtClean="0"/>
              <a:t>low </a:t>
            </a:r>
            <a:r>
              <a:rPr lang="en-US" dirty="0"/>
              <a:t>levels of English </a:t>
            </a:r>
            <a:r>
              <a:rPr lang="en-US" dirty="0" smtClean="0"/>
              <a:t>proficiency, which </a:t>
            </a:r>
            <a:r>
              <a:rPr lang="en-US" dirty="0"/>
              <a:t>may cause an English learner student to perform below standards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5008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35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2458"/>
            <a:ext cx="914400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16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Solutions: Neuroscience – Moving from Why to </a:t>
            </a:r>
            <a:r>
              <a:rPr lang="en-US" b="1" i="1" dirty="0" smtClean="0">
                <a:solidFill>
                  <a:srgbClr val="FF0000"/>
                </a:solidFill>
              </a:rPr>
              <a:t>What and How</a:t>
            </a:r>
            <a:endParaRPr lang="en-US" b="1" i="1" dirty="0">
              <a:solidFill>
                <a:srgbClr val="FF0000"/>
              </a:solidFill>
            </a:endParaRPr>
          </a:p>
        </p:txBody>
      </p:sp>
      <p:sp>
        <p:nvSpPr>
          <p:cNvPr id="3" name="Content Placeholder 2"/>
          <p:cNvSpPr>
            <a:spLocks noGrp="1"/>
          </p:cNvSpPr>
          <p:nvPr>
            <p:ph idx="1"/>
          </p:nvPr>
        </p:nvSpPr>
        <p:spPr>
          <a:xfrm>
            <a:off x="774084" y="1471542"/>
            <a:ext cx="7839075" cy="4267200"/>
          </a:xfrm>
        </p:spPr>
        <p:txBody>
          <a:bodyPr>
            <a:normAutofit fontScale="70000" lnSpcReduction="20000"/>
          </a:bodyPr>
          <a:lstStyle/>
          <a:p>
            <a:pPr marL="342900" lvl="1" indent="-342900">
              <a:buFont typeface="Arial" panose="020B0604020202020204" pitchFamily="34" charset="0"/>
              <a:buChar char="•"/>
            </a:pPr>
            <a:r>
              <a:rPr lang="en-US" dirty="0">
                <a:solidFill>
                  <a:srgbClr val="FF0000"/>
                </a:solidFill>
              </a:rPr>
              <a:t>Positive experiences after infancy </a:t>
            </a:r>
            <a:r>
              <a:rPr lang="en-US" dirty="0" smtClean="0">
                <a:solidFill>
                  <a:srgbClr val="FF0000"/>
                </a:solidFill>
              </a:rPr>
              <a:t>have been shown to compensate to some degree for the negative behavioral consequences </a:t>
            </a:r>
          </a:p>
          <a:p>
            <a:pPr lvl="1"/>
            <a:r>
              <a:rPr lang="en-US" dirty="0"/>
              <a:t>B</a:t>
            </a:r>
            <a:r>
              <a:rPr lang="en-US" dirty="0" smtClean="0"/>
              <a:t>eing </a:t>
            </a:r>
            <a:r>
              <a:rPr lang="en-US" dirty="0"/>
              <a:t>exposed to an environment rich in opportunities for exploration and social play</a:t>
            </a:r>
            <a:r>
              <a:rPr lang="en-US" dirty="0" smtClean="0"/>
              <a:t>,</a:t>
            </a:r>
          </a:p>
          <a:p>
            <a:pPr lvl="1"/>
            <a:r>
              <a:rPr lang="en-US" dirty="0"/>
              <a:t>C</a:t>
            </a:r>
            <a:r>
              <a:rPr lang="en-US" dirty="0" smtClean="0"/>
              <a:t>aring and positive relationships with adults</a:t>
            </a:r>
          </a:p>
          <a:p>
            <a:pPr lvl="0"/>
            <a:r>
              <a:rPr lang="en-US" dirty="0" smtClean="0">
                <a:solidFill>
                  <a:srgbClr val="FF0000"/>
                </a:solidFill>
              </a:rPr>
              <a:t>Computer activities designed to target the skills that are impacted can turn around some effects of poverty</a:t>
            </a:r>
          </a:p>
          <a:p>
            <a:pPr lvl="1"/>
            <a:r>
              <a:rPr lang="en-US" i="1" dirty="0" smtClean="0"/>
              <a:t>Fast ForWord </a:t>
            </a:r>
            <a:r>
              <a:rPr lang="en-US" dirty="0" smtClean="0"/>
              <a:t>exercises, because of their  specific emphasis on language, attention and memory are particularly effective and offer a cost effective valuable solution</a:t>
            </a:r>
          </a:p>
          <a:p>
            <a:pPr marL="0" indent="0">
              <a:buNone/>
            </a:pPr>
            <a:r>
              <a:rPr lang="en-US" b="1" dirty="0" smtClean="0"/>
              <a:t> </a:t>
            </a:r>
          </a:p>
        </p:txBody>
      </p:sp>
    </p:spTree>
    <p:extLst>
      <p:ext uri="{BB962C8B-B14F-4D97-AF65-F5344CB8AC3E}">
        <p14:creationId xmlns:p14="http://schemas.microsoft.com/office/powerpoint/2010/main" val="40137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425" y="182880"/>
            <a:ext cx="8448675" cy="1703070"/>
          </a:xfrm>
        </p:spPr>
        <p:txBody>
          <a:bodyPr/>
          <a:lstStyle/>
          <a:p>
            <a:r>
              <a:rPr lang="en-US" dirty="0" smtClean="0"/>
              <a:t>The Role of Neuroscience Technology</a:t>
            </a:r>
            <a:endParaRPr lang="en-US" dirty="0"/>
          </a:p>
        </p:txBody>
      </p:sp>
      <p:sp>
        <p:nvSpPr>
          <p:cNvPr id="2" name="Content Placeholder 1"/>
          <p:cNvSpPr>
            <a:spLocks noGrp="1"/>
          </p:cNvSpPr>
          <p:nvPr>
            <p:ph sz="half" idx="1"/>
          </p:nvPr>
        </p:nvSpPr>
        <p:spPr>
          <a:xfrm>
            <a:off x="397637" y="2049899"/>
            <a:ext cx="4038600" cy="3918585"/>
          </a:xfrm>
        </p:spPr>
        <p:txBody>
          <a:bodyPr/>
          <a:lstStyle/>
          <a:p>
            <a:r>
              <a:rPr lang="en-US" dirty="0"/>
              <a:t>Well designed </a:t>
            </a:r>
            <a:r>
              <a:rPr lang="en-US" dirty="0" smtClean="0"/>
              <a:t>neuroscience-based technology </a:t>
            </a:r>
          </a:p>
          <a:p>
            <a:r>
              <a:rPr lang="en-US" b="1" dirty="0" smtClean="0">
                <a:solidFill>
                  <a:srgbClr val="FF0000"/>
                </a:solidFill>
              </a:rPr>
              <a:t>builds the underlying capacities that are reduced in some children of poverty or with learning issues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98EB5552-39F9-4912-AD88-1075D830343E}" type="slidenum">
              <a:rPr lang="en-US" smtClean="0"/>
              <a:pPr>
                <a:defRPr/>
              </a:pPr>
              <a:t>28</a:t>
            </a:fld>
            <a:endParaRPr lang="en-US"/>
          </a:p>
        </p:txBody>
      </p:sp>
      <p:pic>
        <p:nvPicPr>
          <p:cNvPr id="6" name="Picture 5" descr="Maps Brain LG.jpg"/>
          <p:cNvPicPr>
            <a:picLocks noChangeAspect="1"/>
          </p:cNvPicPr>
          <p:nvPr/>
        </p:nvPicPr>
        <p:blipFill>
          <a:blip r:embed="rId3" cstate="print"/>
          <a:stretch>
            <a:fillRect/>
          </a:stretch>
        </p:blipFill>
        <p:spPr>
          <a:xfrm>
            <a:off x="4436237" y="2686050"/>
            <a:ext cx="4374388" cy="2876400"/>
          </a:xfrm>
          <a:prstGeom prst="rect">
            <a:avLst/>
          </a:prstGeom>
        </p:spPr>
      </p:pic>
      <p:sp>
        <p:nvSpPr>
          <p:cNvPr id="9" name="Bent Arrow 8"/>
          <p:cNvSpPr/>
          <p:nvPr/>
        </p:nvSpPr>
        <p:spPr>
          <a:xfrm>
            <a:off x="4886323" y="2569844"/>
            <a:ext cx="922717" cy="641985"/>
          </a:xfrm>
          <a:prstGeom prst="bentArrow">
            <a:avLst/>
          </a:prstGeom>
          <a:solidFill>
            <a:srgbClr val="51B8D1"/>
          </a:solidFill>
          <a:ln w="12700">
            <a:solidFill>
              <a:schemeClr val="tx1">
                <a:lumMod val="75000"/>
                <a:lumOff val="2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10" name="Left-Right Arrow 9"/>
          <p:cNvSpPr/>
          <p:nvPr/>
        </p:nvSpPr>
        <p:spPr>
          <a:xfrm>
            <a:off x="6332918" y="2514600"/>
            <a:ext cx="523875" cy="342900"/>
          </a:xfrm>
          <a:prstGeom prst="leftRightArrow">
            <a:avLst/>
          </a:prstGeom>
          <a:solidFill>
            <a:srgbClr val="51B8D1"/>
          </a:solidFill>
          <a:ln w="12700">
            <a:solidFill>
              <a:schemeClr val="tx1">
                <a:lumMod val="75000"/>
                <a:lumOff val="2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11" name="TextBox 10"/>
          <p:cNvSpPr txBox="1"/>
          <p:nvPr/>
        </p:nvSpPr>
        <p:spPr>
          <a:xfrm>
            <a:off x="4342796" y="2135624"/>
            <a:ext cx="2562224" cy="369332"/>
          </a:xfrm>
          <a:prstGeom prst="rect">
            <a:avLst/>
          </a:prstGeom>
          <a:noFill/>
        </p:spPr>
        <p:txBody>
          <a:bodyPr wrap="square" rtlCol="0">
            <a:spAutoFit/>
          </a:bodyPr>
          <a:lstStyle/>
          <a:p>
            <a:r>
              <a:rPr lang="en-US" b="1" dirty="0" smtClean="0">
                <a:solidFill>
                  <a:srgbClr val="00B0F0"/>
                </a:solidFill>
              </a:rPr>
              <a:t>Executive Function</a:t>
            </a:r>
            <a:endParaRPr lang="en-US" b="1" dirty="0">
              <a:solidFill>
                <a:srgbClr val="00B0F0"/>
              </a:solidFill>
            </a:endParaRPr>
          </a:p>
        </p:txBody>
      </p:sp>
      <p:sp>
        <p:nvSpPr>
          <p:cNvPr id="12" name="TextBox 11"/>
          <p:cNvSpPr txBox="1"/>
          <p:nvPr/>
        </p:nvSpPr>
        <p:spPr>
          <a:xfrm>
            <a:off x="7213980" y="2049899"/>
            <a:ext cx="1905000" cy="369332"/>
          </a:xfrm>
          <a:prstGeom prst="rect">
            <a:avLst/>
          </a:prstGeom>
          <a:noFill/>
        </p:spPr>
        <p:txBody>
          <a:bodyPr wrap="square" rtlCol="0">
            <a:spAutoFit/>
          </a:bodyPr>
          <a:lstStyle/>
          <a:p>
            <a:r>
              <a:rPr lang="en-US" dirty="0" smtClean="0"/>
              <a:t>Cognitive Skills</a:t>
            </a:r>
            <a:endParaRPr lang="en-US" dirty="0"/>
          </a:p>
        </p:txBody>
      </p:sp>
      <p:sp>
        <p:nvSpPr>
          <p:cNvPr id="15" name="Bent Arrow 14"/>
          <p:cNvSpPr/>
          <p:nvPr/>
        </p:nvSpPr>
        <p:spPr>
          <a:xfrm rot="10800000">
            <a:off x="5170868" y="3102291"/>
            <a:ext cx="906082" cy="731520"/>
          </a:xfrm>
          <a:prstGeom prst="bentArrow">
            <a:avLst/>
          </a:prstGeom>
          <a:solidFill>
            <a:srgbClr val="51B8D1"/>
          </a:solidFill>
          <a:ln w="12700">
            <a:solidFill>
              <a:schemeClr val="tx1">
                <a:lumMod val="75000"/>
                <a:lumOff val="2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16" name="TextBox 15"/>
          <p:cNvSpPr txBox="1"/>
          <p:nvPr/>
        </p:nvSpPr>
        <p:spPr>
          <a:xfrm>
            <a:off x="6737730" y="2094666"/>
            <a:ext cx="476250"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4121185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ChangeAspect="1" noChangeArrowheads="1"/>
          </p:cNvPicPr>
          <p:nvPr/>
        </p:nvPicPr>
        <p:blipFill>
          <a:blip r:embed="rId2" cstate="print"/>
          <a:srcRect/>
          <a:stretch>
            <a:fillRect/>
          </a:stretch>
        </p:blipFill>
        <p:spPr bwMode="auto">
          <a:xfrm>
            <a:off x="0" y="2032000"/>
            <a:ext cx="9144000" cy="2801938"/>
          </a:xfrm>
          <a:prstGeom prst="rect">
            <a:avLst/>
          </a:prstGeom>
          <a:noFill/>
          <a:ln w="9525">
            <a:noFill/>
            <a:miter lim="800000"/>
            <a:headEnd/>
            <a:tailEnd/>
          </a:ln>
          <a:effectLst/>
        </p:spPr>
      </p:pic>
      <p:sp>
        <p:nvSpPr>
          <p:cNvPr id="80901" name="Text Box 5"/>
          <p:cNvSpPr txBox="1">
            <a:spLocks noChangeArrowheads="1"/>
          </p:cNvSpPr>
          <p:nvPr/>
        </p:nvSpPr>
        <p:spPr bwMode="auto">
          <a:xfrm>
            <a:off x="0" y="4572000"/>
            <a:ext cx="9144000" cy="1477328"/>
          </a:xfrm>
          <a:prstGeom prst="rect">
            <a:avLst/>
          </a:prstGeom>
          <a:noFill/>
          <a:ln w="9525">
            <a:noFill/>
            <a:miter lim="800000"/>
            <a:headEnd/>
            <a:tailEnd/>
          </a:ln>
          <a:effectLst/>
        </p:spPr>
        <p:txBody>
          <a:bodyPr>
            <a:spAutoFit/>
          </a:bodyPr>
          <a:lstStyle/>
          <a:p>
            <a:r>
              <a:rPr lang="en-US" b="1" dirty="0"/>
              <a:t>Typically reading children         </a:t>
            </a:r>
            <a:r>
              <a:rPr lang="en-US" b="1" dirty="0" smtClean="0"/>
              <a:t>Reading Impaired Children   </a:t>
            </a:r>
            <a:r>
              <a:rPr lang="en-US" b="1" dirty="0"/>
              <a:t>	</a:t>
            </a:r>
            <a:r>
              <a:rPr lang="en-US" b="1" dirty="0" smtClean="0"/>
              <a:t>Reading Impaired Children</a:t>
            </a:r>
            <a:endParaRPr lang="en-US" b="1" dirty="0"/>
          </a:p>
          <a:p>
            <a:r>
              <a:rPr lang="en-US" b="1" dirty="0"/>
              <a:t>			         before remediation 	               </a:t>
            </a:r>
            <a:r>
              <a:rPr lang="en-US" b="1" dirty="0" smtClean="0"/>
              <a:t>after </a:t>
            </a:r>
            <a:r>
              <a:rPr lang="en-US" b="1" dirty="0"/>
              <a:t>remediation</a:t>
            </a:r>
          </a:p>
          <a:p>
            <a:r>
              <a:rPr lang="en-US" b="1" dirty="0"/>
              <a:t>						</a:t>
            </a:r>
          </a:p>
          <a:p>
            <a:endParaRPr lang="en-US" b="1" dirty="0"/>
          </a:p>
          <a:p>
            <a:endParaRPr lang="en-US" b="1" dirty="0"/>
          </a:p>
        </p:txBody>
      </p:sp>
      <p:sp>
        <p:nvSpPr>
          <p:cNvPr id="80902" name="Text Box 6"/>
          <p:cNvSpPr txBox="1">
            <a:spLocks noChangeArrowheads="1"/>
          </p:cNvSpPr>
          <p:nvPr/>
        </p:nvSpPr>
        <p:spPr bwMode="auto">
          <a:xfrm>
            <a:off x="685800" y="5562600"/>
            <a:ext cx="2895600" cy="366713"/>
          </a:xfrm>
          <a:prstGeom prst="rect">
            <a:avLst/>
          </a:prstGeom>
          <a:noFill/>
          <a:ln w="9525">
            <a:noFill/>
            <a:miter lim="800000"/>
            <a:headEnd/>
            <a:tailEnd/>
          </a:ln>
          <a:effectLst/>
        </p:spPr>
        <p:txBody>
          <a:bodyPr>
            <a:spAutoFit/>
          </a:bodyPr>
          <a:lstStyle/>
          <a:p>
            <a:pPr>
              <a:spcBef>
                <a:spcPct val="50000"/>
              </a:spcBef>
            </a:pPr>
            <a:r>
              <a:rPr lang="en-US"/>
              <a:t>Gabrieli, 2009</a:t>
            </a:r>
          </a:p>
        </p:txBody>
      </p:sp>
      <p:sp>
        <p:nvSpPr>
          <p:cNvPr id="2" name="TextBox 1"/>
          <p:cNvSpPr txBox="1"/>
          <p:nvPr/>
        </p:nvSpPr>
        <p:spPr>
          <a:xfrm>
            <a:off x="685800" y="400050"/>
            <a:ext cx="7643813" cy="1569660"/>
          </a:xfrm>
          <a:prstGeom prst="rect">
            <a:avLst/>
          </a:prstGeom>
          <a:noFill/>
        </p:spPr>
        <p:txBody>
          <a:bodyPr wrap="square" rtlCol="0">
            <a:spAutoFit/>
          </a:bodyPr>
          <a:lstStyle/>
          <a:p>
            <a:pPr algn="ctr"/>
            <a:r>
              <a:rPr lang="en-US" sz="2400" dirty="0" smtClean="0"/>
              <a:t>And the Brain Structures affected most by Poverty</a:t>
            </a:r>
          </a:p>
          <a:p>
            <a:pPr algn="ctr"/>
            <a:r>
              <a:rPr lang="en-US" sz="2400" b="1" dirty="0" smtClean="0"/>
              <a:t>LANGUAGE AND READING AREAS </a:t>
            </a:r>
          </a:p>
          <a:p>
            <a:pPr algn="ctr"/>
            <a:r>
              <a:rPr lang="en-US" sz="2400" b="1" dirty="0" smtClean="0"/>
              <a:t>ARE ACTIVATED AFTER SIX WEEKS OF FAST FORWORD TRAINING </a:t>
            </a:r>
            <a:endParaRPr lang="en-US" sz="2800" b="1" dirty="0"/>
          </a:p>
        </p:txBody>
      </p:sp>
      <p:sp>
        <p:nvSpPr>
          <p:cNvPr id="3" name="Oval 2"/>
          <p:cNvSpPr/>
          <p:nvPr/>
        </p:nvSpPr>
        <p:spPr>
          <a:xfrm>
            <a:off x="8143875" y="3300413"/>
            <a:ext cx="542925" cy="328612"/>
          </a:xfrm>
          <a:prstGeom prst="ellipse">
            <a:avLst/>
          </a:prstGeom>
          <a:no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cxnSp>
        <p:nvCxnSpPr>
          <p:cNvPr id="7" name="Straight Arrow Connector 6"/>
          <p:cNvCxnSpPr/>
          <p:nvPr/>
        </p:nvCxnSpPr>
        <p:spPr>
          <a:xfrm flipV="1">
            <a:off x="5929313" y="3043238"/>
            <a:ext cx="1543050" cy="2519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07706" y="5429250"/>
            <a:ext cx="2093119" cy="1200329"/>
          </a:xfrm>
          <a:prstGeom prst="rect">
            <a:avLst/>
          </a:prstGeom>
          <a:noFill/>
        </p:spPr>
        <p:txBody>
          <a:bodyPr wrap="square" rtlCol="0">
            <a:spAutoFit/>
          </a:bodyPr>
          <a:lstStyle/>
          <a:p>
            <a:r>
              <a:rPr lang="en-US" dirty="0"/>
              <a:t>Left anterior inferior frontal gyrus IFG</a:t>
            </a:r>
          </a:p>
          <a:p>
            <a:endParaRPr lang="en-US" dirty="0"/>
          </a:p>
        </p:txBody>
      </p:sp>
      <p:cxnSp>
        <p:nvCxnSpPr>
          <p:cNvPr id="12" name="Straight Arrow Connector 11"/>
          <p:cNvCxnSpPr/>
          <p:nvPr/>
        </p:nvCxnSpPr>
        <p:spPr>
          <a:xfrm flipV="1">
            <a:off x="6700838" y="3043238"/>
            <a:ext cx="1628775" cy="2702718"/>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2225" y="5431631"/>
            <a:ext cx="1128713" cy="923330"/>
          </a:xfrm>
          <a:prstGeom prst="rect">
            <a:avLst/>
          </a:prstGeom>
          <a:noFill/>
        </p:spPr>
        <p:txBody>
          <a:bodyPr wrap="square" rtlCol="0">
            <a:spAutoFit/>
          </a:bodyPr>
          <a:lstStyle/>
          <a:p>
            <a:r>
              <a:rPr lang="en-US" dirty="0"/>
              <a:t>Angular Gyrus  AG</a:t>
            </a:r>
          </a:p>
        </p:txBody>
      </p:sp>
      <p:sp>
        <p:nvSpPr>
          <p:cNvPr id="14" name="TextBox 13"/>
          <p:cNvSpPr txBox="1"/>
          <p:nvPr/>
        </p:nvSpPr>
        <p:spPr>
          <a:xfrm>
            <a:off x="7472363" y="5431631"/>
            <a:ext cx="1557337" cy="923330"/>
          </a:xfrm>
          <a:prstGeom prst="rect">
            <a:avLst/>
          </a:prstGeom>
          <a:noFill/>
        </p:spPr>
        <p:txBody>
          <a:bodyPr wrap="square" rtlCol="0">
            <a:spAutoFit/>
          </a:bodyPr>
          <a:lstStyle/>
          <a:p>
            <a:r>
              <a:rPr lang="en-US" dirty="0"/>
              <a:t>Visual Word Form Area</a:t>
            </a:r>
          </a:p>
          <a:p>
            <a:endParaRPr lang="en-US" dirty="0"/>
          </a:p>
        </p:txBody>
      </p:sp>
      <p:cxnSp>
        <p:nvCxnSpPr>
          <p:cNvPr id="16" name="Straight Arrow Connector 15"/>
          <p:cNvCxnSpPr/>
          <p:nvPr/>
        </p:nvCxnSpPr>
        <p:spPr>
          <a:xfrm flipV="1">
            <a:off x="8251031" y="3464719"/>
            <a:ext cx="78582" cy="228123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800975" y="3089672"/>
            <a:ext cx="342900" cy="42148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5929313" y="3432969"/>
            <a:ext cx="2043112" cy="292199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57800" y="6172200"/>
            <a:ext cx="2714625" cy="646331"/>
          </a:xfrm>
          <a:prstGeom prst="rect">
            <a:avLst/>
          </a:prstGeom>
          <a:noFill/>
        </p:spPr>
        <p:txBody>
          <a:bodyPr wrap="square" rtlCol="0">
            <a:spAutoFit/>
          </a:bodyPr>
          <a:lstStyle/>
          <a:p>
            <a:r>
              <a:rPr lang="en-US" dirty="0" smtClean="0"/>
              <a:t>Left Medial Temporal Gyrus</a:t>
            </a:r>
            <a:endParaRPr lang="en-US" dirty="0"/>
          </a:p>
        </p:txBody>
      </p:sp>
    </p:spTree>
    <p:extLst>
      <p:ext uri="{BB962C8B-B14F-4D97-AF65-F5344CB8AC3E}">
        <p14:creationId xmlns:p14="http://schemas.microsoft.com/office/powerpoint/2010/main" val="12543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wheel(1)">
                                      <p:cBhvr>
                                        <p:cTn id="60" dur="20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ircle(in)">
                                      <p:cBhvr>
                                        <p:cTn id="6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Brain graf Diff Low SES Noble.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4300" y="537865"/>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828800" y="1600200"/>
            <a:ext cx="32004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76199"/>
            <a:ext cx="8229600" cy="995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76200"/>
            <a:ext cx="8458200" cy="1077218"/>
          </a:xfrm>
          <a:prstGeom prst="rect">
            <a:avLst/>
          </a:prstGeom>
          <a:noFill/>
        </p:spPr>
        <p:txBody>
          <a:bodyPr wrap="square" rtlCol="0">
            <a:spAutoFit/>
          </a:bodyPr>
          <a:lstStyle/>
          <a:p>
            <a:pPr lvl="0" algn="ctr"/>
            <a:r>
              <a:rPr lang="en-US" sz="3200" dirty="0" smtClean="0"/>
              <a:t>There are links between family income and memory and attention</a:t>
            </a:r>
            <a:endParaRPr lang="en-US" sz="3200" dirty="0"/>
          </a:p>
        </p:txBody>
      </p:sp>
    </p:spTree>
    <p:extLst>
      <p:ext uri="{BB962C8B-B14F-4D97-AF65-F5344CB8AC3E}">
        <p14:creationId xmlns:p14="http://schemas.microsoft.com/office/powerpoint/2010/main" val="21594916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914400" y="0"/>
            <a:ext cx="7278688" cy="10087429"/>
          </a:xfrm>
          <a:prstGeom prst="rect">
            <a:avLst/>
          </a:prstGeom>
          <a:noFill/>
          <a:ln w="9525" algn="ctr">
            <a:noFill/>
            <a:miter lim="800000"/>
            <a:headEnd/>
            <a:tailEnd/>
          </a:ln>
        </p:spPr>
      </p:pic>
      <p:sp>
        <p:nvSpPr>
          <p:cNvPr id="49155" name="Rectangle 3"/>
          <p:cNvSpPr>
            <a:spLocks noChangeArrowheads="1"/>
          </p:cNvSpPr>
          <p:nvPr/>
        </p:nvSpPr>
        <p:spPr bwMode="auto">
          <a:xfrm>
            <a:off x="838200" y="5181600"/>
            <a:ext cx="7620000" cy="4905829"/>
          </a:xfrm>
          <a:prstGeom prst="rect">
            <a:avLst/>
          </a:prstGeom>
          <a:solidFill>
            <a:schemeClr val="bg1"/>
          </a:solidFill>
          <a:ln w="9525" algn="ctr">
            <a:noFill/>
            <a:miter lim="800000"/>
            <a:headEnd/>
            <a:tailEnd/>
          </a:ln>
        </p:spPr>
        <p:txBody>
          <a:bodyPr wrap="none" anchor="ctr"/>
          <a:lstStyle/>
          <a:p>
            <a:endParaRPr lang="en-US"/>
          </a:p>
        </p:txBody>
      </p:sp>
      <p:sp>
        <p:nvSpPr>
          <p:cNvPr id="49156" name="Text Box 4"/>
          <p:cNvSpPr txBox="1">
            <a:spLocks noChangeArrowheads="1"/>
          </p:cNvSpPr>
          <p:nvPr/>
        </p:nvSpPr>
        <p:spPr bwMode="auto">
          <a:xfrm>
            <a:off x="858044" y="5181600"/>
            <a:ext cx="7391400" cy="830997"/>
          </a:xfrm>
          <a:prstGeom prst="rect">
            <a:avLst/>
          </a:prstGeom>
          <a:noFill/>
          <a:ln w="9525" algn="ctr">
            <a:noFill/>
            <a:miter lim="800000"/>
            <a:headEnd/>
            <a:tailEnd/>
          </a:ln>
        </p:spPr>
        <p:txBody>
          <a:bodyPr>
            <a:spAutoFit/>
          </a:bodyPr>
          <a:lstStyle/>
          <a:p>
            <a:r>
              <a:rPr lang="en-US" sz="2400" dirty="0" smtClean="0">
                <a:latin typeface="Arial" pitchFamily="34" charset="0"/>
              </a:rPr>
              <a:t>Courtney </a:t>
            </a:r>
            <a:r>
              <a:rPr lang="en-US" sz="2400" dirty="0">
                <a:latin typeface="Arial" pitchFamily="34" charset="0"/>
              </a:rPr>
              <a:t>Stevens, et al. </a:t>
            </a:r>
            <a:r>
              <a:rPr lang="en-US" sz="2400" i="1" dirty="0">
                <a:latin typeface="Arial" pitchFamily="34" charset="0"/>
              </a:rPr>
              <a:t>B R A I N R E S E A R C H </a:t>
            </a:r>
            <a:r>
              <a:rPr lang="en-US" sz="2400" dirty="0">
                <a:latin typeface="Arial" pitchFamily="34" charset="0"/>
              </a:rPr>
              <a:t>1 2 0 5 ( 2 0 0 8 ) 5 5 – 6 9 </a:t>
            </a:r>
            <a:r>
              <a:rPr lang="en-US" sz="2400" dirty="0" smtClean="0">
                <a:latin typeface="Arial" pitchFamily="34" charset="0"/>
              </a:rPr>
              <a:t> </a:t>
            </a:r>
            <a:endParaRPr lang="en-US" sz="2400" dirty="0">
              <a:latin typeface="Times New Roman" pitchFamily="18" charset="0"/>
            </a:endParaRPr>
          </a:p>
        </p:txBody>
      </p:sp>
      <p:sp>
        <p:nvSpPr>
          <p:cNvPr id="2" name="TextBox 1"/>
          <p:cNvSpPr txBox="1"/>
          <p:nvPr/>
        </p:nvSpPr>
        <p:spPr>
          <a:xfrm>
            <a:off x="2031999" y="199180"/>
            <a:ext cx="5773057" cy="369332"/>
          </a:xfrm>
          <a:prstGeom prst="rect">
            <a:avLst/>
          </a:prstGeom>
          <a:noFill/>
        </p:spPr>
        <p:txBody>
          <a:bodyPr wrap="square" rtlCol="0">
            <a:spAutoFit/>
          </a:bodyPr>
          <a:lstStyle/>
          <a:p>
            <a:r>
              <a:rPr lang="en-US" b="1" dirty="0" smtClean="0">
                <a:solidFill>
                  <a:srgbClr val="FF0000"/>
                </a:solidFill>
              </a:rPr>
              <a:t>Attentional Skills are also improved after FFWD</a:t>
            </a:r>
            <a:endParaRPr lang="en-US" b="1" dirty="0">
              <a:solidFill>
                <a:srgbClr val="FF0000"/>
              </a:solidFill>
            </a:endParaRPr>
          </a:p>
        </p:txBody>
      </p:sp>
    </p:spTree>
    <p:extLst>
      <p:ext uri="{BB962C8B-B14F-4D97-AF65-F5344CB8AC3E}">
        <p14:creationId xmlns:p14="http://schemas.microsoft.com/office/powerpoint/2010/main" val="22066665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714875" y="1466850"/>
            <a:ext cx="3534822" cy="33623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2" name="Rectangle 4"/>
          <p:cNvSpPr>
            <a:spLocks noGrp="1" noChangeArrowheads="1"/>
          </p:cNvSpPr>
          <p:nvPr>
            <p:ph type="title" idx="4294967295"/>
          </p:nvPr>
        </p:nvSpPr>
        <p:spPr>
          <a:xfrm>
            <a:off x="253388" y="198304"/>
            <a:ext cx="8758410" cy="936433"/>
          </a:xfrm>
        </p:spPr>
        <p:txBody>
          <a:bodyPr>
            <a:normAutofit fontScale="90000"/>
          </a:bodyPr>
          <a:lstStyle/>
          <a:p>
            <a:r>
              <a:rPr lang="en-US" sz="3000" dirty="0" smtClean="0">
                <a:ea typeface="ＭＳ Ｐゴシック"/>
                <a:cs typeface="ＭＳ Ｐゴシック"/>
              </a:rPr>
              <a:t>In a large urban district with high poverty and ELL students Accelerating Growth – District Wide</a:t>
            </a:r>
          </a:p>
        </p:txBody>
      </p:sp>
      <p:sp>
        <p:nvSpPr>
          <p:cNvPr id="71691" name="Rectangle 3"/>
          <p:cNvSpPr>
            <a:spLocks noChangeArrowheads="1"/>
          </p:cNvSpPr>
          <p:nvPr/>
        </p:nvSpPr>
        <p:spPr bwMode="auto">
          <a:xfrm>
            <a:off x="996950" y="2052638"/>
            <a:ext cx="7102475" cy="1127125"/>
          </a:xfrm>
          <a:prstGeom prst="rect">
            <a:avLst/>
          </a:prstGeom>
          <a:noFill/>
          <a:ln w="9525">
            <a:noFill/>
            <a:miter lim="800000"/>
            <a:headEnd/>
            <a:tailEnd/>
          </a:ln>
        </p:spPr>
        <p:txBody>
          <a:bodyPr>
            <a:spAutoFit/>
          </a:bodyPr>
          <a:lstStyle/>
          <a:p>
            <a:pPr>
              <a:lnSpc>
                <a:spcPct val="90000"/>
              </a:lnSpc>
            </a:pPr>
            <a:endParaRPr lang="en-US" sz="1400">
              <a:latin typeface="Arial Unicode MS (Body)"/>
              <a:cs typeface="Arial" charset="0"/>
            </a:endParaRPr>
          </a:p>
          <a:p>
            <a:pPr>
              <a:lnSpc>
                <a:spcPct val="80000"/>
              </a:lnSpc>
              <a:spcBef>
                <a:spcPct val="50000"/>
              </a:spcBef>
            </a:pPr>
            <a:endParaRPr lang="en-US" sz="1400">
              <a:latin typeface="Arial Unicode MS (Body)"/>
              <a:cs typeface="Arial" charset="0"/>
            </a:endParaRPr>
          </a:p>
          <a:p>
            <a:pPr>
              <a:lnSpc>
                <a:spcPct val="80000"/>
              </a:lnSpc>
              <a:spcBef>
                <a:spcPct val="50000"/>
              </a:spcBef>
            </a:pPr>
            <a:endParaRPr lang="en-US" sz="1400">
              <a:latin typeface="Arial Unicode MS (Body)"/>
              <a:cs typeface="Arial" charset="0"/>
            </a:endParaRPr>
          </a:p>
          <a:p>
            <a:pPr>
              <a:lnSpc>
                <a:spcPct val="80000"/>
              </a:lnSpc>
              <a:spcBef>
                <a:spcPct val="50000"/>
              </a:spcBef>
            </a:pPr>
            <a:endParaRPr lang="en-US" sz="1400">
              <a:latin typeface="Arial Unicode MS (Body)"/>
              <a:cs typeface="Arial" charset="0"/>
            </a:endParaRPr>
          </a:p>
        </p:txBody>
      </p:sp>
      <p:sp>
        <p:nvSpPr>
          <p:cNvPr id="27" name="TextBox 26"/>
          <p:cNvSpPr txBox="1"/>
          <p:nvPr/>
        </p:nvSpPr>
        <p:spPr>
          <a:xfrm rot="16200000">
            <a:off x="-919847" y="2809875"/>
            <a:ext cx="3762375" cy="646331"/>
          </a:xfrm>
          <a:prstGeom prst="rect">
            <a:avLst/>
          </a:prstGeom>
          <a:noFill/>
        </p:spPr>
        <p:txBody>
          <a:bodyPr wrap="square" rtlCol="0">
            <a:spAutoFit/>
          </a:bodyPr>
          <a:lstStyle/>
          <a:p>
            <a:pPr algn="ctr"/>
            <a:r>
              <a:rPr lang="en-US" dirty="0" smtClean="0">
                <a:solidFill>
                  <a:schemeClr val="tx1">
                    <a:lumMod val="65000"/>
                    <a:lumOff val="35000"/>
                  </a:schemeClr>
                </a:solidFill>
              </a:rPr>
              <a:t>Percent of Fourth Graders</a:t>
            </a:r>
          </a:p>
          <a:p>
            <a:pPr algn="ctr"/>
            <a:r>
              <a:rPr lang="en-US" dirty="0" smtClean="0">
                <a:solidFill>
                  <a:schemeClr val="tx1">
                    <a:lumMod val="65000"/>
                    <a:lumOff val="35000"/>
                  </a:schemeClr>
                </a:solidFill>
              </a:rPr>
              <a:t>Basic or Above (Initial Testers)</a:t>
            </a:r>
            <a:endParaRPr lang="en-US" dirty="0">
              <a:solidFill>
                <a:schemeClr val="tx1">
                  <a:lumMod val="65000"/>
                  <a:lumOff val="35000"/>
                </a:schemeClr>
              </a:solidFill>
            </a:endParaRPr>
          </a:p>
        </p:txBody>
      </p:sp>
      <p:sp>
        <p:nvSpPr>
          <p:cNvPr id="28" name="TextBox 27"/>
          <p:cNvSpPr txBox="1"/>
          <p:nvPr/>
        </p:nvSpPr>
        <p:spPr>
          <a:xfrm>
            <a:off x="1860542" y="5019675"/>
            <a:ext cx="5547009" cy="307777"/>
          </a:xfrm>
          <a:prstGeom prst="rect">
            <a:avLst/>
          </a:prstGeom>
          <a:noFill/>
        </p:spPr>
        <p:txBody>
          <a:bodyPr wrap="square" rtlCol="0">
            <a:spAutoFit/>
          </a:bodyPr>
          <a:lstStyle/>
          <a:p>
            <a:r>
              <a:rPr lang="en-US" sz="1400" spc="20" dirty="0" smtClean="0">
                <a:solidFill>
                  <a:schemeClr val="tx1">
                    <a:lumMod val="65000"/>
                    <a:lumOff val="35000"/>
                  </a:schemeClr>
                </a:solidFill>
              </a:rPr>
              <a:t>2003        2004        2005        2006        2007        2008        2009</a:t>
            </a:r>
            <a:endParaRPr lang="en-US" sz="1400" spc="20" dirty="0">
              <a:solidFill>
                <a:schemeClr val="tx1">
                  <a:lumMod val="65000"/>
                  <a:lumOff val="35000"/>
                </a:schemeClr>
              </a:solidFill>
            </a:endParaRPr>
          </a:p>
        </p:txBody>
      </p:sp>
      <p:sp>
        <p:nvSpPr>
          <p:cNvPr id="29" name="TextBox 28"/>
          <p:cNvSpPr txBox="1"/>
          <p:nvPr/>
        </p:nvSpPr>
        <p:spPr>
          <a:xfrm>
            <a:off x="1247775" y="1104900"/>
            <a:ext cx="447675" cy="3884140"/>
          </a:xfrm>
          <a:prstGeom prst="rect">
            <a:avLst/>
          </a:prstGeom>
          <a:noFill/>
        </p:spPr>
        <p:txBody>
          <a:bodyPr wrap="square" rtlCol="0">
            <a:spAutoFit/>
          </a:bodyPr>
          <a:lstStyle/>
          <a:p>
            <a:pPr algn="ctr">
              <a:lnSpc>
                <a:spcPct val="225000"/>
              </a:lnSpc>
            </a:pPr>
            <a:r>
              <a:rPr lang="en-US" sz="1400" dirty="0" smtClean="0">
                <a:solidFill>
                  <a:schemeClr val="tx1">
                    <a:lumMod val="65000"/>
                    <a:lumOff val="35000"/>
                  </a:schemeClr>
                </a:solidFill>
              </a:rPr>
              <a:t>80</a:t>
            </a:r>
          </a:p>
          <a:p>
            <a:pPr algn="ctr">
              <a:lnSpc>
                <a:spcPct val="225000"/>
              </a:lnSpc>
            </a:pPr>
            <a:r>
              <a:rPr lang="en-US" sz="1400" dirty="0" smtClean="0">
                <a:solidFill>
                  <a:schemeClr val="tx1">
                    <a:lumMod val="65000"/>
                    <a:lumOff val="35000"/>
                  </a:schemeClr>
                </a:solidFill>
              </a:rPr>
              <a:t>75</a:t>
            </a:r>
          </a:p>
          <a:p>
            <a:pPr algn="ctr">
              <a:lnSpc>
                <a:spcPct val="225000"/>
              </a:lnSpc>
            </a:pPr>
            <a:r>
              <a:rPr lang="en-US" sz="1400" dirty="0" smtClean="0">
                <a:solidFill>
                  <a:schemeClr val="tx1">
                    <a:lumMod val="65000"/>
                    <a:lumOff val="35000"/>
                  </a:schemeClr>
                </a:solidFill>
              </a:rPr>
              <a:t>70</a:t>
            </a:r>
          </a:p>
          <a:p>
            <a:pPr algn="ctr">
              <a:lnSpc>
                <a:spcPct val="225000"/>
              </a:lnSpc>
            </a:pPr>
            <a:r>
              <a:rPr lang="en-US" sz="1400" dirty="0" smtClean="0">
                <a:solidFill>
                  <a:schemeClr val="tx1">
                    <a:lumMod val="65000"/>
                    <a:lumOff val="35000"/>
                  </a:schemeClr>
                </a:solidFill>
              </a:rPr>
              <a:t>65</a:t>
            </a:r>
          </a:p>
          <a:p>
            <a:pPr algn="ctr">
              <a:lnSpc>
                <a:spcPct val="225000"/>
              </a:lnSpc>
            </a:pPr>
            <a:r>
              <a:rPr lang="en-US" sz="1400" dirty="0" smtClean="0">
                <a:solidFill>
                  <a:schemeClr val="tx1">
                    <a:lumMod val="65000"/>
                    <a:lumOff val="35000"/>
                  </a:schemeClr>
                </a:solidFill>
              </a:rPr>
              <a:t>60</a:t>
            </a:r>
          </a:p>
          <a:p>
            <a:pPr algn="ctr">
              <a:lnSpc>
                <a:spcPct val="225000"/>
              </a:lnSpc>
            </a:pPr>
            <a:r>
              <a:rPr lang="en-US" sz="1400" dirty="0" smtClean="0">
                <a:solidFill>
                  <a:schemeClr val="tx1">
                    <a:lumMod val="65000"/>
                    <a:lumOff val="35000"/>
                  </a:schemeClr>
                </a:solidFill>
              </a:rPr>
              <a:t>55</a:t>
            </a:r>
          </a:p>
          <a:p>
            <a:pPr algn="ctr">
              <a:lnSpc>
                <a:spcPct val="225000"/>
              </a:lnSpc>
            </a:pPr>
            <a:r>
              <a:rPr lang="en-US" sz="1400" dirty="0" smtClean="0">
                <a:solidFill>
                  <a:schemeClr val="tx1">
                    <a:lumMod val="65000"/>
                    <a:lumOff val="35000"/>
                  </a:schemeClr>
                </a:solidFill>
              </a:rPr>
              <a:t>50</a:t>
            </a:r>
          </a:p>
          <a:p>
            <a:pPr algn="ctr">
              <a:lnSpc>
                <a:spcPct val="225000"/>
              </a:lnSpc>
            </a:pPr>
            <a:r>
              <a:rPr lang="en-US" sz="1400" dirty="0" smtClean="0">
                <a:solidFill>
                  <a:schemeClr val="tx1">
                    <a:lumMod val="65000"/>
                    <a:lumOff val="35000"/>
                  </a:schemeClr>
                </a:solidFill>
              </a:rPr>
              <a:t>45</a:t>
            </a:r>
            <a:endParaRPr lang="en-US" sz="1400" dirty="0">
              <a:solidFill>
                <a:schemeClr val="tx1">
                  <a:lumMod val="65000"/>
                  <a:lumOff val="35000"/>
                </a:schemeClr>
              </a:solidFill>
            </a:endParaRPr>
          </a:p>
        </p:txBody>
      </p:sp>
      <p:cxnSp>
        <p:nvCxnSpPr>
          <p:cNvPr id="31" name="Straight Connector 30"/>
          <p:cNvCxnSpPr/>
          <p:nvPr/>
        </p:nvCxnSpPr>
        <p:spPr>
          <a:xfrm>
            <a:off x="1743075" y="1466850"/>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43075" y="1943100"/>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43075" y="2419350"/>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43075" y="2905125"/>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43075" y="3381375"/>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3075" y="3857625"/>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43075" y="4343400"/>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8100"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Group 46"/>
          <p:cNvGrpSpPr/>
          <p:nvPr/>
        </p:nvGrpSpPr>
        <p:grpSpPr>
          <a:xfrm>
            <a:off x="2562225" y="4831080"/>
            <a:ext cx="4886325" cy="45719"/>
            <a:chOff x="2628900" y="1447800"/>
            <a:chExt cx="4886325" cy="3429000"/>
          </a:xfrm>
        </p:grpSpPr>
        <p:cxnSp>
          <p:nvCxnSpPr>
            <p:cNvPr id="40" name="Straight Connector 39"/>
            <p:cNvCxnSpPr/>
            <p:nvPr/>
          </p:nvCxnSpPr>
          <p:spPr>
            <a:xfrm rot="5400000">
              <a:off x="914400"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724025"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3175"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52800"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162425"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81575"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800725" y="3162300"/>
              <a:ext cx="3429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591050" y="5267325"/>
            <a:ext cx="733425" cy="369332"/>
          </a:xfrm>
          <a:prstGeom prst="rect">
            <a:avLst/>
          </a:prstGeom>
          <a:noFill/>
        </p:spPr>
        <p:txBody>
          <a:bodyPr wrap="square" rtlCol="0">
            <a:spAutoFit/>
          </a:bodyPr>
          <a:lstStyle/>
          <a:p>
            <a:pPr algn="ctr"/>
            <a:r>
              <a:rPr lang="en-US" dirty="0" smtClean="0">
                <a:solidFill>
                  <a:schemeClr val="tx1">
                    <a:lumMod val="65000"/>
                    <a:lumOff val="35000"/>
                  </a:schemeClr>
                </a:solidFill>
              </a:rPr>
              <a:t>Year</a:t>
            </a:r>
            <a:endParaRPr lang="en-US" dirty="0">
              <a:solidFill>
                <a:schemeClr val="tx1">
                  <a:lumMod val="65000"/>
                  <a:lumOff val="35000"/>
                </a:schemeClr>
              </a:solidFill>
            </a:endParaRPr>
          </a:p>
        </p:txBody>
      </p:sp>
      <p:sp>
        <p:nvSpPr>
          <p:cNvPr id="49" name="TextBox 48"/>
          <p:cNvSpPr txBox="1"/>
          <p:nvPr/>
        </p:nvSpPr>
        <p:spPr>
          <a:xfrm>
            <a:off x="2676525" y="5705475"/>
            <a:ext cx="3695700" cy="338554"/>
          </a:xfrm>
          <a:prstGeom prst="rect">
            <a:avLst/>
          </a:prstGeom>
          <a:noFill/>
        </p:spPr>
        <p:txBody>
          <a:bodyPr wrap="square" rtlCol="0">
            <a:spAutoFit/>
          </a:bodyPr>
          <a:lstStyle/>
          <a:p>
            <a:r>
              <a:rPr lang="en-US" sz="1600" dirty="0" smtClean="0">
                <a:solidFill>
                  <a:schemeClr val="tx1">
                    <a:lumMod val="65000"/>
                    <a:lumOff val="35000"/>
                  </a:schemeClr>
                </a:solidFill>
              </a:rPr>
              <a:t>St. Mary Parish School District</a:t>
            </a:r>
            <a:endParaRPr lang="en-US" sz="1600" dirty="0">
              <a:solidFill>
                <a:schemeClr val="tx1">
                  <a:lumMod val="65000"/>
                  <a:lumOff val="35000"/>
                </a:schemeClr>
              </a:solidFill>
            </a:endParaRPr>
          </a:p>
        </p:txBody>
      </p:sp>
      <p:sp>
        <p:nvSpPr>
          <p:cNvPr id="50" name="TextBox 49"/>
          <p:cNvSpPr txBox="1"/>
          <p:nvPr/>
        </p:nvSpPr>
        <p:spPr>
          <a:xfrm>
            <a:off x="6448425" y="5695950"/>
            <a:ext cx="809625" cy="338554"/>
          </a:xfrm>
          <a:prstGeom prst="rect">
            <a:avLst/>
          </a:prstGeom>
          <a:noFill/>
        </p:spPr>
        <p:txBody>
          <a:bodyPr wrap="square" rtlCol="0">
            <a:spAutoFit/>
          </a:bodyPr>
          <a:lstStyle/>
          <a:p>
            <a:r>
              <a:rPr lang="en-US" sz="1600" dirty="0" smtClean="0">
                <a:solidFill>
                  <a:schemeClr val="tx1">
                    <a:lumMod val="65000"/>
                    <a:lumOff val="35000"/>
                  </a:schemeClr>
                </a:solidFill>
              </a:rPr>
              <a:t>State</a:t>
            </a:r>
            <a:endParaRPr lang="en-US" sz="1600" dirty="0">
              <a:solidFill>
                <a:schemeClr val="tx1">
                  <a:lumMod val="65000"/>
                  <a:lumOff val="35000"/>
                </a:schemeClr>
              </a:solidFill>
            </a:endParaRPr>
          </a:p>
        </p:txBody>
      </p:sp>
      <p:cxnSp>
        <p:nvCxnSpPr>
          <p:cNvPr id="52" name="Straight Connector 51"/>
          <p:cNvCxnSpPr/>
          <p:nvPr/>
        </p:nvCxnSpPr>
        <p:spPr>
          <a:xfrm>
            <a:off x="2181225" y="5886450"/>
            <a:ext cx="523875" cy="0"/>
          </a:xfrm>
          <a:prstGeom prst="line">
            <a:avLst/>
          </a:prstGeom>
          <a:ln w="38100" cap="rnd">
            <a:solidFill>
              <a:srgbClr val="61AC2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62650" y="5886450"/>
            <a:ext cx="523875" cy="0"/>
          </a:xfrm>
          <a:prstGeom prst="line">
            <a:avLst/>
          </a:prstGeom>
          <a:ln w="38100" cap="rnd">
            <a:solidFill>
              <a:srgbClr val="EF770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3075" y="4819650"/>
            <a:ext cx="65055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ight Arrow 57"/>
          <p:cNvSpPr/>
          <p:nvPr/>
        </p:nvSpPr>
        <p:spPr>
          <a:xfrm>
            <a:off x="4712677" y="3954028"/>
            <a:ext cx="3505906" cy="377037"/>
          </a:xfrm>
          <a:prstGeom prst="rightArrow">
            <a:avLst>
              <a:gd name="adj1" fmla="val 63917"/>
              <a:gd name="adj2" fmla="val 69048"/>
            </a:avLst>
          </a:prstGeom>
          <a:gradFill flip="none" rotWithShape="1">
            <a:gsLst>
              <a:gs pos="0">
                <a:srgbClr val="F88B28">
                  <a:shade val="30000"/>
                  <a:satMod val="115000"/>
                </a:srgbClr>
              </a:gs>
              <a:gs pos="50000">
                <a:srgbClr val="F88B28">
                  <a:shade val="67500"/>
                  <a:satMod val="115000"/>
                </a:srgbClr>
              </a:gs>
              <a:gs pos="100000">
                <a:srgbClr val="F88B2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pitchFamily="34" charset="0"/>
                <a:cs typeface="Arial" pitchFamily="34" charset="0"/>
              </a:rPr>
              <a:t>Fast </a:t>
            </a:r>
            <a:r>
              <a:rPr lang="en-US" sz="1200" dirty="0" err="1" smtClean="0">
                <a:solidFill>
                  <a:schemeClr val="bg1"/>
                </a:solidFill>
                <a:latin typeface="Arial" pitchFamily="34" charset="0"/>
                <a:cs typeface="Arial" pitchFamily="34" charset="0"/>
              </a:rPr>
              <a:t>ForWord</a:t>
            </a:r>
            <a:r>
              <a:rPr lang="en-US" sz="1200" dirty="0" smtClean="0">
                <a:solidFill>
                  <a:schemeClr val="bg1"/>
                </a:solidFill>
                <a:latin typeface="Arial" pitchFamily="34" charset="0"/>
                <a:cs typeface="Arial" pitchFamily="34" charset="0"/>
              </a:rPr>
              <a:t> </a:t>
            </a:r>
            <a:endParaRPr lang="en-US" sz="1200" dirty="0">
              <a:solidFill>
                <a:schemeClr val="bg1"/>
              </a:solidFill>
              <a:latin typeface="Arial" pitchFamily="34" charset="0"/>
              <a:cs typeface="Arial" pitchFamily="34" charset="0"/>
            </a:endParaRPr>
          </a:p>
        </p:txBody>
      </p:sp>
      <p:sp>
        <p:nvSpPr>
          <p:cNvPr id="59" name="TextBox 58"/>
          <p:cNvSpPr txBox="1"/>
          <p:nvPr/>
        </p:nvSpPr>
        <p:spPr>
          <a:xfrm>
            <a:off x="4274545" y="3421426"/>
            <a:ext cx="647700" cy="338554"/>
          </a:xfrm>
          <a:prstGeom prst="rect">
            <a:avLst/>
          </a:prstGeom>
          <a:noFill/>
        </p:spPr>
        <p:txBody>
          <a:bodyPr wrap="square" rtlCol="0">
            <a:spAutoFit/>
          </a:bodyPr>
          <a:lstStyle/>
          <a:p>
            <a:r>
              <a:rPr lang="en-US" sz="1600" dirty="0" smtClean="0">
                <a:solidFill>
                  <a:schemeClr val="tx1">
                    <a:lumMod val="65000"/>
                    <a:lumOff val="35000"/>
                  </a:schemeClr>
                </a:solidFill>
              </a:rPr>
              <a:t>53%</a:t>
            </a:r>
            <a:endParaRPr lang="en-US" sz="1600" dirty="0">
              <a:solidFill>
                <a:schemeClr val="tx1">
                  <a:lumMod val="65000"/>
                  <a:lumOff val="35000"/>
                </a:schemeClr>
              </a:solidFill>
            </a:endParaRPr>
          </a:p>
        </p:txBody>
      </p:sp>
      <p:sp>
        <p:nvSpPr>
          <p:cNvPr id="25" name="Freeform 24"/>
          <p:cNvSpPr/>
          <p:nvPr/>
        </p:nvSpPr>
        <p:spPr>
          <a:xfrm>
            <a:off x="2143125" y="2038350"/>
            <a:ext cx="5715000" cy="1247775"/>
          </a:xfrm>
          <a:custGeom>
            <a:avLst/>
            <a:gdLst>
              <a:gd name="connsiteX0" fmla="*/ 0 w 5715000"/>
              <a:gd name="connsiteY0" fmla="*/ 1247775 h 1247775"/>
              <a:gd name="connsiteX1" fmla="*/ 809625 w 5715000"/>
              <a:gd name="connsiteY1" fmla="*/ 1162050 h 1247775"/>
              <a:gd name="connsiteX2" fmla="*/ 1647825 w 5715000"/>
              <a:gd name="connsiteY2" fmla="*/ 676275 h 1247775"/>
              <a:gd name="connsiteX3" fmla="*/ 2457450 w 5715000"/>
              <a:gd name="connsiteY3" fmla="*/ 685800 h 1247775"/>
              <a:gd name="connsiteX4" fmla="*/ 3295650 w 5715000"/>
              <a:gd name="connsiteY4" fmla="*/ 381000 h 1247775"/>
              <a:gd name="connsiteX5" fmla="*/ 4086225 w 5715000"/>
              <a:gd name="connsiteY5" fmla="*/ 285750 h 1247775"/>
              <a:gd name="connsiteX6" fmla="*/ 4895850 w 5715000"/>
              <a:gd name="connsiteY6" fmla="*/ 0 h 1247775"/>
              <a:gd name="connsiteX7" fmla="*/ 5715000 w 5715000"/>
              <a:gd name="connsiteY7" fmla="*/ 304800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0" h="1247775">
                <a:moveTo>
                  <a:pt x="0" y="1247775"/>
                </a:moveTo>
                <a:lnTo>
                  <a:pt x="809625" y="1162050"/>
                </a:lnTo>
                <a:lnTo>
                  <a:pt x="1647825" y="676275"/>
                </a:lnTo>
                <a:lnTo>
                  <a:pt x="2457450" y="685800"/>
                </a:lnTo>
                <a:lnTo>
                  <a:pt x="3295650" y="381000"/>
                </a:lnTo>
                <a:lnTo>
                  <a:pt x="4086225" y="285750"/>
                </a:lnTo>
                <a:lnTo>
                  <a:pt x="4895850" y="0"/>
                </a:lnTo>
                <a:lnTo>
                  <a:pt x="5715000" y="304800"/>
                </a:lnTo>
              </a:path>
            </a:pathLst>
          </a:custGeom>
          <a:ln w="38100" cap="rnd">
            <a:solidFill>
              <a:srgbClr val="F88B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143125" y="1657350"/>
            <a:ext cx="5705475" cy="2409825"/>
          </a:xfrm>
          <a:custGeom>
            <a:avLst/>
            <a:gdLst>
              <a:gd name="connsiteX0" fmla="*/ 0 w 5705475"/>
              <a:gd name="connsiteY0" fmla="*/ 2409825 h 2409825"/>
              <a:gd name="connsiteX1" fmla="*/ 828675 w 5705475"/>
              <a:gd name="connsiteY1" fmla="*/ 2305050 h 2409825"/>
              <a:gd name="connsiteX2" fmla="*/ 1638300 w 5705475"/>
              <a:gd name="connsiteY2" fmla="*/ 1733550 h 2409825"/>
              <a:gd name="connsiteX3" fmla="*/ 2457450 w 5705475"/>
              <a:gd name="connsiteY3" fmla="*/ 2219325 h 2409825"/>
              <a:gd name="connsiteX4" fmla="*/ 4095750 w 5705475"/>
              <a:gd name="connsiteY4" fmla="*/ 466725 h 2409825"/>
              <a:gd name="connsiteX5" fmla="*/ 4895850 w 5705475"/>
              <a:gd name="connsiteY5" fmla="*/ 476250 h 2409825"/>
              <a:gd name="connsiteX6" fmla="*/ 5705475 w 5705475"/>
              <a:gd name="connsiteY6" fmla="*/ 0 h 24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475" h="2409825">
                <a:moveTo>
                  <a:pt x="0" y="2409825"/>
                </a:moveTo>
                <a:lnTo>
                  <a:pt x="828675" y="2305050"/>
                </a:lnTo>
                <a:lnTo>
                  <a:pt x="1638300" y="1733550"/>
                </a:lnTo>
                <a:lnTo>
                  <a:pt x="2457450" y="2219325"/>
                </a:lnTo>
                <a:lnTo>
                  <a:pt x="4095750" y="466725"/>
                </a:lnTo>
                <a:lnTo>
                  <a:pt x="4895850" y="476250"/>
                </a:lnTo>
                <a:lnTo>
                  <a:pt x="5705475" y="0"/>
                </a:lnTo>
              </a:path>
            </a:pathLst>
          </a:custGeom>
          <a:ln w="38100" cap="rnd">
            <a:solidFill>
              <a:srgbClr val="61AC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Arrow 37"/>
          <p:cNvSpPr/>
          <p:nvPr/>
        </p:nvSpPr>
        <p:spPr>
          <a:xfrm>
            <a:off x="6629400" y="4394702"/>
            <a:ext cx="1585168" cy="377037"/>
          </a:xfrm>
          <a:prstGeom prst="rightArrow">
            <a:avLst>
              <a:gd name="adj1" fmla="val 63917"/>
              <a:gd name="adj2" fmla="val 69048"/>
            </a:avLst>
          </a:prstGeom>
          <a:solidFill>
            <a:srgbClr val="2B6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pitchFamily="34" charset="0"/>
                <a:cs typeface="Arial" pitchFamily="34" charset="0"/>
              </a:rPr>
              <a:t>Reading Assistant</a:t>
            </a:r>
            <a:endParaRPr lang="en-US" sz="1200" dirty="0">
              <a:solidFill>
                <a:schemeClr val="bg1"/>
              </a:solidFill>
              <a:latin typeface="Arial" pitchFamily="34" charset="0"/>
              <a:cs typeface="Arial" pitchFamily="34" charset="0"/>
            </a:endParaRPr>
          </a:p>
        </p:txBody>
      </p:sp>
      <p:sp>
        <p:nvSpPr>
          <p:cNvPr id="51" name="TextBox 50"/>
          <p:cNvSpPr txBox="1"/>
          <p:nvPr/>
        </p:nvSpPr>
        <p:spPr>
          <a:xfrm>
            <a:off x="7541620" y="1745026"/>
            <a:ext cx="647700" cy="338554"/>
          </a:xfrm>
          <a:prstGeom prst="rect">
            <a:avLst/>
          </a:prstGeom>
          <a:noFill/>
        </p:spPr>
        <p:txBody>
          <a:bodyPr wrap="square" rtlCol="0">
            <a:spAutoFit/>
          </a:bodyPr>
          <a:lstStyle/>
          <a:p>
            <a:r>
              <a:rPr lang="en-US" sz="1600" dirty="0" smtClean="0">
                <a:solidFill>
                  <a:schemeClr val="tx1">
                    <a:lumMod val="65000"/>
                    <a:lumOff val="35000"/>
                  </a:schemeClr>
                </a:solidFill>
              </a:rPr>
              <a:t>78%</a:t>
            </a:r>
            <a:endParaRPr lang="en-US" sz="1600" dirty="0">
              <a:solidFill>
                <a:schemeClr val="tx1">
                  <a:lumMod val="65000"/>
                  <a:lumOff val="35000"/>
                </a:schemeClr>
              </a:solidFill>
            </a:endParaRPr>
          </a:p>
        </p:txBody>
      </p:sp>
      <p:sp>
        <p:nvSpPr>
          <p:cNvPr id="47" name="Oval 46"/>
          <p:cNvSpPr/>
          <p:nvPr/>
        </p:nvSpPr>
        <p:spPr>
          <a:xfrm>
            <a:off x="4133850" y="3201267"/>
            <a:ext cx="828675" cy="781050"/>
          </a:xfrm>
          <a:prstGeom prst="ellipse">
            <a:avLst/>
          </a:prstGeom>
          <a:no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55" name="Oval 54"/>
          <p:cNvSpPr/>
          <p:nvPr/>
        </p:nvSpPr>
        <p:spPr>
          <a:xfrm>
            <a:off x="7372639" y="1524867"/>
            <a:ext cx="828675" cy="781050"/>
          </a:xfrm>
          <a:prstGeom prst="ellipse">
            <a:avLst/>
          </a:prstGeom>
          <a:no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57" name="Rectangle 56"/>
          <p:cNvSpPr/>
          <p:nvPr/>
        </p:nvSpPr>
        <p:spPr>
          <a:xfrm>
            <a:off x="6643688" y="4943475"/>
            <a:ext cx="1585912" cy="471488"/>
          </a:xfrm>
          <a:prstGeom prst="rect">
            <a:avLst/>
          </a:prstGeom>
          <a:no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60" name="TextBox 59"/>
          <p:cNvSpPr txBox="1"/>
          <p:nvPr/>
        </p:nvSpPr>
        <p:spPr>
          <a:xfrm>
            <a:off x="7546078" y="5015344"/>
            <a:ext cx="592470" cy="307777"/>
          </a:xfrm>
          <a:prstGeom prst="rect">
            <a:avLst/>
          </a:prstGeom>
          <a:noFill/>
        </p:spPr>
        <p:txBody>
          <a:bodyPr wrap="none" rtlCol="0">
            <a:spAutoFit/>
          </a:bodyPr>
          <a:lstStyle/>
          <a:p>
            <a:r>
              <a:rPr lang="en-US" sz="1400" spc="20" dirty="0" smtClean="0">
                <a:solidFill>
                  <a:schemeClr val="tx1">
                    <a:lumMod val="65000"/>
                    <a:lumOff val="35000"/>
                  </a:schemeClr>
                </a:solidFill>
              </a:rPr>
              <a:t>2010</a:t>
            </a:r>
            <a:endParaRPr lang="en-US" sz="1400" dirty="0"/>
          </a:p>
        </p:txBody>
      </p:sp>
    </p:spTree>
    <p:custDataLst>
      <p:tags r:id="rId1"/>
    </p:custDataLst>
    <p:extLst>
      <p:ext uri="{BB962C8B-B14F-4D97-AF65-F5344CB8AC3E}">
        <p14:creationId xmlns:p14="http://schemas.microsoft.com/office/powerpoint/2010/main" val="3757980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0"/>
                                        <p:tgtEl>
                                          <p:spTgt spid="2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2000"/>
                                        <p:tgtEl>
                                          <p:spTgt spid="59"/>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47"/>
                                        </p:tgtEl>
                                      </p:cBhvr>
                                    </p:animEffect>
                                    <p:set>
                                      <p:cBhvr>
                                        <p:cTn id="28" dur="1" fill="hold">
                                          <p:stCondLst>
                                            <p:cond delay="999"/>
                                          </p:stCondLst>
                                        </p:cTn>
                                        <p:tgtEl>
                                          <p:spTgt spid="4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55"/>
                                        </p:tgtEl>
                                      </p:cBhvr>
                                    </p:animEffect>
                                    <p:set>
                                      <p:cBhvr>
                                        <p:cTn id="31" dur="1" fill="hold">
                                          <p:stCondLst>
                                            <p:cond delay="999"/>
                                          </p:stCondLst>
                                        </p:cTn>
                                        <p:tgtEl>
                                          <p:spTgt spid="5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6" grpId="0" animBg="1"/>
      <p:bldP spid="51" grpId="0"/>
      <p:bldP spid="47" grpId="0" animBg="1"/>
      <p:bldP spid="47" grpId="1" animBg="1"/>
      <p:bldP spid="55" grpId="0" animBg="1"/>
      <p:bldP spid="55" grpId="1" animBg="1"/>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38187"/>
            <a:ext cx="68199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2728415" y="1676400"/>
            <a:ext cx="4343400"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134100" y="1295400"/>
            <a:ext cx="1638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00900" y="3200400"/>
            <a:ext cx="723900" cy="22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28194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34100" y="2819400"/>
            <a:ext cx="1790700" cy="323165"/>
          </a:xfrm>
          <a:prstGeom prst="rect">
            <a:avLst/>
          </a:prstGeom>
          <a:noFill/>
        </p:spPr>
        <p:txBody>
          <a:bodyPr wrap="square" rtlCol="0">
            <a:spAutoFit/>
          </a:bodyPr>
          <a:lstStyle/>
          <a:p>
            <a:r>
              <a:rPr lang="en-US" sz="1500" b="1" dirty="0" smtClean="0"/>
              <a:t>Fixed Mind-Set</a:t>
            </a:r>
            <a:endParaRPr lang="en-US" sz="1500" b="1" dirty="0"/>
          </a:p>
        </p:txBody>
      </p:sp>
      <p:cxnSp>
        <p:nvCxnSpPr>
          <p:cNvPr id="21" name="Straight Connector 20"/>
          <p:cNvCxnSpPr/>
          <p:nvPr/>
        </p:nvCxnSpPr>
        <p:spPr>
          <a:xfrm>
            <a:off x="7772400" y="990600"/>
            <a:ext cx="0" cy="30480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5800" y="5715000"/>
            <a:ext cx="3276600" cy="369332"/>
          </a:xfrm>
          <a:prstGeom prst="rect">
            <a:avLst/>
          </a:prstGeom>
          <a:noFill/>
        </p:spPr>
        <p:txBody>
          <a:bodyPr wrap="square" rtlCol="0">
            <a:spAutoFit/>
          </a:bodyPr>
          <a:lstStyle/>
          <a:p>
            <a:r>
              <a:rPr lang="en-US" dirty="0" smtClean="0"/>
              <a:t>Blackwell, LS et al (2007)</a:t>
            </a:r>
            <a:endParaRPr lang="en-US" dirty="0"/>
          </a:p>
        </p:txBody>
      </p:sp>
      <p:sp>
        <p:nvSpPr>
          <p:cNvPr id="27" name="Rectangle 26"/>
          <p:cNvSpPr/>
          <p:nvPr/>
        </p:nvSpPr>
        <p:spPr>
          <a:xfrm>
            <a:off x="1066800" y="4648200"/>
            <a:ext cx="7239000" cy="1471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62000" y="4495800"/>
            <a:ext cx="8382000" cy="1938992"/>
          </a:xfrm>
          <a:prstGeom prst="rect">
            <a:avLst/>
          </a:prstGeom>
          <a:noFill/>
        </p:spPr>
        <p:txBody>
          <a:bodyPr wrap="square" rtlCol="0">
            <a:spAutoFit/>
          </a:bodyPr>
          <a:lstStyle/>
          <a:p>
            <a:r>
              <a:rPr lang="en-US" sz="2000" dirty="0" smtClean="0"/>
              <a:t>Students who believe intelligence is malleable (growth mind-set) earned higher math grades in the fall of 7</a:t>
            </a:r>
            <a:r>
              <a:rPr lang="en-US" sz="2000" baseline="30000" dirty="0" smtClean="0"/>
              <a:t>th</a:t>
            </a:r>
            <a:r>
              <a:rPr lang="en-US" sz="2000" dirty="0" smtClean="0"/>
              <a:t> grade than those who believe in static intelligence (fixed mind-set) even though the groups had equivalent math achievement test scores in the sixth grade. </a:t>
            </a:r>
            <a:r>
              <a:rPr lang="en-US" sz="2000" i="1" dirty="0" smtClean="0"/>
              <a:t>From Implicit Theories of Intelligence Predict Achievement. LS Blackwell et al., </a:t>
            </a:r>
            <a:r>
              <a:rPr lang="en-US" sz="1600" dirty="0" smtClean="0"/>
              <a:t>CHILD </a:t>
            </a:r>
            <a:r>
              <a:rPr lang="en-US" sz="1600" dirty="0" err="1" smtClean="0"/>
              <a:t>Devel</a:t>
            </a:r>
            <a:r>
              <a:rPr lang="en-US" sz="1600" dirty="0" smtClean="0"/>
              <a:t>., Vol. 78, No. </a:t>
            </a:r>
            <a:r>
              <a:rPr lang="en-US" sz="1600" dirty="0"/>
              <a:t>1</a:t>
            </a:r>
          </a:p>
        </p:txBody>
      </p:sp>
      <p:sp>
        <p:nvSpPr>
          <p:cNvPr id="30" name="TextBox 29"/>
          <p:cNvSpPr txBox="1"/>
          <p:nvPr/>
        </p:nvSpPr>
        <p:spPr>
          <a:xfrm>
            <a:off x="2045369" y="0"/>
            <a:ext cx="6260432" cy="769441"/>
          </a:xfrm>
          <a:prstGeom prst="rect">
            <a:avLst/>
          </a:prstGeom>
          <a:noFill/>
        </p:spPr>
        <p:txBody>
          <a:bodyPr wrap="square" rtlCol="0">
            <a:spAutoFit/>
          </a:bodyPr>
          <a:lstStyle/>
          <a:p>
            <a:r>
              <a:rPr lang="en-US" sz="2800" b="1" dirty="0" smtClean="0">
                <a:solidFill>
                  <a:srgbClr val="FF0000"/>
                </a:solidFill>
              </a:rPr>
              <a:t>The Secret to Raising Smart Kids</a:t>
            </a:r>
            <a:r>
              <a:rPr lang="en-US" sz="2400" b="1" dirty="0" smtClean="0">
                <a:solidFill>
                  <a:srgbClr val="FF0000"/>
                </a:solidFill>
              </a:rPr>
              <a:t> </a:t>
            </a:r>
          </a:p>
          <a:p>
            <a:pPr algn="ctr"/>
            <a:r>
              <a:rPr lang="en-US" sz="1600" b="1" dirty="0" smtClean="0"/>
              <a:t>Carol S. </a:t>
            </a:r>
            <a:r>
              <a:rPr lang="en-US" sz="1600" b="1" dirty="0" err="1" smtClean="0"/>
              <a:t>Dweck</a:t>
            </a:r>
            <a:r>
              <a:rPr lang="en-US" sz="1600" b="1" dirty="0" smtClean="0"/>
              <a:t>, Scientific American, 2013</a:t>
            </a:r>
            <a:endParaRPr lang="en-US" sz="1600" b="1" dirty="0"/>
          </a:p>
        </p:txBody>
      </p:sp>
      <p:sp>
        <p:nvSpPr>
          <p:cNvPr id="31" name="TextBox 30"/>
          <p:cNvSpPr txBox="1"/>
          <p:nvPr/>
        </p:nvSpPr>
        <p:spPr>
          <a:xfrm>
            <a:off x="6134100" y="1295400"/>
            <a:ext cx="1638300" cy="307777"/>
          </a:xfrm>
          <a:prstGeom prst="rect">
            <a:avLst/>
          </a:prstGeom>
          <a:noFill/>
        </p:spPr>
        <p:txBody>
          <a:bodyPr wrap="square" rtlCol="0">
            <a:spAutoFit/>
          </a:bodyPr>
          <a:lstStyle/>
          <a:p>
            <a:r>
              <a:rPr lang="en-US" sz="1400" b="1" dirty="0" smtClean="0"/>
              <a:t>Growth Mind-Set</a:t>
            </a:r>
            <a:endParaRPr lang="en-US" sz="1400" b="1" dirty="0"/>
          </a:p>
        </p:txBody>
      </p:sp>
      <p:sp>
        <p:nvSpPr>
          <p:cNvPr id="2" name="Isosceles Triangle 1"/>
          <p:cNvSpPr/>
          <p:nvPr/>
        </p:nvSpPr>
        <p:spPr>
          <a:xfrm>
            <a:off x="2728414" y="2400300"/>
            <a:ext cx="159165" cy="228600"/>
          </a:xfrm>
          <a:prstGeom prst="triangle">
            <a:avLst/>
          </a:prstGeom>
          <a:solidFill>
            <a:schemeClr val="tx1"/>
          </a:solidFill>
          <a:ln w="95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17" name="Isosceles Triangle 16"/>
          <p:cNvSpPr/>
          <p:nvPr/>
        </p:nvSpPr>
        <p:spPr>
          <a:xfrm>
            <a:off x="5544431" y="1848757"/>
            <a:ext cx="159165" cy="228600"/>
          </a:xfrm>
          <a:prstGeom prst="triangle">
            <a:avLst/>
          </a:prstGeom>
          <a:solidFill>
            <a:schemeClr val="tx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18" name="Isosceles Triangle 17"/>
          <p:cNvSpPr/>
          <p:nvPr/>
        </p:nvSpPr>
        <p:spPr>
          <a:xfrm>
            <a:off x="4121512" y="2122714"/>
            <a:ext cx="159165" cy="228600"/>
          </a:xfrm>
          <a:prstGeom prst="triangle">
            <a:avLst/>
          </a:prstGeom>
          <a:solidFill>
            <a:schemeClr val="tx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
        <p:nvSpPr>
          <p:cNvPr id="19" name="Isosceles Triangle 18"/>
          <p:cNvSpPr/>
          <p:nvPr/>
        </p:nvSpPr>
        <p:spPr>
          <a:xfrm>
            <a:off x="6962152" y="1510648"/>
            <a:ext cx="159165" cy="228600"/>
          </a:xfrm>
          <a:prstGeom prst="triangle">
            <a:avLst/>
          </a:prstGeom>
          <a:solidFill>
            <a:schemeClr val="tx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latin typeface="Arial Narrow" pitchFamily="34" charset="0"/>
            </a:endParaRPr>
          </a:p>
        </p:txBody>
      </p:sp>
    </p:spTree>
    <p:extLst>
      <p:ext uri="{BB962C8B-B14F-4D97-AF65-F5344CB8AC3E}">
        <p14:creationId xmlns:p14="http://schemas.microsoft.com/office/powerpoint/2010/main" val="4168883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151" y="1576850"/>
            <a:ext cx="8448675" cy="914400"/>
          </a:xfrm>
        </p:spPr>
        <p:txBody>
          <a:bodyPr/>
          <a:lstStyle/>
          <a:p>
            <a:r>
              <a:rPr lang="en-US" dirty="0" smtClean="0"/>
              <a:t>But newer research is specifying why and how the impact of poverty affects learning </a:t>
            </a:r>
            <a:endParaRPr lang="en-US" dirty="0"/>
          </a:p>
        </p:txBody>
      </p:sp>
      <p:sp>
        <p:nvSpPr>
          <p:cNvPr id="2" name="Slide Number Placeholder 1"/>
          <p:cNvSpPr>
            <a:spLocks noGrp="1"/>
          </p:cNvSpPr>
          <p:nvPr>
            <p:ph type="sldNum" sz="quarter" idx="10"/>
          </p:nvPr>
        </p:nvSpPr>
        <p:spPr/>
        <p:txBody>
          <a:bodyPr/>
          <a:lstStyle/>
          <a:p>
            <a:pPr>
              <a:defRPr/>
            </a:pPr>
            <a:fld id="{A4FC67F2-ECFC-47AE-A91A-7F5D47403D20}" type="slidenum">
              <a:rPr lang="en-US" smtClean="0"/>
              <a:pPr>
                <a:defRPr/>
              </a:pPr>
              <a:t>4</a:t>
            </a:fld>
            <a:endParaRPr lang="en-US" dirty="0"/>
          </a:p>
        </p:txBody>
      </p:sp>
    </p:spTree>
    <p:extLst>
      <p:ext uri="{BB962C8B-B14F-4D97-AF65-F5344CB8AC3E}">
        <p14:creationId xmlns:p14="http://schemas.microsoft.com/office/powerpoint/2010/main" val="2569572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71633"/>
            <a:ext cx="8448675" cy="914400"/>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Family </a:t>
            </a:r>
            <a:r>
              <a:rPr lang="en-US" sz="3600" dirty="0"/>
              <a:t>income, parental education and brain structure in children and </a:t>
            </a:r>
            <a:r>
              <a:rPr lang="en-US" sz="3600" dirty="0" smtClean="0"/>
              <a:t>adolescents </a:t>
            </a:r>
            <a:r>
              <a:rPr lang="en-US" sz="2700" dirty="0" smtClean="0"/>
              <a:t>Noble, et. al. </a:t>
            </a:r>
            <a:r>
              <a:rPr lang="en-US" sz="2700" i="1" dirty="0" smtClean="0"/>
              <a:t>Nature Neuroscience </a:t>
            </a:r>
            <a:r>
              <a:rPr lang="en-US" sz="2200" dirty="0"/>
              <a:t>30 March 2015</a:t>
            </a:r>
            <a:r>
              <a:rPr lang="en-US" sz="4000" dirty="0"/>
              <a:t/>
            </a:r>
            <a:br>
              <a:rPr lang="en-US" sz="4000" dirty="0"/>
            </a:br>
            <a:r>
              <a:rPr lang="en-US" dirty="0"/>
              <a:t/>
            </a:r>
            <a:br>
              <a:rPr lang="en-US" dirty="0"/>
            </a:br>
            <a:endParaRPr lang="en-US" dirty="0"/>
          </a:p>
        </p:txBody>
      </p:sp>
      <p:sp>
        <p:nvSpPr>
          <p:cNvPr id="3" name="Content Placeholder 2"/>
          <p:cNvSpPr>
            <a:spLocks noGrp="1"/>
          </p:cNvSpPr>
          <p:nvPr>
            <p:ph sz="half" idx="1"/>
          </p:nvPr>
        </p:nvSpPr>
        <p:spPr>
          <a:xfrm>
            <a:off x="470848" y="2182504"/>
            <a:ext cx="4038600" cy="4267200"/>
          </a:xfrm>
        </p:spPr>
        <p:txBody>
          <a:bodyPr>
            <a:normAutofit fontScale="85000" lnSpcReduction="20000"/>
          </a:bodyPr>
          <a:lstStyle/>
          <a:p>
            <a:r>
              <a:rPr lang="en-US" dirty="0"/>
              <a:t>Among children from lower income families, </a:t>
            </a:r>
            <a:endParaRPr lang="en-US" dirty="0" smtClean="0"/>
          </a:p>
          <a:p>
            <a:pPr lvl="1"/>
            <a:r>
              <a:rPr lang="en-US" dirty="0" smtClean="0"/>
              <a:t>small </a:t>
            </a:r>
            <a:r>
              <a:rPr lang="en-US" dirty="0"/>
              <a:t>differences in income were associated with relatively large differences in </a:t>
            </a:r>
            <a:r>
              <a:rPr lang="en-US" dirty="0" smtClean="0"/>
              <a:t>surface brain area</a:t>
            </a:r>
          </a:p>
          <a:p>
            <a:r>
              <a:rPr lang="en-US" dirty="0" smtClean="0"/>
              <a:t>Among children </a:t>
            </a:r>
            <a:r>
              <a:rPr lang="en-US" dirty="0"/>
              <a:t>from higher income families, similar income increments were associated with smaller differences in surface area. </a:t>
            </a:r>
            <a:endParaRPr lang="en-US" dirty="0" smtClean="0"/>
          </a:p>
        </p:txBody>
      </p:sp>
      <p:pic>
        <p:nvPicPr>
          <p:cNvPr id="12292" name="Picture 4" descr="http://tse3.mm.bing.net/th?id=JN.FhuPw2yNOP1MxwDgUxFRMg&amp;pid=15.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26556" y="2133600"/>
            <a:ext cx="420806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structure and poverty (Noble et al, 2015)</a:t>
            </a:r>
            <a:endParaRPr lang="en-US" dirty="0"/>
          </a:p>
        </p:txBody>
      </p:sp>
      <p:sp>
        <p:nvSpPr>
          <p:cNvPr id="5" name="Content Placeholder 4"/>
          <p:cNvSpPr>
            <a:spLocks noGrp="1"/>
          </p:cNvSpPr>
          <p:nvPr>
            <p:ph sz="half" idx="2"/>
          </p:nvPr>
        </p:nvSpPr>
        <p:spPr>
          <a:ln>
            <a:solidFill>
              <a:srgbClr val="00B0F0"/>
            </a:solidFill>
          </a:ln>
        </p:spPr>
        <p:txBody>
          <a:bodyPr>
            <a:normAutofit lnSpcReduction="10000"/>
          </a:bodyPr>
          <a:lstStyle/>
          <a:p>
            <a:r>
              <a:rPr lang="en-US" dirty="0" smtClean="0"/>
              <a:t>Brain Structure and income level relationships were most prominent in regions supporting</a:t>
            </a:r>
          </a:p>
          <a:p>
            <a:r>
              <a:rPr lang="en-US" dirty="0" smtClean="0"/>
              <a:t> </a:t>
            </a:r>
            <a:r>
              <a:rPr lang="en-US" b="1" i="1" dirty="0" smtClean="0">
                <a:solidFill>
                  <a:srgbClr val="FF0000"/>
                </a:solidFill>
              </a:rPr>
              <a:t>language </a:t>
            </a:r>
          </a:p>
          <a:p>
            <a:r>
              <a:rPr lang="en-US" b="1" i="1" dirty="0" smtClean="0">
                <a:solidFill>
                  <a:srgbClr val="92D050"/>
                </a:solidFill>
              </a:rPr>
              <a:t>reading, </a:t>
            </a:r>
          </a:p>
          <a:p>
            <a:r>
              <a:rPr lang="en-US" b="1" i="1" dirty="0" smtClean="0">
                <a:solidFill>
                  <a:srgbClr val="00B0F0"/>
                </a:solidFill>
              </a:rPr>
              <a:t>executive functions </a:t>
            </a:r>
          </a:p>
          <a:p>
            <a:r>
              <a:rPr lang="en-US" b="1" i="1" dirty="0" smtClean="0">
                <a:solidFill>
                  <a:srgbClr val="C00000"/>
                </a:solidFill>
              </a:rPr>
              <a:t>spatial skills</a:t>
            </a:r>
            <a:r>
              <a:rPr lang="en-US" dirty="0" smtClean="0"/>
              <a:t> </a:t>
            </a:r>
          </a:p>
        </p:txBody>
      </p:sp>
      <p:pic>
        <p:nvPicPr>
          <p:cNvPr id="11266" name="Picture 2" descr="http://mathwithme.com/sciencewithme/wp-content/uploads/2012/11/higher_functio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9200" y="1668805"/>
            <a:ext cx="2590800" cy="33242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3052549" y="2980329"/>
            <a:ext cx="2011908" cy="112366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854657" y="2391200"/>
            <a:ext cx="2209800" cy="165706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a:off x="1564945" y="2513462"/>
            <a:ext cx="3540455" cy="2057400"/>
          </a:xfrm>
          <a:prstGeom prst="bentConnector3">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3115525" y="2979049"/>
            <a:ext cx="2399734" cy="1498129"/>
          </a:xfrm>
          <a:prstGeom prst="bentConnector3">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514600" y="2690883"/>
            <a:ext cx="2590800" cy="86663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Noble et al 2015 Conclusion</a:t>
            </a:r>
            <a:endParaRPr lang="en-US" dirty="0"/>
          </a:p>
        </p:txBody>
      </p:sp>
      <p:sp>
        <p:nvSpPr>
          <p:cNvPr id="8" name="Content Placeholder 7"/>
          <p:cNvSpPr>
            <a:spLocks noGrp="1"/>
          </p:cNvSpPr>
          <p:nvPr>
            <p:ph sz="half" idx="1"/>
          </p:nvPr>
        </p:nvSpPr>
        <p:spPr>
          <a:xfrm>
            <a:off x="457200" y="1828800"/>
            <a:ext cx="4038600" cy="4297363"/>
          </a:xfrm>
        </p:spPr>
        <p:txBody>
          <a:bodyPr>
            <a:normAutofit/>
          </a:bodyPr>
          <a:lstStyle/>
          <a:p>
            <a:r>
              <a:rPr lang="en-US" dirty="0" smtClean="0"/>
              <a:t>This research implies </a:t>
            </a:r>
            <a:r>
              <a:rPr lang="en-US" dirty="0"/>
              <a:t>that </a:t>
            </a:r>
            <a:r>
              <a:rPr lang="en-US" sz="3200" b="1" i="1" dirty="0">
                <a:solidFill>
                  <a:srgbClr val="FF0000"/>
                </a:solidFill>
              </a:rPr>
              <a:t>income relates most strongly to brain structure among the most disadvantaged children.</a:t>
            </a:r>
          </a:p>
          <a:p>
            <a:endParaRPr lang="en-US" b="1" i="1"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828800"/>
            <a:ext cx="4191000" cy="2819400"/>
          </a:xfrm>
        </p:spPr>
      </p:pic>
    </p:spTree>
    <p:extLst>
      <p:ext uri="{BB962C8B-B14F-4D97-AF65-F5344CB8AC3E}">
        <p14:creationId xmlns:p14="http://schemas.microsoft.com/office/powerpoint/2010/main" val="405598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April 2015 –  Dr. John Gabrielli’s Lab at MIT</a:t>
            </a:r>
            <a:endParaRPr lang="en-US" dirty="0"/>
          </a:p>
        </p:txBody>
      </p:sp>
      <p:sp>
        <p:nvSpPr>
          <p:cNvPr id="5" name="Content Placeholder 4"/>
          <p:cNvSpPr>
            <a:spLocks noGrp="1"/>
          </p:cNvSpPr>
          <p:nvPr>
            <p:ph idx="1"/>
          </p:nvPr>
        </p:nvSpPr>
        <p:spPr/>
        <p:txBody>
          <a:bodyPr/>
          <a:lstStyle/>
          <a:p>
            <a:r>
              <a:rPr lang="en-US" dirty="0" smtClean="0"/>
              <a:t>Published research that corroborates Noble 2015 and clarifies the income/achievement gap</a:t>
            </a:r>
          </a:p>
          <a:p>
            <a:endParaRPr lang="en-US" dirty="0" smtClean="0"/>
          </a:p>
          <a:p>
            <a:r>
              <a:rPr lang="en-US" dirty="0"/>
              <a:t>S</a:t>
            </a:r>
            <a:r>
              <a:rPr lang="en-US" dirty="0" smtClean="0"/>
              <a:t>howing that High Income versus Low Income achievement differences directly correlate to measures of cortical thickness in adolescents</a:t>
            </a:r>
          </a:p>
          <a:p>
            <a:endParaRPr lang="en-US" dirty="0"/>
          </a:p>
        </p:txBody>
      </p:sp>
    </p:spTree>
    <p:extLst>
      <p:ext uri="{BB962C8B-B14F-4D97-AF65-F5344CB8AC3E}">
        <p14:creationId xmlns:p14="http://schemas.microsoft.com/office/powerpoint/2010/main" val="274597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2144"/>
            <a:ext cx="6858000" cy="887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43000" y="5715000"/>
            <a:ext cx="6858000" cy="4953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00" y="228600"/>
            <a:ext cx="8001000" cy="1569660"/>
          </a:xfrm>
          <a:prstGeom prst="rect">
            <a:avLst/>
          </a:prstGeom>
          <a:noFill/>
        </p:spPr>
        <p:txBody>
          <a:bodyPr wrap="square" rtlCol="0">
            <a:spAutoFit/>
          </a:bodyPr>
          <a:lstStyle/>
          <a:p>
            <a:pPr algn="ctr"/>
            <a:r>
              <a:rPr lang="en-US" sz="3200" b="1" i="1" dirty="0"/>
              <a:t>Neuroanatomical Correlates of the Income-Achievement</a:t>
            </a:r>
          </a:p>
          <a:p>
            <a:pPr algn="ctr"/>
            <a:r>
              <a:rPr lang="en-US" sz="3200" b="1" i="1" dirty="0"/>
              <a:t>Gap</a:t>
            </a:r>
            <a:endParaRPr lang="en-US" sz="3200" dirty="0"/>
          </a:p>
        </p:txBody>
      </p:sp>
      <p:sp>
        <p:nvSpPr>
          <p:cNvPr id="4" name="TextBox 3"/>
          <p:cNvSpPr txBox="1"/>
          <p:nvPr/>
        </p:nvSpPr>
        <p:spPr>
          <a:xfrm>
            <a:off x="609600" y="5410200"/>
            <a:ext cx="8305800" cy="1200329"/>
          </a:xfrm>
          <a:prstGeom prst="rect">
            <a:avLst/>
          </a:prstGeom>
          <a:noFill/>
        </p:spPr>
        <p:txBody>
          <a:bodyPr wrap="square" rtlCol="0">
            <a:spAutoFit/>
          </a:bodyPr>
          <a:lstStyle/>
          <a:p>
            <a:r>
              <a:rPr lang="en-US" dirty="0"/>
              <a:t>Mackey, A. P., A. S. Finn, J. A. Leonard, D. S. Jacoby-Senghor,</a:t>
            </a:r>
          </a:p>
          <a:p>
            <a:r>
              <a:rPr lang="en-US" dirty="0"/>
              <a:t>M. R. West, C. F. O. Gabrieli, and J. D. E. Gabrieli</a:t>
            </a:r>
            <a:r>
              <a:rPr lang="en-US" dirty="0" smtClean="0"/>
              <a:t>. (2015)</a:t>
            </a:r>
            <a:endParaRPr lang="en-US" dirty="0"/>
          </a:p>
          <a:p>
            <a:r>
              <a:rPr lang="en-US" dirty="0"/>
              <a:t>“Neuroanatomical Correlates of the Income-Achievement Gap.”</a:t>
            </a:r>
          </a:p>
          <a:p>
            <a:r>
              <a:rPr lang="en-US" dirty="0"/>
              <a:t>Psychological Science (April </a:t>
            </a:r>
            <a:r>
              <a:rPr lang="en-US" dirty="0" smtClean="0"/>
              <a:t>20).</a:t>
            </a:r>
            <a:endParaRPr lang="en-US" dirty="0"/>
          </a:p>
        </p:txBody>
      </p:sp>
    </p:spTree>
    <p:extLst>
      <p:ext uri="{BB962C8B-B14F-4D97-AF65-F5344CB8AC3E}">
        <p14:creationId xmlns:p14="http://schemas.microsoft.com/office/powerpoint/2010/main" val="1432959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645bc77e5d595f1ec2933605447f6dc987ab4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11.5|3.1|14.7|0.2|19.2|29.9|0.7"/>
</p:tagLst>
</file>

<file path=ppt/theme/theme1.xml><?xml version="1.0" encoding="utf-8"?>
<a:theme xmlns:a="http://schemas.openxmlformats.org/drawingml/2006/main" name="SLc Master Slide Template">
  <a:themeElements>
    <a:clrScheme name="SLc Master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c Master Slide Template">
      <a:majorFont>
        <a:latin typeface="Century Gothic"/>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D85B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anchor="ctr"/>
      <a:lstStyle>
        <a:defPPr algn="ctr">
          <a:defRPr sz="1400" dirty="0" smtClean="0">
            <a:solidFill>
              <a:srgbClr val="FFFFFF"/>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Lc Master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c Master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c Master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c Master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c Master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c Master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c Master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c Master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c Master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c Master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c Master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c Master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52357</TotalTime>
  <Words>1403</Words>
  <Application>Microsoft Office PowerPoint</Application>
  <PresentationFormat>On-screen Show (4:3)</PresentationFormat>
  <Paragraphs>171</Paragraphs>
  <Slides>32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Aharoni</vt:lpstr>
      <vt:lpstr>Arial</vt:lpstr>
      <vt:lpstr>Arial Narrow</vt:lpstr>
      <vt:lpstr>Arial Unicode MS (Body)</vt:lpstr>
      <vt:lpstr>Century Gothic</vt:lpstr>
      <vt:lpstr>Palatino Linotype</vt:lpstr>
      <vt:lpstr>Times New Roman</vt:lpstr>
      <vt:lpstr>SLc Master Slide Template</vt:lpstr>
      <vt:lpstr>Effects of Poverty on the Brain and Learning</vt:lpstr>
      <vt:lpstr>We have known that income level negatively impacts cognitive functions for over a decade</vt:lpstr>
      <vt:lpstr>PowerPoint Presentation</vt:lpstr>
      <vt:lpstr>But newer research is specifying why and how the impact of poverty affects learning </vt:lpstr>
      <vt:lpstr>  Family income, parental education and brain structure in children and adolescents Noble, et. al. Nature Neuroscience 30 March 2015  </vt:lpstr>
      <vt:lpstr>Brain structure and poverty (Noble et al, 2015)</vt:lpstr>
      <vt:lpstr>Noble et al 2015 Conclusion</vt:lpstr>
      <vt:lpstr>April 2015 –  Dr. John Gabrielli’s Lab at MIT</vt:lpstr>
      <vt:lpstr>PowerPoint Presentation</vt:lpstr>
      <vt:lpstr>Corroborated by Pollak et al, in June</vt:lpstr>
      <vt:lpstr> In October, differential effects of SES on kinds of memory (working versus procedural memory) </vt:lpstr>
      <vt:lpstr>So… SES does not affect intelligence  or ability to learn in general</vt:lpstr>
      <vt:lpstr>A key feature is toxic stress associated with poverty</vt:lpstr>
      <vt:lpstr>PowerPoint Presentation</vt:lpstr>
      <vt:lpstr>Effects on Brain Development</vt:lpstr>
      <vt:lpstr>Damage to health and well-being</vt:lpstr>
      <vt:lpstr> Adverse Childhood Experiences (ACES)  (n =1007) [Jimenez et al, 2016) </vt:lpstr>
      <vt:lpstr>Study Involved A Racially Balanced Population (Jimenez et al, 2016)</vt:lpstr>
      <vt:lpstr>Table 3 Teacher Ratings of Below Average Academic Skills – percentages (Jimenez et al, 2016)</vt:lpstr>
      <vt:lpstr>Table 5.Teacher Ratings of Behavior – Percentages (Jimenez et al, 2016)</vt:lpstr>
      <vt:lpstr>Conclusion (Jimenez et al, 2016)</vt:lpstr>
      <vt:lpstr>PowerPoint Presentation</vt:lpstr>
      <vt:lpstr>Hispanic children constitute an urgent demographic imperative (Garcia and Jensen, 2009)</vt:lpstr>
      <vt:lpstr>Disadvantages  ELL students may face</vt:lpstr>
      <vt:lpstr>ELL students often also have a high proportion of  unidentified learning disabilities</vt:lpstr>
      <vt:lpstr>PowerPoint Presentation</vt:lpstr>
      <vt:lpstr>Solutions: Neuroscience – Moving from Why to What and How</vt:lpstr>
      <vt:lpstr>The Role of Neuroscience Technology</vt:lpstr>
      <vt:lpstr>PowerPoint Presentation</vt:lpstr>
      <vt:lpstr>PowerPoint Presentation</vt:lpstr>
      <vt:lpstr>In a large urban district with high poverty and ELL students Accelerating Growth – District Wide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Yancey</dc:creator>
  <cp:lastModifiedBy>Ratcliffe, Debbie</cp:lastModifiedBy>
  <cp:revision>2519</cp:revision>
  <dcterms:created xsi:type="dcterms:W3CDTF">2010-10-18T21:30:41Z</dcterms:created>
  <dcterms:modified xsi:type="dcterms:W3CDTF">2016-09-10T14:16:06Z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Presentation</vt:lpwstr>
  </property>
  <property fmtid="{D5CDD505-2E9C-101B-9397-08002B2CF9AE}" pid="3" name="Approval Required">
    <vt:lpwstr>0</vt:lpwstr>
  </property>
  <property fmtid="{D5CDD505-2E9C-101B-9397-08002B2CF9AE}" pid="4" name="Department">
    <vt:lpwstr>Marketing</vt:lpwstr>
  </property>
  <property fmtid="{D5CDD505-2E9C-101B-9397-08002B2CF9AE}" pid="5" name="Document Title">
    <vt:lpwstr>New Messaging Sales Presentation DRAFT June 2008</vt:lpwstr>
  </property>
  <property fmtid="{D5CDD505-2E9C-101B-9397-08002B2CF9AE}" pid="6" name="Primary Content">
    <vt:lpwstr>K12 Public</vt:lpwstr>
  </property>
  <property fmtid="{D5CDD505-2E9C-101B-9397-08002B2CF9AE}" pid="7" name="Secondary Classification">
    <vt:lpwstr/>
  </property>
  <property fmtid="{D5CDD505-2E9C-101B-9397-08002B2CF9AE}" pid="8" name="Product">
    <vt:lpwstr/>
  </property>
  <property fmtid="{D5CDD505-2E9C-101B-9397-08002B2CF9AE}" pid="9" name="Secondary Content">
    <vt:lpwstr/>
  </property>
  <property fmtid="{D5CDD505-2E9C-101B-9397-08002B2CF9AE}" pid="10" name="Tertiary Content">
    <vt:lpwstr/>
  </property>
</Properties>
</file>