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notesMasterIdLst>
    <p:notesMasterId r:id="rId20"/>
  </p:notesMasterIdLst>
  <p:sldIdLst>
    <p:sldId id="256" r:id="rId3"/>
    <p:sldId id="258" r:id="rId4"/>
    <p:sldId id="259" r:id="rId5"/>
    <p:sldId id="260" r:id="rId6"/>
    <p:sldId id="266" r:id="rId7"/>
    <p:sldId id="265" r:id="rId8"/>
    <p:sldId id="267" r:id="rId9"/>
    <p:sldId id="274" r:id="rId10"/>
    <p:sldId id="275" r:id="rId11"/>
    <p:sldId id="268" r:id="rId12"/>
    <p:sldId id="269" r:id="rId13"/>
    <p:sldId id="271" r:id="rId14"/>
    <p:sldId id="272" r:id="rId15"/>
    <p:sldId id="273" r:id="rId16"/>
    <p:sldId id="276" r:id="rId17"/>
    <p:sldId id="277" r:id="rId18"/>
    <p:sldId id="278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74" autoAdjust="0"/>
  </p:normalViewPr>
  <p:slideViewPr>
    <p:cSldViewPr>
      <p:cViewPr varScale="1">
        <p:scale>
          <a:sx n="55" d="100"/>
          <a:sy n="55" d="100"/>
        </p:scale>
        <p:origin x="243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2915A-5872-4B6E-8A5B-28CD9BAC0DE5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696C8-08ED-45B5-B2F1-A56E183F5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96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 # Schools is as of Fall 2016.  All Demographic data is as of Fall</a:t>
            </a:r>
            <a:r>
              <a:rPr lang="en-US" baseline="0" dirty="0" smtClean="0"/>
              <a:t> 2015.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696C8-08ED-45B5-B2F1-A56E183F5D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61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Simple, sticky 6 questions.</a:t>
            </a:r>
            <a:r>
              <a:rPr lang="en-US" baseline="0" dirty="0" smtClean="0"/>
              <a:t>  Ensures everyone across our network uses the same frame for evaluating health.  Also ensures we are looking beyond only </a:t>
            </a:r>
            <a:r>
              <a:rPr lang="en-US" baseline="0" dirty="0" err="1" smtClean="0"/>
              <a:t>acadeics</a:t>
            </a:r>
            <a:r>
              <a:rPr lang="en-US" baseline="0" dirty="0" smtClean="0"/>
              <a:t>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696C8-08ED-45B5-B2F1-A56E183F5D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62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use this framework to measure our performance year over year.</a:t>
            </a:r>
            <a:r>
              <a:rPr lang="en-US" baseline="0" dirty="0" smtClean="0"/>
              <a:t>   It guides everything from our CEO’s weekly messages to the whole KIPP network, to our dashboards for our Board, to the dashboards we share with network leadership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696C8-08ED-45B5-B2F1-A56E183F5D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51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Similarly we focus our academic systems around our academic strategy pyramid.   Two of our enabling</a:t>
            </a:r>
            <a:r>
              <a:rPr lang="en-US" baseline="0" dirty="0" smtClean="0"/>
              <a:t> systems are around Data Driven Instruction and Progress Monitoring.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696C8-08ED-45B5-B2F1-A56E183F5D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31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recently published a</a:t>
            </a:r>
            <a:r>
              <a:rPr lang="en-US" baseline="0" dirty="0" smtClean="0"/>
              <a:t> suite of tools to support your work to monitor academic progress and implement data-driven instruction.</a:t>
            </a:r>
          </a:p>
          <a:p>
            <a:endParaRPr lang="en-US" baseline="0" dirty="0" smtClean="0"/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APM and DDI cycle includes four continuous steps:</a:t>
            </a:r>
            <a:endParaRPr lang="en-US" b="0" dirty="0" smtClean="0">
              <a:effectLst/>
            </a:endParaRP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Lead, coach, teach: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 core rubrics to guide leading, coaching, and teaching every day.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Assess: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Assess student outcomes every day and teacher practice every week.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Analyze: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core reports and protocols to analyze data every week.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Plan: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 data and plan to improve every week.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Academic progress monitoring (APM) is using data to improve teacher practice and student outcomes.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answers the questions, "What student outcomes are our efforts producing? How do these compare to our goals? How can we improve?"</a:t>
            </a:r>
          </a:p>
          <a:p>
            <a:pPr fontAlgn="base"/>
            <a:endParaRPr lang="en-US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Data-driven instruction (DDI) </a:t>
            </a:r>
            <a:r>
              <a:rPr lang="en-US" sz="1200" b="1" i="0" u="sng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IS ACADEMIC PROGRESS</a:t>
            </a:r>
            <a:r>
              <a:rPr lang="en-US" sz="1200" b="1" i="0" u="sng" kern="1200" baseline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MONITORING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individual student data at the classroom level.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DDI answers more specific questions, "What do individual KIPPsters know and not know? What are student errors and misconceptions? What will we re-teach in the next 24-48 hours?"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DDAB0-67A5-4BFB-AE5F-92D9D1A495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52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see similar programming throughout</a:t>
            </a:r>
            <a:r>
              <a:rPr lang="en-US" baseline="0" dirty="0" smtClean="0"/>
              <a:t> our programming.  For example, Fisher Fellows who are in a year long program before they open new schools, have two of their six program goals integrating data and DDI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696C8-08ED-45B5-B2F1-A56E183F5DB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98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696C8-08ED-45B5-B2F1-A56E183F5DB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6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696C8-08ED-45B5-B2F1-A56E183F5DB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01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readiness criteria for leaders as they progress from a teacher to grade</a:t>
            </a:r>
            <a:r>
              <a:rPr lang="en-US" baseline="0" dirty="0" smtClean="0"/>
              <a:t> level chair to assistant </a:t>
            </a:r>
            <a:r>
              <a:rPr lang="en-US" baseline="0" smtClean="0"/>
              <a:t>principal to school </a:t>
            </a:r>
            <a:r>
              <a:rPr lang="en-US" baseline="0" dirty="0" smtClean="0"/>
              <a:t>leader has data embedded throughout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696C8-08ED-45B5-B2F1-A56E183F5DB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90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ibbon_LightBlue_Lar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75496" y="2404171"/>
            <a:ext cx="14727374" cy="19138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600" y="3403600"/>
            <a:ext cx="38100" cy="38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600" y="3403600"/>
            <a:ext cx="38100" cy="381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359231" y="2476740"/>
            <a:ext cx="6595531" cy="179287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80000"/>
              </a:lnSpc>
              <a:defRPr sz="4800" spc="7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TITLE: CLICK HERE TO EDIT</a:t>
            </a:r>
            <a:endParaRPr lang="en-US" dirty="0"/>
          </a:p>
        </p:txBody>
      </p:sp>
      <p:pic>
        <p:nvPicPr>
          <p:cNvPr id="9" name="Picture 8" descr="Logo_LightBlue_NoShado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478" y="5702915"/>
            <a:ext cx="2328517" cy="68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74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34E194-6DF0-47CA-AAD6-9894980D2F74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2E1A0-10AE-45D0-9B8E-5FDCF1E83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02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93580" y="-13369"/>
            <a:ext cx="9377947" cy="547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026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8: Ribbon No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46600" y="3403600"/>
            <a:ext cx="38100" cy="38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46600" y="3403600"/>
            <a:ext cx="38100" cy="381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5001" y="1537367"/>
            <a:ext cx="8878577" cy="375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908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: Ribbon Headli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ibbon_LightBlu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09433" y="2264684"/>
            <a:ext cx="11141161" cy="137665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9231" y="3641338"/>
            <a:ext cx="6825340" cy="1927860"/>
          </a:xfrm>
          <a:prstGeom prst="rect">
            <a:avLst/>
          </a:prstGeo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pc="0">
                <a:solidFill>
                  <a:srgbClr val="EE802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for header slides. </a:t>
            </a:r>
            <a:r>
              <a:rPr lang="en-US" sz="3200" spc="70" dirty="0" smtClean="0">
                <a:solidFill>
                  <a:schemeClr val="bg1"/>
                </a:solidFill>
              </a:rPr>
              <a:t>These slides are used as introductions or dividers for the different sections in your deck.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59231" y="2527905"/>
            <a:ext cx="6825340" cy="758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spc="7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HEADLINE: CLICK TO EDIT.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514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: 2-Line Ribbon Headli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ibbon_LightBlu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99429" y="2228295"/>
            <a:ext cx="16209818" cy="20029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546600" y="3403600"/>
            <a:ext cx="38100" cy="38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546600" y="3403600"/>
            <a:ext cx="38100" cy="38100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359231" y="2525121"/>
            <a:ext cx="6595531" cy="133638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80000"/>
              </a:lnSpc>
              <a:defRPr sz="4800" spc="7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EXAMPLE OF A </a:t>
            </a:r>
            <a:br>
              <a:rPr lang="en-US" dirty="0" smtClean="0"/>
            </a:br>
            <a:r>
              <a:rPr lang="en-US" dirty="0" smtClean="0"/>
              <a:t>MULTI-LINE HEADLINE.</a:t>
            </a:r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9231" y="4173531"/>
            <a:ext cx="6825340" cy="1927860"/>
          </a:xfrm>
          <a:prstGeom prst="rect">
            <a:avLst/>
          </a:prstGeo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pc="0">
                <a:solidFill>
                  <a:srgbClr val="EE802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for header slides. </a:t>
            </a:r>
            <a:endParaRPr lang="en-US" sz="3200" spc="7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117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: Underline Headl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9231" y="3641338"/>
            <a:ext cx="6825340" cy="1927860"/>
          </a:xfrm>
          <a:prstGeom prst="rect">
            <a:avLst/>
          </a:prstGeo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pc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for header slides. </a:t>
            </a:r>
            <a:r>
              <a:rPr lang="en-US" sz="3200" spc="70" dirty="0" smtClean="0">
                <a:solidFill>
                  <a:schemeClr val="bg1"/>
                </a:solidFill>
              </a:rPr>
              <a:t>These slides are used as introductions or dividers for the different sections in your deck.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59231" y="2527905"/>
            <a:ext cx="6825340" cy="758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spc="7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HEADLINE: CLICK TO EDIT.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0" y="3285982"/>
            <a:ext cx="7929349" cy="1"/>
          </a:xfrm>
          <a:prstGeom prst="line">
            <a:avLst/>
          </a:prstGeom>
          <a:ln w="444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069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: Underline Headl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46600" y="3403600"/>
            <a:ext cx="38100" cy="38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46600" y="3403600"/>
            <a:ext cx="38100" cy="38100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359231" y="2525121"/>
            <a:ext cx="6595531" cy="133638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80000"/>
              </a:lnSpc>
              <a:defRPr sz="4800" spc="7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EXAMPLE OF A </a:t>
            </a:r>
            <a:br>
              <a:rPr lang="en-US" dirty="0" smtClean="0"/>
            </a:br>
            <a:r>
              <a:rPr lang="en-US" dirty="0" smtClean="0"/>
              <a:t>MULTI-LINE HEADLINE.</a:t>
            </a:r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9231" y="4173531"/>
            <a:ext cx="6825340" cy="1927860"/>
          </a:xfrm>
          <a:prstGeom prst="rect">
            <a:avLst/>
          </a:prstGeo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pc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for header slides. </a:t>
            </a:r>
            <a:r>
              <a:rPr lang="en-US" sz="3200" spc="70" dirty="0" smtClean="0">
                <a:solidFill>
                  <a:schemeClr val="bg1"/>
                </a:solidFill>
              </a:rPr>
              <a:t>These slides are used as introductions or dividers for the different sections in your deck.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0" y="3861507"/>
            <a:ext cx="7184571" cy="1"/>
          </a:xfrm>
          <a:prstGeom prst="line">
            <a:avLst/>
          </a:prstGeom>
          <a:ln w="444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6501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: Call-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9230" y="399143"/>
            <a:ext cx="8337245" cy="6071809"/>
          </a:xfrm>
          <a:prstGeom prst="rect">
            <a:avLst/>
          </a:prstGeom>
        </p:spPr>
        <p:txBody>
          <a:bodyPr anchor="ctr"/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800" b="1" i="1" spc="0" baseline="0">
                <a:solidFill>
                  <a:srgbClr val="EE8026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Space here is available for a larger call-out, featured statistic or quote, or a statement about KIPP.</a:t>
            </a:r>
            <a:endParaRPr lang="en-US" sz="3200" spc="7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269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: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228" y="192275"/>
            <a:ext cx="8337248" cy="620408"/>
          </a:xfrm>
          <a:prstGeom prst="rect">
            <a:avLst/>
          </a:prstGeom>
        </p:spPr>
        <p:txBody>
          <a:bodyPr anchor="t"/>
          <a:lstStyle>
            <a:lvl1pPr algn="l">
              <a:defRPr sz="3200" b="1" i="0" spc="80" baseline="0">
                <a:solidFill>
                  <a:srgbClr val="5691CE"/>
                </a:solidFill>
                <a:latin typeface="+mj-lt"/>
                <a:cs typeface="Calibri"/>
              </a:defRPr>
            </a:lvl1pPr>
          </a:lstStyle>
          <a:p>
            <a:r>
              <a:rPr lang="en-US" dirty="0" smtClean="0"/>
              <a:t>SLIDE HEADLINE HERE</a:t>
            </a:r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359228" y="6513585"/>
            <a:ext cx="2712962" cy="344412"/>
          </a:xfrm>
          <a:prstGeom prst="rect">
            <a:avLst/>
          </a:prstGeom>
        </p:spPr>
        <p:txBody>
          <a:bodyPr/>
          <a:lstStyle>
            <a:lvl1pPr algn="l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457200"/>
            <a:fld id="{6395390F-A0FF-114E-8A3F-6755FB7307E6}" type="datetime4">
              <a:rPr lang="en-US" smtClean="0">
                <a:solidFill>
                  <a:srgbClr val="FFFFFF">
                    <a:lumMod val="50000"/>
                  </a:srgbClr>
                </a:solidFill>
              </a:rPr>
              <a:pPr defTabSz="457200"/>
              <a:t>September 9, 2016</a:t>
            </a:fld>
            <a:r>
              <a:rPr lang="en-US" dirty="0" smtClean="0">
                <a:solidFill>
                  <a:srgbClr val="FFFFFF">
                    <a:lumMod val="50000"/>
                  </a:srgbClr>
                </a:solidFill>
              </a:rPr>
              <a:t>  |  </a:t>
            </a:r>
            <a:fld id="{7C6F984A-DC0A-6143-A79D-C2445C06FF6F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defTabSz="457200"/>
              <a:t>‹#›</a:t>
            </a:fld>
            <a:endParaRPr lang="en-US" dirty="0" smtClean="0">
              <a:solidFill>
                <a:srgbClr val="FFFFFF">
                  <a:lumMod val="50000"/>
                </a:srgbClr>
              </a:solidFill>
            </a:endParaRPr>
          </a:p>
          <a:p>
            <a:pPr defTabSz="457200"/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7524" y="6453110"/>
            <a:ext cx="8248952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47524" y="812683"/>
            <a:ext cx="8248952" cy="0"/>
          </a:xfrm>
          <a:prstGeom prst="line">
            <a:avLst/>
          </a:prstGeom>
          <a:ln w="12700" cmpd="sng">
            <a:solidFill>
              <a:srgbClr val="5691C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47524" y="198623"/>
            <a:ext cx="8248952" cy="0"/>
          </a:xfrm>
          <a:prstGeom prst="line">
            <a:avLst/>
          </a:prstGeom>
          <a:ln w="44450" cmpd="sng">
            <a:solidFill>
              <a:srgbClr val="5691C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228" y="992113"/>
            <a:ext cx="8337248" cy="4976815"/>
          </a:xfrm>
          <a:prstGeom prst="rect">
            <a:avLst/>
          </a:prstGeom>
        </p:spPr>
        <p:txBody>
          <a:bodyPr numCol="1"/>
          <a:lstStyle>
            <a:lvl1pPr marL="0" indent="0" algn="l">
              <a:lnSpc>
                <a:spcPct val="90000"/>
              </a:lnSpc>
              <a:buNone/>
              <a:defRPr sz="2800" spc="80" baseline="0">
                <a:solidFill>
                  <a:srgbClr val="5F5F5F"/>
                </a:solidFill>
              </a:defRPr>
            </a:lvl1pPr>
            <a:lvl2pPr marL="45720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91440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lnSpc>
                <a:spcPct val="90000"/>
              </a:lnSpc>
              <a:buNone/>
              <a:defRPr spc="80">
                <a:solidFill>
                  <a:srgbClr val="5F5F5F"/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3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10766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: Single Colum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359228" y="6513585"/>
            <a:ext cx="2712962" cy="344412"/>
          </a:xfrm>
          <a:prstGeom prst="rect">
            <a:avLst/>
          </a:prstGeom>
        </p:spPr>
        <p:txBody>
          <a:bodyPr/>
          <a:lstStyle>
            <a:lvl1pPr algn="l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457200"/>
            <a:fld id="{6395390F-A0FF-114E-8A3F-6755FB7307E6}" type="datetime4">
              <a:rPr lang="en-US" smtClean="0">
                <a:solidFill>
                  <a:srgbClr val="FFFFFF">
                    <a:lumMod val="50000"/>
                  </a:srgbClr>
                </a:solidFill>
              </a:rPr>
              <a:pPr defTabSz="457200"/>
              <a:t>September 9, 2016</a:t>
            </a:fld>
            <a:r>
              <a:rPr lang="en-US" dirty="0" smtClean="0">
                <a:solidFill>
                  <a:srgbClr val="FFFFFF">
                    <a:lumMod val="50000"/>
                  </a:srgbClr>
                </a:solidFill>
              </a:rPr>
              <a:t>  |  </a:t>
            </a:r>
            <a:fld id="{7C6F984A-DC0A-6143-A79D-C2445C06FF6F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defTabSz="457200"/>
              <a:t>‹#›</a:t>
            </a:fld>
            <a:endParaRPr lang="en-US" dirty="0" smtClean="0">
              <a:solidFill>
                <a:srgbClr val="FFFFFF">
                  <a:lumMod val="50000"/>
                </a:srgbClr>
              </a:solidFill>
            </a:endParaRPr>
          </a:p>
          <a:p>
            <a:pPr defTabSz="457200"/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7524" y="6453110"/>
            <a:ext cx="8248952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228" y="1427238"/>
            <a:ext cx="8337248" cy="4698925"/>
          </a:xfrm>
          <a:prstGeom prst="rect">
            <a:avLst/>
          </a:prstGeom>
        </p:spPr>
        <p:txBody>
          <a:bodyPr numCol="1"/>
          <a:lstStyle>
            <a:lvl1pPr marL="0" indent="0" algn="l">
              <a:lnSpc>
                <a:spcPct val="90000"/>
              </a:lnSpc>
              <a:buNone/>
              <a:defRPr sz="2800" spc="80">
                <a:solidFill>
                  <a:srgbClr val="5F5F5F"/>
                </a:solidFill>
              </a:defRPr>
            </a:lvl1pPr>
            <a:lvl2pPr marL="45720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91440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lnSpc>
                <a:spcPct val="90000"/>
              </a:lnSpc>
              <a:buNone/>
              <a:defRPr spc="80">
                <a:solidFill>
                  <a:srgbClr val="5F5F5F"/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3"/>
            <a:r>
              <a:rPr lang="en-US" dirty="0" smtClean="0"/>
              <a:t>Second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47524" y="1257182"/>
            <a:ext cx="8248952" cy="0"/>
          </a:xfrm>
          <a:prstGeom prst="line">
            <a:avLst/>
          </a:prstGeom>
          <a:ln w="12700" cmpd="sng">
            <a:solidFill>
              <a:srgbClr val="5691C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47524" y="198623"/>
            <a:ext cx="8248952" cy="0"/>
          </a:xfrm>
          <a:prstGeom prst="line">
            <a:avLst/>
          </a:prstGeom>
          <a:ln w="44450" cmpd="sng">
            <a:solidFill>
              <a:srgbClr val="5691C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59228" y="192274"/>
            <a:ext cx="8337248" cy="1064907"/>
          </a:xfrm>
          <a:prstGeom prst="rect">
            <a:avLst/>
          </a:prstGeom>
        </p:spPr>
        <p:txBody>
          <a:bodyPr anchor="t"/>
          <a:lstStyle>
            <a:lvl1pPr algn="l">
              <a:defRPr sz="3200" b="1" i="0" spc="80" baseline="0">
                <a:solidFill>
                  <a:srgbClr val="5691CE"/>
                </a:solidFill>
                <a:latin typeface="+mj-lt"/>
                <a:cs typeface="Calibri"/>
              </a:defRPr>
            </a:lvl1pPr>
          </a:lstStyle>
          <a:p>
            <a:r>
              <a:rPr lang="en-US" dirty="0" smtClean="0"/>
              <a:t>SLIDE HEADLINE HERE</a:t>
            </a:r>
            <a:br>
              <a:rPr lang="en-US" dirty="0" smtClean="0"/>
            </a:br>
            <a:r>
              <a:rPr lang="en-US" dirty="0" smtClean="0"/>
              <a:t>Multi -line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881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26186" y="2404171"/>
            <a:ext cx="14770834" cy="1913829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600" y="3403600"/>
            <a:ext cx="38100" cy="38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600" y="3403600"/>
            <a:ext cx="38100" cy="381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359231" y="2476740"/>
            <a:ext cx="6595531" cy="179287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80000"/>
              </a:lnSpc>
              <a:defRPr sz="4800" spc="7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TITLE: CLICK HERE TO EDIT</a:t>
            </a:r>
            <a:endParaRPr lang="en-US" dirty="0"/>
          </a:p>
        </p:txBody>
      </p:sp>
      <p:pic>
        <p:nvPicPr>
          <p:cNvPr id="9" name="Picture 8" descr="Logo_Navy_NoShado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339" y="5702915"/>
            <a:ext cx="2328517" cy="68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4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: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359228" y="6513585"/>
            <a:ext cx="2712962" cy="344412"/>
          </a:xfrm>
          <a:prstGeom prst="rect">
            <a:avLst/>
          </a:prstGeom>
        </p:spPr>
        <p:txBody>
          <a:bodyPr/>
          <a:lstStyle>
            <a:lvl1pPr algn="l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457200"/>
            <a:fld id="{6395390F-A0FF-114E-8A3F-6755FB7307E6}" type="datetime4">
              <a:rPr lang="en-US" smtClean="0">
                <a:solidFill>
                  <a:srgbClr val="FFFFFF">
                    <a:lumMod val="50000"/>
                  </a:srgbClr>
                </a:solidFill>
              </a:rPr>
              <a:pPr defTabSz="457200"/>
              <a:t>September 9, 2016</a:t>
            </a:fld>
            <a:r>
              <a:rPr lang="en-US" dirty="0" smtClean="0">
                <a:solidFill>
                  <a:srgbClr val="FFFFFF">
                    <a:lumMod val="50000"/>
                  </a:srgbClr>
                </a:solidFill>
              </a:rPr>
              <a:t>  |  </a:t>
            </a:r>
            <a:fld id="{7C6F984A-DC0A-6143-A79D-C2445C06FF6F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defTabSz="457200"/>
              <a:t>‹#›</a:t>
            </a:fld>
            <a:endParaRPr lang="en-US" dirty="0" smtClean="0">
              <a:solidFill>
                <a:srgbClr val="FFFFFF">
                  <a:lumMod val="50000"/>
                </a:srgbClr>
              </a:solidFill>
            </a:endParaRPr>
          </a:p>
          <a:p>
            <a:pPr defTabSz="457200"/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7524" y="6453110"/>
            <a:ext cx="8248952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228" y="992113"/>
            <a:ext cx="8337248" cy="5134050"/>
          </a:xfrm>
          <a:prstGeom prst="rect">
            <a:avLst/>
          </a:prstGeom>
        </p:spPr>
        <p:txBody>
          <a:bodyPr/>
          <a:lstStyle>
            <a:lvl1pPr marL="457200" indent="-457200" algn="l">
              <a:lnSpc>
                <a:spcPct val="90000"/>
              </a:lnSpc>
              <a:buSzPct val="80000"/>
              <a:buFont typeface="Arial"/>
              <a:buChar char="•"/>
              <a:defRPr sz="2800" spc="80" baseline="0">
                <a:solidFill>
                  <a:srgbClr val="5F5F5F"/>
                </a:solidFill>
              </a:defRPr>
            </a:lvl1pPr>
            <a:lvl2pPr marL="45720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91440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714500" indent="-342900">
              <a:lnSpc>
                <a:spcPct val="90000"/>
              </a:lnSpc>
              <a:buSzPct val="80000"/>
              <a:buFont typeface="Arial"/>
              <a:buChar char="•"/>
              <a:defRPr spc="80" baseline="0">
                <a:solidFill>
                  <a:srgbClr val="5F5F5F"/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Example bullet point</a:t>
            </a:r>
          </a:p>
          <a:p>
            <a:pPr lvl="0"/>
            <a:r>
              <a:rPr lang="en-US" dirty="0" smtClean="0"/>
              <a:t>Second bullet point</a:t>
            </a:r>
          </a:p>
          <a:p>
            <a:pPr lvl="0"/>
            <a:r>
              <a:rPr lang="en-US" dirty="0" smtClean="0"/>
              <a:t>Third, a really long sentence or two that ends up taking up more than one line </a:t>
            </a:r>
          </a:p>
          <a:p>
            <a:pPr lvl="0"/>
            <a:endParaRPr lang="en-US" dirty="0" smtClean="0"/>
          </a:p>
          <a:p>
            <a:pPr lvl="3"/>
            <a:r>
              <a:rPr lang="en-US" dirty="0" smtClean="0"/>
              <a:t>Second level bullet point</a:t>
            </a:r>
          </a:p>
          <a:p>
            <a:pPr lvl="3"/>
            <a:r>
              <a:rPr lang="en-US" dirty="0" smtClean="0"/>
              <a:t>Next bullet point</a:t>
            </a:r>
          </a:p>
          <a:p>
            <a:pPr lvl="3"/>
            <a:endParaRPr lang="en-US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59228" y="192275"/>
            <a:ext cx="8337248" cy="620408"/>
          </a:xfrm>
          <a:prstGeom prst="rect">
            <a:avLst/>
          </a:prstGeom>
        </p:spPr>
        <p:txBody>
          <a:bodyPr anchor="t"/>
          <a:lstStyle>
            <a:lvl1pPr algn="l">
              <a:defRPr sz="3200" b="1" i="0" spc="80" baseline="0">
                <a:solidFill>
                  <a:srgbClr val="5691CE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SLIDE HEADLINE HERE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7524" y="812683"/>
            <a:ext cx="8248952" cy="0"/>
          </a:xfrm>
          <a:prstGeom prst="line">
            <a:avLst/>
          </a:prstGeom>
          <a:ln w="12700" cmpd="sng">
            <a:solidFill>
              <a:srgbClr val="5691C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47524" y="198623"/>
            <a:ext cx="8248952" cy="0"/>
          </a:xfrm>
          <a:prstGeom prst="line">
            <a:avLst/>
          </a:prstGeom>
          <a:ln w="44450" cmpd="sng">
            <a:solidFill>
              <a:srgbClr val="5691C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600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: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228" y="192275"/>
            <a:ext cx="8337248" cy="620408"/>
          </a:xfrm>
          <a:prstGeom prst="rect">
            <a:avLst/>
          </a:prstGeom>
        </p:spPr>
        <p:txBody>
          <a:bodyPr anchor="t"/>
          <a:lstStyle>
            <a:lvl1pPr algn="l">
              <a:defRPr sz="3200" b="1" i="0" spc="80" baseline="0">
                <a:solidFill>
                  <a:srgbClr val="5691CE"/>
                </a:solidFill>
                <a:latin typeface="+mj-lt"/>
                <a:cs typeface="Calibri"/>
              </a:defRPr>
            </a:lvl1pPr>
          </a:lstStyle>
          <a:p>
            <a:r>
              <a:rPr lang="en-US" dirty="0" smtClean="0"/>
              <a:t>SLIDE HEADLINE HERE</a:t>
            </a:r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359228" y="6513585"/>
            <a:ext cx="2712962" cy="344412"/>
          </a:xfrm>
          <a:prstGeom prst="rect">
            <a:avLst/>
          </a:prstGeom>
        </p:spPr>
        <p:txBody>
          <a:bodyPr/>
          <a:lstStyle>
            <a:lvl1pPr algn="l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457200"/>
            <a:fld id="{6395390F-A0FF-114E-8A3F-6755FB7307E6}" type="datetime4">
              <a:rPr lang="en-US" smtClean="0">
                <a:solidFill>
                  <a:srgbClr val="FFFFFF">
                    <a:lumMod val="50000"/>
                  </a:srgbClr>
                </a:solidFill>
              </a:rPr>
              <a:pPr defTabSz="457200"/>
              <a:t>September 9, 2016</a:t>
            </a:fld>
            <a:r>
              <a:rPr lang="en-US" dirty="0" smtClean="0">
                <a:solidFill>
                  <a:srgbClr val="FFFFFF">
                    <a:lumMod val="50000"/>
                  </a:srgbClr>
                </a:solidFill>
              </a:rPr>
              <a:t>  |  </a:t>
            </a:r>
            <a:fld id="{7C6F984A-DC0A-6143-A79D-C2445C06FF6F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defTabSz="457200"/>
              <a:t>‹#›</a:t>
            </a:fld>
            <a:endParaRPr lang="en-US" dirty="0" smtClean="0">
              <a:solidFill>
                <a:srgbClr val="FFFFFF">
                  <a:lumMod val="50000"/>
                </a:srgbClr>
              </a:solidFill>
            </a:endParaRPr>
          </a:p>
          <a:p>
            <a:pPr defTabSz="457200"/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7524" y="6453110"/>
            <a:ext cx="8248952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47524" y="812683"/>
            <a:ext cx="8248952" cy="0"/>
          </a:xfrm>
          <a:prstGeom prst="line">
            <a:avLst/>
          </a:prstGeom>
          <a:ln w="12700" cmpd="sng">
            <a:solidFill>
              <a:srgbClr val="5691C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47524" y="198623"/>
            <a:ext cx="8248952" cy="0"/>
          </a:xfrm>
          <a:prstGeom prst="line">
            <a:avLst/>
          </a:prstGeom>
          <a:ln w="44450" cmpd="sng">
            <a:solidFill>
              <a:srgbClr val="5691C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3"/>
          <p:cNvSpPr>
            <a:spLocks noGrp="1"/>
          </p:cNvSpPr>
          <p:nvPr>
            <p:ph sz="half" idx="10"/>
          </p:nvPr>
        </p:nvSpPr>
        <p:spPr>
          <a:xfrm>
            <a:off x="359228" y="992114"/>
            <a:ext cx="4138160" cy="51340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2000" spc="90">
                <a:solidFill>
                  <a:srgbClr val="5F5F5F"/>
                </a:solidFill>
              </a:defRPr>
            </a:lvl1pPr>
            <a:lvl2pPr marL="457200" indent="0">
              <a:buNone/>
              <a:defRPr sz="2000" spc="90">
                <a:solidFill>
                  <a:srgbClr val="5F5F5F"/>
                </a:solidFill>
              </a:defRPr>
            </a:lvl2pPr>
            <a:lvl3pPr marL="914400" indent="0">
              <a:buNone/>
              <a:defRPr sz="1800" spc="90">
                <a:solidFill>
                  <a:srgbClr val="5F5F5F"/>
                </a:solidFill>
              </a:defRPr>
            </a:lvl3pPr>
            <a:lvl4pPr>
              <a:defRPr sz="1600">
                <a:solidFill>
                  <a:srgbClr val="5F5F5F"/>
                </a:solidFill>
              </a:defRPr>
            </a:lvl4pPr>
            <a:lvl5pPr>
              <a:defRPr sz="1600">
                <a:solidFill>
                  <a:srgbClr val="5F5F5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992114"/>
            <a:ext cx="4041775" cy="51340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2000" spc="90" baseline="0">
                <a:solidFill>
                  <a:srgbClr val="5F5F5F"/>
                </a:solidFill>
              </a:defRPr>
            </a:lvl1pPr>
            <a:lvl2pPr marL="457200" indent="0">
              <a:buNone/>
              <a:defRPr sz="2000" spc="90">
                <a:solidFill>
                  <a:srgbClr val="5F5F5F"/>
                </a:solidFill>
              </a:defRPr>
            </a:lvl2pPr>
            <a:lvl3pPr marL="914400" indent="0">
              <a:buNone/>
              <a:defRPr sz="1800" spc="90">
                <a:solidFill>
                  <a:srgbClr val="5F5F5F"/>
                </a:solidFill>
              </a:defRPr>
            </a:lvl3pPr>
            <a:lvl4pPr>
              <a:defRPr sz="1600">
                <a:solidFill>
                  <a:srgbClr val="5F5F5F"/>
                </a:solidFill>
              </a:defRPr>
            </a:lvl4pPr>
            <a:lvl5pPr>
              <a:defRPr sz="1600">
                <a:solidFill>
                  <a:srgbClr val="5F5F5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Text, chart, graph, or image here</a:t>
            </a:r>
          </a:p>
        </p:txBody>
      </p:sp>
    </p:spTree>
    <p:extLst>
      <p:ext uri="{BB962C8B-B14F-4D97-AF65-F5344CB8AC3E}">
        <p14:creationId xmlns:p14="http://schemas.microsoft.com/office/powerpoint/2010/main" val="2493769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: Two Column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59228" y="1015026"/>
            <a:ext cx="4138160" cy="73554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800" b="0" i="0" spc="80" baseline="0">
                <a:solidFill>
                  <a:srgbClr val="5F5F5F"/>
                </a:solidFill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Left Column </a:t>
            </a:r>
            <a:br>
              <a:rPr lang="en-US" dirty="0" smtClean="0"/>
            </a:br>
            <a:r>
              <a:rPr lang="en-US" dirty="0" smtClean="0"/>
              <a:t>Sub-Headline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228" y="1935238"/>
            <a:ext cx="4138160" cy="41909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2000" spc="90">
                <a:solidFill>
                  <a:srgbClr val="5F5F5F"/>
                </a:solidFill>
              </a:defRPr>
            </a:lvl1pPr>
            <a:lvl2pPr marL="457200" indent="0">
              <a:buNone/>
              <a:defRPr sz="2000" spc="90">
                <a:solidFill>
                  <a:srgbClr val="5F5F5F"/>
                </a:solidFill>
              </a:defRPr>
            </a:lvl2pPr>
            <a:lvl3pPr marL="914400" indent="0">
              <a:buNone/>
              <a:defRPr sz="1800" spc="90">
                <a:solidFill>
                  <a:srgbClr val="5F5F5F"/>
                </a:solidFill>
              </a:defRPr>
            </a:lvl3pPr>
            <a:lvl4pPr>
              <a:defRPr sz="1600">
                <a:solidFill>
                  <a:srgbClr val="5F5F5F"/>
                </a:solidFill>
              </a:defRPr>
            </a:lvl4pPr>
            <a:lvl5pPr>
              <a:defRPr sz="1600">
                <a:solidFill>
                  <a:srgbClr val="5F5F5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015026"/>
            <a:ext cx="4041775" cy="735540"/>
          </a:xfrm>
          <a:prstGeom prst="rect">
            <a:avLst/>
          </a:prstGeom>
        </p:spPr>
        <p:txBody>
          <a:bodyPr anchor="b"/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 spc="80" baseline="0">
                <a:solidFill>
                  <a:srgbClr val="5F5F5F"/>
                </a:solidFill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Right Column </a:t>
            </a:r>
            <a:br>
              <a:rPr lang="en-US" dirty="0" smtClean="0"/>
            </a:br>
            <a:r>
              <a:rPr lang="en-US" dirty="0" smtClean="0"/>
              <a:t>Sub-Headline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35238"/>
            <a:ext cx="4041775" cy="41909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2000" spc="90">
                <a:solidFill>
                  <a:srgbClr val="5F5F5F"/>
                </a:solidFill>
              </a:defRPr>
            </a:lvl1pPr>
            <a:lvl2pPr marL="457200" indent="0">
              <a:buNone/>
              <a:defRPr sz="2000" spc="90">
                <a:solidFill>
                  <a:srgbClr val="5F5F5F"/>
                </a:solidFill>
              </a:defRPr>
            </a:lvl2pPr>
            <a:lvl3pPr marL="914400" indent="0">
              <a:buNone/>
              <a:defRPr sz="1800" spc="90">
                <a:solidFill>
                  <a:srgbClr val="5F5F5F"/>
                </a:solidFill>
              </a:defRPr>
            </a:lvl3pPr>
            <a:lvl4pPr>
              <a:defRPr sz="1600">
                <a:solidFill>
                  <a:srgbClr val="5F5F5F"/>
                </a:solidFill>
              </a:defRPr>
            </a:lvl4pPr>
            <a:lvl5pPr>
              <a:defRPr sz="1600">
                <a:solidFill>
                  <a:srgbClr val="5F5F5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>
          <a:xfrm>
            <a:off x="359228" y="6513585"/>
            <a:ext cx="2712962" cy="344412"/>
          </a:xfrm>
          <a:prstGeom prst="rect">
            <a:avLst/>
          </a:prstGeom>
        </p:spPr>
        <p:txBody>
          <a:bodyPr/>
          <a:lstStyle>
            <a:lvl1pPr algn="l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457200"/>
            <a:fld id="{6395390F-A0FF-114E-8A3F-6755FB7307E6}" type="datetime4">
              <a:rPr lang="en-US" smtClean="0">
                <a:solidFill>
                  <a:srgbClr val="FFFFFF">
                    <a:lumMod val="50000"/>
                  </a:srgbClr>
                </a:solidFill>
              </a:rPr>
              <a:pPr defTabSz="457200"/>
              <a:t>September 9, 2016</a:t>
            </a:fld>
            <a:r>
              <a:rPr lang="en-US" dirty="0" smtClean="0">
                <a:solidFill>
                  <a:srgbClr val="FFFFFF">
                    <a:lumMod val="50000"/>
                  </a:srgbClr>
                </a:solidFill>
              </a:rPr>
              <a:t>  |  </a:t>
            </a:r>
            <a:fld id="{7C6F984A-DC0A-6143-A79D-C2445C06FF6F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defTabSz="457200"/>
              <a:t>‹#›</a:t>
            </a:fld>
            <a:endParaRPr lang="en-US" dirty="0" smtClean="0">
              <a:solidFill>
                <a:srgbClr val="FFFFFF">
                  <a:lumMod val="50000"/>
                </a:srgbClr>
              </a:solidFill>
            </a:endParaRPr>
          </a:p>
          <a:p>
            <a:pPr defTabSz="457200"/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47524" y="6453110"/>
            <a:ext cx="8248952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-1681520" y="6819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 dirty="0">
              <a:solidFill>
                <a:srgbClr val="393A38"/>
              </a:solidFill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47524" y="1762661"/>
            <a:ext cx="4049864" cy="0"/>
          </a:xfrm>
          <a:prstGeom prst="line">
            <a:avLst/>
          </a:prstGeom>
          <a:ln w="12700" cmpd="sng">
            <a:solidFill>
              <a:srgbClr val="5F5F5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4733636" y="1762661"/>
            <a:ext cx="3962840" cy="0"/>
          </a:xfrm>
          <a:prstGeom prst="line">
            <a:avLst/>
          </a:prstGeom>
          <a:ln w="12700" cmpd="sng">
            <a:solidFill>
              <a:srgbClr val="5F5F5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59228" y="192275"/>
            <a:ext cx="8337248" cy="620408"/>
          </a:xfrm>
          <a:prstGeom prst="rect">
            <a:avLst/>
          </a:prstGeom>
        </p:spPr>
        <p:txBody>
          <a:bodyPr anchor="t"/>
          <a:lstStyle>
            <a:lvl1pPr algn="l">
              <a:defRPr sz="3200" b="1" i="0" spc="80" baseline="0">
                <a:solidFill>
                  <a:srgbClr val="5691CE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SLIDE HEADLINE HERE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47524" y="812683"/>
            <a:ext cx="8248952" cy="0"/>
          </a:xfrm>
          <a:prstGeom prst="line">
            <a:avLst/>
          </a:prstGeom>
          <a:ln w="12700" cmpd="sng">
            <a:solidFill>
              <a:srgbClr val="5691C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447524" y="198623"/>
            <a:ext cx="8248952" cy="0"/>
          </a:xfrm>
          <a:prstGeom prst="line">
            <a:avLst/>
          </a:prstGeom>
          <a:ln w="44450" cmpd="sng">
            <a:solidFill>
              <a:srgbClr val="5691C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380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Content Slide: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228" y="192275"/>
            <a:ext cx="8337248" cy="620408"/>
          </a:xfrm>
          <a:prstGeom prst="rect">
            <a:avLst/>
          </a:prstGeom>
        </p:spPr>
        <p:txBody>
          <a:bodyPr anchor="t"/>
          <a:lstStyle>
            <a:lvl1pPr algn="l">
              <a:defRPr sz="3200" b="1" i="0" spc="80" baseline="0">
                <a:solidFill>
                  <a:srgbClr val="5F5F5F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Slide Headline Here</a:t>
            </a:r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359228" y="6513585"/>
            <a:ext cx="2712962" cy="344412"/>
          </a:xfrm>
          <a:prstGeom prst="rect">
            <a:avLst/>
          </a:prstGeom>
        </p:spPr>
        <p:txBody>
          <a:bodyPr/>
          <a:lstStyle>
            <a:lvl1pPr algn="l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457200"/>
            <a:fld id="{6395390F-A0FF-114E-8A3F-6755FB7307E6}" type="datetime4">
              <a:rPr lang="en-US" smtClean="0">
                <a:solidFill>
                  <a:srgbClr val="FFFFFF">
                    <a:lumMod val="50000"/>
                  </a:srgbClr>
                </a:solidFill>
              </a:rPr>
              <a:pPr defTabSz="457200"/>
              <a:t>September 9, 2016</a:t>
            </a:fld>
            <a:r>
              <a:rPr lang="en-US" dirty="0" smtClean="0">
                <a:solidFill>
                  <a:srgbClr val="FFFFFF">
                    <a:lumMod val="50000"/>
                  </a:srgbClr>
                </a:solidFill>
              </a:rPr>
              <a:t>  |  </a:t>
            </a:r>
            <a:fld id="{7C6F984A-DC0A-6143-A79D-C2445C06FF6F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defTabSz="457200"/>
              <a:t>‹#›</a:t>
            </a:fld>
            <a:endParaRPr lang="en-US" dirty="0" smtClean="0">
              <a:solidFill>
                <a:srgbClr val="FFFFFF">
                  <a:lumMod val="50000"/>
                </a:srgbClr>
              </a:solidFill>
            </a:endParaRPr>
          </a:p>
          <a:p>
            <a:pPr defTabSz="457200"/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7524" y="6453110"/>
            <a:ext cx="8248952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47524" y="824045"/>
            <a:ext cx="8248952" cy="0"/>
          </a:xfrm>
          <a:prstGeom prst="line">
            <a:avLst/>
          </a:prstGeom>
          <a:ln w="12700" cmpd="sng">
            <a:solidFill>
              <a:srgbClr val="5F5F5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228" y="1003906"/>
            <a:ext cx="8337248" cy="512225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800" spc="80">
                <a:solidFill>
                  <a:srgbClr val="5F5F5F"/>
                </a:solidFill>
              </a:defRPr>
            </a:lvl1pPr>
            <a:lvl2pPr marL="45720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91440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lnSpc>
                <a:spcPct val="90000"/>
              </a:lnSpc>
              <a:buNone/>
              <a:defRPr spc="80">
                <a:solidFill>
                  <a:srgbClr val="5F5F5F"/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3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09969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Content Slide: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359228" y="6513585"/>
            <a:ext cx="2712962" cy="344412"/>
          </a:xfrm>
          <a:prstGeom prst="rect">
            <a:avLst/>
          </a:prstGeom>
        </p:spPr>
        <p:txBody>
          <a:bodyPr/>
          <a:lstStyle>
            <a:lvl1pPr algn="l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457200"/>
            <a:fld id="{6395390F-A0FF-114E-8A3F-6755FB7307E6}" type="datetime4">
              <a:rPr lang="en-US" smtClean="0">
                <a:solidFill>
                  <a:srgbClr val="FFFFFF">
                    <a:lumMod val="50000"/>
                  </a:srgbClr>
                </a:solidFill>
              </a:rPr>
              <a:pPr defTabSz="457200"/>
              <a:t>September 9, 2016</a:t>
            </a:fld>
            <a:r>
              <a:rPr lang="en-US" dirty="0" smtClean="0">
                <a:solidFill>
                  <a:srgbClr val="FFFFFF">
                    <a:lumMod val="50000"/>
                  </a:srgbClr>
                </a:solidFill>
              </a:rPr>
              <a:t>  |  </a:t>
            </a:r>
            <a:fld id="{7C6F984A-DC0A-6143-A79D-C2445C06FF6F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defTabSz="457200"/>
              <a:t>‹#›</a:t>
            </a:fld>
            <a:endParaRPr lang="en-US" dirty="0" smtClean="0">
              <a:solidFill>
                <a:srgbClr val="FFFFFF">
                  <a:lumMod val="50000"/>
                </a:srgbClr>
              </a:solidFill>
            </a:endParaRPr>
          </a:p>
          <a:p>
            <a:pPr defTabSz="457200"/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47524" y="6453110"/>
            <a:ext cx="8248952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59228" y="192275"/>
            <a:ext cx="8337248" cy="620408"/>
          </a:xfrm>
          <a:prstGeom prst="rect">
            <a:avLst/>
          </a:prstGeom>
        </p:spPr>
        <p:txBody>
          <a:bodyPr anchor="t"/>
          <a:lstStyle>
            <a:lvl1pPr algn="l">
              <a:defRPr sz="3200" b="1" i="0" spc="80" baseline="0">
                <a:solidFill>
                  <a:srgbClr val="5F5F5F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Slide Headline Here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47524" y="824045"/>
            <a:ext cx="8248952" cy="0"/>
          </a:xfrm>
          <a:prstGeom prst="line">
            <a:avLst/>
          </a:prstGeom>
          <a:ln w="12700" cmpd="sng">
            <a:solidFill>
              <a:srgbClr val="5F5F5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3"/>
          <p:cNvSpPr>
            <a:spLocks noGrp="1"/>
          </p:cNvSpPr>
          <p:nvPr>
            <p:ph sz="half" idx="11"/>
          </p:nvPr>
        </p:nvSpPr>
        <p:spPr>
          <a:xfrm>
            <a:off x="359228" y="992114"/>
            <a:ext cx="4138160" cy="51340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2000" spc="90">
                <a:solidFill>
                  <a:srgbClr val="5F5F5F"/>
                </a:solidFill>
              </a:defRPr>
            </a:lvl1pPr>
            <a:lvl2pPr marL="457200" indent="0">
              <a:buNone/>
              <a:defRPr sz="2000" spc="90">
                <a:solidFill>
                  <a:srgbClr val="5F5F5F"/>
                </a:solidFill>
              </a:defRPr>
            </a:lvl2pPr>
            <a:lvl3pPr marL="914400" indent="0">
              <a:buNone/>
              <a:defRPr sz="1800" spc="90">
                <a:solidFill>
                  <a:srgbClr val="5F5F5F"/>
                </a:solidFill>
              </a:defRPr>
            </a:lvl3pPr>
            <a:lvl4pPr>
              <a:defRPr sz="1600">
                <a:solidFill>
                  <a:srgbClr val="5F5F5F"/>
                </a:solidFill>
              </a:defRPr>
            </a:lvl4pPr>
            <a:lvl5pPr>
              <a:defRPr sz="1600">
                <a:solidFill>
                  <a:srgbClr val="5F5F5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992114"/>
            <a:ext cx="4041775" cy="51340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2000" spc="90" baseline="0">
                <a:solidFill>
                  <a:srgbClr val="5F5F5F"/>
                </a:solidFill>
              </a:defRPr>
            </a:lvl1pPr>
            <a:lvl2pPr marL="457200" indent="0">
              <a:buNone/>
              <a:defRPr sz="2000" spc="90">
                <a:solidFill>
                  <a:srgbClr val="5F5F5F"/>
                </a:solidFill>
              </a:defRPr>
            </a:lvl2pPr>
            <a:lvl3pPr marL="914400" indent="0">
              <a:buNone/>
              <a:defRPr sz="1800" spc="90">
                <a:solidFill>
                  <a:srgbClr val="5F5F5F"/>
                </a:solidFill>
              </a:defRPr>
            </a:lvl3pPr>
            <a:lvl4pPr>
              <a:defRPr sz="1600">
                <a:solidFill>
                  <a:srgbClr val="5F5F5F"/>
                </a:solidFill>
              </a:defRPr>
            </a:lvl4pPr>
            <a:lvl5pPr>
              <a:defRPr sz="1600">
                <a:solidFill>
                  <a:srgbClr val="5F5F5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Text, chart, graph, or image here</a:t>
            </a:r>
          </a:p>
        </p:txBody>
      </p:sp>
    </p:spTree>
    <p:extLst>
      <p:ext uri="{BB962C8B-B14F-4D97-AF65-F5344CB8AC3E}">
        <p14:creationId xmlns:p14="http://schemas.microsoft.com/office/powerpoint/2010/main" val="28243961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3: Underline Headl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(What Happens in Vegas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52" y="2095780"/>
            <a:ext cx="7631967" cy="285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59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 1: Ribbon Headline">
    <p:bg>
      <p:bgPr>
        <a:gradFill flip="none" rotWithShape="1">
          <a:gsLst>
            <a:gs pos="7000">
              <a:schemeClr val="accent1">
                <a:lumMod val="50000"/>
              </a:schemeClr>
            </a:gs>
            <a:gs pos="100000">
              <a:schemeClr val="accent2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1485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 1: Ribbon Headline">
    <p:bg>
      <p:bgPr>
        <a:gradFill flip="none" rotWithShape="1">
          <a:gsLst>
            <a:gs pos="7000">
              <a:schemeClr val="accent1">
                <a:lumMod val="50000"/>
              </a:schemeClr>
            </a:gs>
            <a:gs pos="100000">
              <a:schemeClr val="accent2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3622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KSS 2015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756400" y="609701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/>
            </a:r>
            <a:br>
              <a:rPr lang="en-US" dirty="0" smtClean="0"/>
            </a:br>
            <a:fld id="{A8238C57-722A-6845-BA3E-71C35EF88F6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47524" y="740113"/>
            <a:ext cx="8248952" cy="0"/>
          </a:xfrm>
          <a:prstGeom prst="line">
            <a:avLst/>
          </a:prstGeom>
          <a:ln w="12700" cmpd="sng">
            <a:solidFill>
              <a:srgbClr val="25569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447524" y="198623"/>
            <a:ext cx="8248952" cy="0"/>
          </a:xfrm>
          <a:prstGeom prst="line">
            <a:avLst/>
          </a:prstGeom>
          <a:ln w="44450" cmpd="sng">
            <a:solidFill>
              <a:srgbClr val="25569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47454" y="164878"/>
            <a:ext cx="8229600" cy="1143000"/>
          </a:xfrm>
          <a:prstGeom prst="rect">
            <a:avLst/>
          </a:prstGeom>
        </p:spPr>
        <p:txBody>
          <a:bodyPr vert="horz"/>
          <a:lstStyle>
            <a:lvl1pPr algn="l"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47663" y="906463"/>
            <a:ext cx="8348813" cy="5083175"/>
          </a:xfrm>
          <a:prstGeom prst="rect">
            <a:avLst/>
          </a:prstGeom>
        </p:spPr>
        <p:txBody>
          <a:bodyPr vert="horz"/>
          <a:lstStyle>
            <a:lvl1pPr marL="0" indent="0">
              <a:spcAft>
                <a:spcPts val="600"/>
              </a:spcAft>
              <a:buFont typeface="Arial"/>
              <a:buNone/>
              <a:defRPr/>
            </a:lvl1pPr>
            <a:lvl2pPr marL="457200" indent="0">
              <a:spcAft>
                <a:spcPts val="600"/>
              </a:spcAft>
              <a:buFont typeface="Arial"/>
              <a:buNone/>
              <a:defRPr/>
            </a:lvl2pPr>
          </a:lstStyle>
          <a:p>
            <a:pPr marL="0" indent="0">
              <a:spcAft>
                <a:spcPts val="600"/>
              </a:spcAft>
              <a:buFont typeface="Arial"/>
              <a:buNone/>
            </a:pPr>
            <a:r>
              <a:rPr lang="en-US" sz="2800" dirty="0" smtClean="0">
                <a:solidFill>
                  <a:srgbClr val="7F7F7F"/>
                </a:solidFill>
              </a:rPr>
              <a:t>First Level (28 </a:t>
            </a:r>
            <a:r>
              <a:rPr lang="en-US" sz="2800" dirty="0" err="1" smtClean="0">
                <a:solidFill>
                  <a:srgbClr val="7F7F7F"/>
                </a:solidFill>
              </a:rPr>
              <a:t>pt</a:t>
            </a:r>
            <a:r>
              <a:rPr lang="en-US" sz="2800" dirty="0" smtClean="0">
                <a:solidFill>
                  <a:srgbClr val="7F7F7F"/>
                </a:solidFill>
              </a:rPr>
              <a:t>, “space after” of 6 </a:t>
            </a:r>
            <a:r>
              <a:rPr lang="en-US" sz="2800" dirty="0" err="1" smtClean="0">
                <a:solidFill>
                  <a:srgbClr val="7F7F7F"/>
                </a:solidFill>
              </a:rPr>
              <a:t>pt</a:t>
            </a:r>
            <a:r>
              <a:rPr lang="en-US" sz="2800" dirty="0" smtClean="0">
                <a:solidFill>
                  <a:srgbClr val="7F7F7F"/>
                </a:solidFill>
              </a:rPr>
              <a:t>)</a:t>
            </a:r>
          </a:p>
          <a:p>
            <a:pPr marL="457200" lvl="1" indent="0">
              <a:spcAft>
                <a:spcPts val="600"/>
              </a:spcAft>
              <a:buFont typeface="Arial"/>
              <a:buNone/>
            </a:pPr>
            <a:r>
              <a:rPr lang="en-US" sz="2400" dirty="0" smtClean="0">
                <a:solidFill>
                  <a:srgbClr val="7F7F7F"/>
                </a:solidFill>
              </a:rPr>
              <a:t>Second</a:t>
            </a:r>
            <a:r>
              <a:rPr lang="en-US" sz="2400" baseline="0" dirty="0" smtClean="0">
                <a:solidFill>
                  <a:srgbClr val="7F7F7F"/>
                </a:solidFill>
              </a:rPr>
              <a:t> Level (24 </a:t>
            </a:r>
            <a:r>
              <a:rPr lang="en-US" sz="2400" baseline="0" dirty="0" err="1" smtClean="0">
                <a:solidFill>
                  <a:srgbClr val="7F7F7F"/>
                </a:solidFill>
              </a:rPr>
              <a:t>pt</a:t>
            </a:r>
            <a:r>
              <a:rPr lang="en-US" sz="2400" baseline="0" dirty="0" smtClean="0">
                <a:solidFill>
                  <a:srgbClr val="7F7F7F"/>
                </a:solidFill>
              </a:rPr>
              <a:t>, “space after” of 6 </a:t>
            </a:r>
            <a:r>
              <a:rPr lang="en-US" sz="2400" baseline="0" dirty="0" err="1" smtClean="0">
                <a:solidFill>
                  <a:srgbClr val="7F7F7F"/>
                </a:solidFill>
              </a:rPr>
              <a:t>pt</a:t>
            </a:r>
            <a:r>
              <a:rPr lang="en-US" sz="2400" baseline="0" dirty="0" smtClean="0">
                <a:solidFill>
                  <a:srgbClr val="7F7F7F"/>
                </a:solidFill>
              </a:rPr>
              <a:t>)</a:t>
            </a:r>
            <a:endParaRPr lang="en-US" sz="2400" dirty="0" smtClean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27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26186" y="2404171"/>
            <a:ext cx="14770833" cy="1913829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600" y="3403600"/>
            <a:ext cx="38100" cy="38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600" y="3403600"/>
            <a:ext cx="38100" cy="381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359231" y="2476740"/>
            <a:ext cx="6595531" cy="179287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80000"/>
              </a:lnSpc>
              <a:defRPr sz="4800" spc="7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TITLE: CLICK HERE TO EDIT</a:t>
            </a:r>
            <a:endParaRPr lang="en-US" dirty="0"/>
          </a:p>
        </p:txBody>
      </p:sp>
      <p:pic>
        <p:nvPicPr>
          <p:cNvPr id="8" name="Picture 7" descr="Logo_Orange_NoShado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478" y="5704676"/>
            <a:ext cx="2328517" cy="68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799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4: No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600" y="3403600"/>
            <a:ext cx="38100" cy="38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600" y="3403600"/>
            <a:ext cx="38100" cy="381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359231" y="2476740"/>
            <a:ext cx="6595531" cy="179287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80000"/>
              </a:lnSpc>
              <a:defRPr sz="4800" spc="70" baseline="0">
                <a:solidFill>
                  <a:srgbClr val="9AC5E7"/>
                </a:solidFill>
              </a:defRPr>
            </a:lvl1pPr>
          </a:lstStyle>
          <a:p>
            <a:r>
              <a:rPr lang="en-US" dirty="0" smtClean="0"/>
              <a:t>TITLE: CLICK HERE TO EDIT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47524" y="4269619"/>
            <a:ext cx="8248952" cy="0"/>
          </a:xfrm>
          <a:prstGeom prst="line">
            <a:avLst/>
          </a:prstGeom>
          <a:ln w="38100" cmpd="sng">
            <a:solidFill>
              <a:srgbClr val="9AC5E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7524" y="2481839"/>
            <a:ext cx="8248952" cy="0"/>
          </a:xfrm>
          <a:prstGeom prst="line">
            <a:avLst/>
          </a:prstGeom>
          <a:ln w="76200" cmpd="sng">
            <a:solidFill>
              <a:srgbClr val="9AC5E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ogo_LightBlue_NoShad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478" y="5711674"/>
            <a:ext cx="2328517" cy="68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81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5: No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600" y="3403600"/>
            <a:ext cx="38100" cy="38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600" y="3403600"/>
            <a:ext cx="38100" cy="381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359231" y="2476740"/>
            <a:ext cx="6595531" cy="179287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80000"/>
              </a:lnSpc>
              <a:defRPr sz="4800" spc="70" baseline="0">
                <a:solidFill>
                  <a:srgbClr val="F28018"/>
                </a:solidFill>
              </a:defRPr>
            </a:lvl1pPr>
          </a:lstStyle>
          <a:p>
            <a:r>
              <a:rPr lang="en-US" dirty="0" smtClean="0"/>
              <a:t>TITLE: CLICK HERE TO EDIT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47524" y="4269619"/>
            <a:ext cx="8248952" cy="0"/>
          </a:xfrm>
          <a:prstGeom prst="line">
            <a:avLst/>
          </a:prstGeom>
          <a:ln w="38100" cmpd="sng">
            <a:solidFill>
              <a:srgbClr val="F280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7524" y="2481839"/>
            <a:ext cx="8248952" cy="0"/>
          </a:xfrm>
          <a:prstGeom prst="line">
            <a:avLst/>
          </a:prstGeom>
          <a:ln w="76200" cmpd="sng">
            <a:solidFill>
              <a:srgbClr val="F280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ogo_Orange_NoShad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478" y="5704676"/>
            <a:ext cx="2328517" cy="68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309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6: No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600" y="3403600"/>
            <a:ext cx="38100" cy="38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600" y="3403600"/>
            <a:ext cx="38100" cy="381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359231" y="2476740"/>
            <a:ext cx="6595531" cy="179287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80000"/>
              </a:lnSpc>
              <a:defRPr sz="4800" spc="70" baseline="0">
                <a:solidFill>
                  <a:srgbClr val="2C4985"/>
                </a:solidFill>
              </a:defRPr>
            </a:lvl1pPr>
          </a:lstStyle>
          <a:p>
            <a:r>
              <a:rPr lang="en-US" dirty="0" smtClean="0"/>
              <a:t>TITLE: CLICK HERE TO EDIT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47524" y="4269619"/>
            <a:ext cx="8248952" cy="0"/>
          </a:xfrm>
          <a:prstGeom prst="line">
            <a:avLst/>
          </a:prstGeom>
          <a:ln w="38100" cmpd="sng">
            <a:solidFill>
              <a:srgbClr val="2C49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7524" y="2481839"/>
            <a:ext cx="8248952" cy="0"/>
          </a:xfrm>
          <a:prstGeom prst="line">
            <a:avLst/>
          </a:prstGeom>
          <a:ln w="76200" cmpd="sng">
            <a:solidFill>
              <a:srgbClr val="2C49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ogo_Navy_NoShad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339" y="5702915"/>
            <a:ext cx="2328517" cy="68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77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447524" y="740113"/>
            <a:ext cx="8248952" cy="0"/>
          </a:xfrm>
          <a:prstGeom prst="line">
            <a:avLst/>
          </a:prstGeom>
          <a:ln w="12700" cmpd="sng">
            <a:solidFill>
              <a:srgbClr val="5691C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7524" y="198623"/>
            <a:ext cx="8248952" cy="0"/>
          </a:xfrm>
          <a:prstGeom prst="line">
            <a:avLst/>
          </a:prstGeom>
          <a:ln w="44450" cmpd="sng">
            <a:solidFill>
              <a:srgbClr val="5691C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59228" y="192275"/>
            <a:ext cx="8337248" cy="485058"/>
          </a:xfrm>
          <a:prstGeom prst="rect">
            <a:avLst/>
          </a:prstGeom>
        </p:spPr>
        <p:txBody>
          <a:bodyPr anchor="t"/>
          <a:lstStyle>
            <a:lvl1pPr algn="l">
              <a:defRPr sz="2800" b="1" i="0" spc="80" baseline="0">
                <a:solidFill>
                  <a:srgbClr val="5691CE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ONE LINE HEADLINE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616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447524" y="198623"/>
            <a:ext cx="8248952" cy="0"/>
          </a:xfrm>
          <a:prstGeom prst="line">
            <a:avLst/>
          </a:prstGeom>
          <a:ln w="44450" cmpd="sng">
            <a:solidFill>
              <a:srgbClr val="5691C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59228" y="192275"/>
            <a:ext cx="8337248" cy="874526"/>
          </a:xfrm>
          <a:prstGeom prst="rect">
            <a:avLst/>
          </a:prstGeom>
        </p:spPr>
        <p:txBody>
          <a:bodyPr anchor="t"/>
          <a:lstStyle>
            <a:lvl1pPr algn="l">
              <a:defRPr sz="2800" b="1" i="0" spc="80" baseline="0">
                <a:solidFill>
                  <a:srgbClr val="5691CE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TWO LINE</a:t>
            </a:r>
            <a:br>
              <a:rPr lang="en-US" dirty="0" smtClean="0"/>
            </a:br>
            <a:r>
              <a:rPr lang="en-US" dirty="0" smtClean="0"/>
              <a:t>HEADLINE HERE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47524" y="1066800"/>
            <a:ext cx="8248952" cy="0"/>
          </a:xfrm>
          <a:prstGeom prst="line">
            <a:avLst/>
          </a:prstGeom>
          <a:ln w="12700" cmpd="sng">
            <a:solidFill>
              <a:srgbClr val="5691C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624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447524" y="198623"/>
            <a:ext cx="8248952" cy="0"/>
          </a:xfrm>
          <a:prstGeom prst="line">
            <a:avLst/>
          </a:prstGeom>
          <a:ln w="44450" cmpd="sng">
            <a:solidFill>
              <a:srgbClr val="5691C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59228" y="192274"/>
            <a:ext cx="8337248" cy="1331725"/>
          </a:xfrm>
          <a:prstGeom prst="rect">
            <a:avLst/>
          </a:prstGeom>
        </p:spPr>
        <p:txBody>
          <a:bodyPr anchor="t"/>
          <a:lstStyle>
            <a:lvl1pPr algn="l">
              <a:defRPr sz="2800" b="1" i="0" spc="80" baseline="0">
                <a:solidFill>
                  <a:srgbClr val="5691CE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THREE LINE</a:t>
            </a:r>
            <a:br>
              <a:rPr lang="en-US" dirty="0" smtClean="0"/>
            </a:br>
            <a:r>
              <a:rPr lang="en-US" dirty="0" smtClean="0"/>
              <a:t>HEADLINE </a:t>
            </a:r>
            <a:br>
              <a:rPr lang="en-US" dirty="0" smtClean="0"/>
            </a:br>
            <a:r>
              <a:rPr lang="en-US" dirty="0" smtClean="0"/>
              <a:t>HERE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47524" y="1524000"/>
            <a:ext cx="8248952" cy="0"/>
          </a:xfrm>
          <a:prstGeom prst="line">
            <a:avLst/>
          </a:prstGeom>
          <a:ln w="12700" cmpd="sng">
            <a:solidFill>
              <a:srgbClr val="5691C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488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vmlDrawing" Target="../drawings/vmlDrawing2.v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image" Target="../media/image9.emf"/><Relationship Id="rId10" Type="http://schemas.openxmlformats.org/officeDocument/2006/relationships/slideLayout" Target="../slideLayouts/slideLayout20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11484455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48B01-679D-43A5-B63B-73F4E44EF24E}" type="slidenum">
              <a:rPr lang="en-US" smtClean="0">
                <a:solidFill>
                  <a:srgbClr val="393A3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93A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79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8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264847046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think-cell Slide" r:id="rId22" imgW="270" imgH="270" progId="TCLayout.ActiveDocument.1">
                  <p:embed/>
                </p:oleObj>
              </mc:Choice>
              <mc:Fallback>
                <p:oleObj name="think-cell Slide" r:id="rId2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341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90" r:id="rId18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7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24.png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Use at KIPP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853443" y="4658975"/>
            <a:ext cx="33210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+mj-lt"/>
              </a:rPr>
              <a:t>Educating the Children of Poverty</a:t>
            </a:r>
          </a:p>
          <a:p>
            <a:r>
              <a:rPr lang="en-US" dirty="0" smtClean="0">
                <a:solidFill>
                  <a:schemeClr val="accent2"/>
                </a:solidFill>
                <a:latin typeface="+mj-lt"/>
              </a:rPr>
              <a:t>September 12, 2016</a:t>
            </a:r>
          </a:p>
          <a:p>
            <a:r>
              <a:rPr lang="en-US" dirty="0" smtClean="0">
                <a:solidFill>
                  <a:schemeClr val="accent2"/>
                </a:solidFill>
                <a:latin typeface="+mj-lt"/>
              </a:rPr>
              <a:t>Austin, TX</a:t>
            </a:r>
            <a:endParaRPr lang="en-US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229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Professional Development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2028774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small" dirty="0" smtClean="0">
                <a:latin typeface="+mn-lt"/>
              </a:rPr>
              <a:t>Strategic School Leadership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sz="2200" i="1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Year-long course on data driven leadership  for assistant principals at KSLP</a:t>
            </a:r>
            <a:endParaRPr lang="en-US" sz="4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457200" y="1828800"/>
            <a:ext cx="8229600" cy="1600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At KSLP, we developed “Strategic School Leadership” a five-part course for assistant principals to learn how to integrate the academic strategies with progress monitoring to achieve outcomes for students and our schools. 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326940"/>
            <a:ext cx="2911552" cy="2626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302" y="3429000"/>
            <a:ext cx="573469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2113902" y="4106820"/>
            <a:ext cx="1295400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Whitney Bold" pitchFamily="50" charset="0"/>
              </a:rPr>
              <a:t>Break it down!</a:t>
            </a:r>
            <a:endParaRPr lang="en-US" sz="1200" dirty="0">
              <a:latin typeface="Whitney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767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+mn-lt"/>
              </a:rPr>
              <a:t>We teach it as a five part course….</a:t>
            </a:r>
            <a:endParaRPr lang="en-US" sz="3200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3000"/>
            <a:ext cx="5410200" cy="402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648200"/>
            <a:ext cx="5257800" cy="2121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54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228" y="76200"/>
            <a:ext cx="8337248" cy="874526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+mn-lt"/>
              </a:rPr>
              <a:t>…and pair it with a applicable assignments so leaders can practice what they learn at KSLP</a:t>
            </a:r>
            <a:endParaRPr lang="en-US" sz="3200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295401"/>
            <a:ext cx="3428999" cy="30532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47689"/>
            <a:ext cx="4572632" cy="31241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667000"/>
            <a:ext cx="4159396" cy="28927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683" y="3352800"/>
            <a:ext cx="4606431" cy="2705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065" y="4705350"/>
            <a:ext cx="4291013" cy="16559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309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 programming exists throughout all of our cohorts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1676400"/>
            <a:ext cx="8229600" cy="5035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/>
              <a:t>Leading for Learning Action #1: </a:t>
            </a:r>
            <a:r>
              <a:rPr lang="en-US" b="1" i="1" dirty="0"/>
              <a:t>Vision &amp; </a:t>
            </a:r>
            <a:r>
              <a:rPr lang="en-US" b="1" i="1" dirty="0" smtClean="0"/>
              <a:t>Goals</a:t>
            </a:r>
            <a:r>
              <a:rPr lang="en-US" dirty="0" smtClean="0"/>
              <a:t>: Set </a:t>
            </a:r>
            <a:r>
              <a:rPr lang="en-US" dirty="0"/>
              <a:t>ambitious school-wide vision and goals that lead students on a path to and through college</a:t>
            </a:r>
            <a:r>
              <a:rPr lang="en-US" dirty="0" smtClean="0"/>
              <a:t>.</a:t>
            </a:r>
            <a:endParaRPr lang="en-US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92D050"/>
                </a:solidFill>
              </a:rPr>
              <a:t>Leading for Learning Action #2: </a:t>
            </a:r>
            <a:r>
              <a:rPr lang="en-US" b="1" i="1" dirty="0">
                <a:solidFill>
                  <a:srgbClr val="92D050"/>
                </a:solidFill>
              </a:rPr>
              <a:t>Plan &amp; </a:t>
            </a:r>
            <a:r>
              <a:rPr lang="en-US" b="1" i="1" dirty="0" smtClean="0">
                <a:solidFill>
                  <a:srgbClr val="92D050"/>
                </a:solidFill>
              </a:rPr>
              <a:t>Prioritize</a:t>
            </a:r>
            <a:r>
              <a:rPr lang="en-US" dirty="0" smtClean="0">
                <a:solidFill>
                  <a:srgbClr val="92D050"/>
                </a:solidFill>
              </a:rPr>
              <a:t>: </a:t>
            </a:r>
            <a:r>
              <a:rPr lang="en-US" dirty="0" smtClean="0"/>
              <a:t> </a:t>
            </a:r>
            <a:r>
              <a:rPr lang="en-US" dirty="0"/>
              <a:t>Relentlessly plan and prioritize to achieve goals.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/>
              <a:t>Leading for Learning Action #5: </a:t>
            </a:r>
            <a:r>
              <a:rPr lang="en-US" b="1" i="1" dirty="0"/>
              <a:t>Hire &amp; </a:t>
            </a:r>
            <a:r>
              <a:rPr lang="en-US" b="1" i="1" dirty="0" smtClean="0"/>
              <a:t>Retain: </a:t>
            </a:r>
            <a:r>
              <a:rPr lang="en-US" dirty="0" smtClean="0"/>
              <a:t> </a:t>
            </a:r>
            <a:r>
              <a:rPr lang="en-US" dirty="0"/>
              <a:t>Hire and retain the best of the best.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92D050"/>
                </a:solidFill>
              </a:rPr>
              <a:t>Leading for Learning Action #6: </a:t>
            </a:r>
            <a:r>
              <a:rPr lang="en-US" b="1" i="1" dirty="0">
                <a:solidFill>
                  <a:srgbClr val="92D050"/>
                </a:solidFill>
              </a:rPr>
              <a:t>Instructional </a:t>
            </a:r>
            <a:r>
              <a:rPr lang="en-US" b="1" i="1" dirty="0" smtClean="0">
                <a:solidFill>
                  <a:srgbClr val="92D050"/>
                </a:solidFill>
              </a:rPr>
              <a:t>Leadership</a:t>
            </a:r>
            <a:r>
              <a:rPr lang="en-US" dirty="0" smtClean="0">
                <a:solidFill>
                  <a:srgbClr val="92D050"/>
                </a:solidFill>
              </a:rPr>
              <a:t>: </a:t>
            </a:r>
            <a:r>
              <a:rPr lang="en-US" dirty="0" smtClean="0"/>
              <a:t> </a:t>
            </a:r>
            <a:r>
              <a:rPr lang="en-US" dirty="0"/>
              <a:t>Build knowledge and expertise in effective instructional design and academic standards.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/>
              <a:t>Adaptive Leadership </a:t>
            </a:r>
            <a:r>
              <a:rPr lang="en-US" b="1" dirty="0" smtClean="0"/>
              <a:t>Skills</a:t>
            </a:r>
            <a:r>
              <a:rPr lang="en-US" dirty="0" smtClean="0"/>
              <a:t>:   Demonstrate </a:t>
            </a:r>
            <a:r>
              <a:rPr lang="en-US" dirty="0"/>
              <a:t>an understanding of self as a leader, impact on others, and overall leadership philosophy.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/>
              <a:t>Coaching</a:t>
            </a:r>
            <a:r>
              <a:rPr lang="en-US" dirty="0" smtClean="0"/>
              <a:t>:</a:t>
            </a:r>
            <a:r>
              <a:rPr lang="en-US" dirty="0"/>
              <a:t>   Engage in coaching sessions to drive deeper understanding of self, leverage strengths, and drive growth.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295400"/>
            <a:ext cx="891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4"/>
                </a:solidFill>
              </a:rPr>
              <a:t>Fisher Fellowship Goals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590800"/>
            <a:ext cx="8534400" cy="7620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4191000"/>
            <a:ext cx="8534400" cy="7620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06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Leadership Readiness Criteria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535234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Progress monitoring and data driven instruction are two of the four power moves for all of our school leaders </a:t>
            </a:r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91" y="1676400"/>
            <a:ext cx="7704109" cy="4010025"/>
          </a:xfrm>
          <a:prstGeom prst="rect">
            <a:avLst/>
          </a:prstGeom>
          <a:solidFill>
            <a:srgbClr val="000000">
              <a:shade val="95000"/>
            </a:srgb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sp>
        <p:nvSpPr>
          <p:cNvPr id="6" name="Rectangle 5"/>
          <p:cNvSpPr/>
          <p:nvPr/>
        </p:nvSpPr>
        <p:spPr>
          <a:xfrm>
            <a:off x="1219200" y="1981200"/>
            <a:ext cx="7162800" cy="9144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19200" y="4419599"/>
            <a:ext cx="7162800" cy="126682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21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/>
            <a:fld id="{6395390F-A0FF-114E-8A3F-6755FB7307E6}" type="datetime4">
              <a:rPr lang="en-US" smtClean="0">
                <a:solidFill>
                  <a:srgbClr val="FFFFFF">
                    <a:lumMod val="50000"/>
                  </a:srgbClr>
                </a:solidFill>
              </a:rPr>
              <a:pPr defTabSz="457200"/>
              <a:t>September 9, 2016</a:t>
            </a:fld>
            <a:r>
              <a:rPr lang="en-US" smtClean="0">
                <a:solidFill>
                  <a:srgbClr val="FFFFFF">
                    <a:lumMod val="50000"/>
                  </a:srgbClr>
                </a:solidFill>
              </a:rPr>
              <a:t>  |  </a:t>
            </a:r>
            <a:fld id="{7C6F984A-DC0A-6143-A79D-C2445C06FF6F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defTabSz="457200"/>
              <a:t>17</a:t>
            </a:fld>
            <a:endParaRPr lang="en-US" smtClean="0">
              <a:solidFill>
                <a:srgbClr val="FFFFFF">
                  <a:lumMod val="50000"/>
                </a:srgbClr>
              </a:solidFill>
            </a:endParaRPr>
          </a:p>
          <a:p>
            <a:pPr defTabSz="457200"/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readiness criteria incorporates goal setting and data analysis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41"/>
          <a:stretch/>
        </p:blipFill>
        <p:spPr bwMode="auto">
          <a:xfrm>
            <a:off x="0" y="1214437"/>
            <a:ext cx="7772400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491906"/>
            <a:ext cx="6075362" cy="3051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152400" y="2819400"/>
            <a:ext cx="1219200" cy="838200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752600" y="5334000"/>
            <a:ext cx="1219200" cy="838200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29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KIPP is now serving nearly 80,000 students across 200 schools</a:t>
            </a:r>
            <a:endParaRPr lang="en-US" dirty="0"/>
          </a:p>
        </p:txBody>
      </p:sp>
      <p:pic>
        <p:nvPicPr>
          <p:cNvPr id="5" name="Picture 4" descr="Recruitment Map_Site_011516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2" y="381000"/>
            <a:ext cx="7552303" cy="60418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844" y="5029200"/>
            <a:ext cx="3156156" cy="169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9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7305166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~30% of students are in Texas spread across four regions </a:t>
            </a:r>
            <a:endParaRPr lang="en-US" dirty="0"/>
          </a:p>
        </p:txBody>
      </p:sp>
      <p:pic>
        <p:nvPicPr>
          <p:cNvPr id="5122" name="Picture 2" descr="C:\Users\rvichniac\AppData\Local\Microsoft\Windows\Temporary Internet Files\Content.Outlook\352PZEJE\KIPP Mapp_Texas (4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4965202" cy="449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76800" y="1563189"/>
            <a:ext cx="429332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~30% of KIPP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4 Regions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47  Schools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72% Latino &amp; 25% African American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89% Free/Reduced Price Lunch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37% 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6% SPED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51% of KIPPsters, tracking from 8</a:t>
            </a:r>
            <a:r>
              <a:rPr lang="en-US" sz="2800" baseline="30000" dirty="0" smtClean="0">
                <a:solidFill>
                  <a:srgbClr val="FF0000"/>
                </a:solidFill>
              </a:rPr>
              <a:t>th</a:t>
            </a:r>
            <a:r>
              <a:rPr lang="en-US" sz="2800" dirty="0" smtClean="0">
                <a:solidFill>
                  <a:srgbClr val="FF0000"/>
                </a:solidFill>
              </a:rPr>
              <a:t> grade, have graduated from college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94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support our leaders in data decision making across a multi-prong approach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2900" y="1905000"/>
            <a:ext cx="84582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1- Shared use of our Healthy Region and Schools Framework and Academic Strategy Pyramid </a:t>
            </a:r>
          </a:p>
          <a:p>
            <a:endParaRPr lang="en-US" dirty="0" smtClean="0"/>
          </a:p>
          <a:p>
            <a:r>
              <a:rPr lang="en-US" sz="2800" dirty="0" smtClean="0"/>
              <a:t>2- Embedding Data Decision Professional Development Throughout our Leadership Programming</a:t>
            </a:r>
          </a:p>
          <a:p>
            <a:endParaRPr lang="en-US" dirty="0" smtClean="0"/>
          </a:p>
          <a:p>
            <a:r>
              <a:rPr lang="en-US" sz="2800" dirty="0" smtClean="0"/>
              <a:t>3- Data is a Key Element Throughout our Leadership Readiness Criteria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478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HSR Framework &amp; Academic Strategy Pyramid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8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395390F-A0FF-114E-8A3F-6755FB7307E6}" type="datetime4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September 9, 2016</a:t>
            </a:fld>
            <a:r>
              <a:rPr lang="en-US" dirty="0" smtClean="0">
                <a:solidFill>
                  <a:srgbClr val="FFFFFF">
                    <a:lumMod val="50000"/>
                  </a:srgbClr>
                </a:solidFill>
              </a:rPr>
              <a:t>  |  </a:t>
            </a:r>
            <a:fld id="{7C6F984A-DC0A-6143-A79D-C2445C06FF6F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6</a:t>
            </a:fld>
            <a:endParaRPr lang="en-US" dirty="0" smtClean="0">
              <a:solidFill>
                <a:srgbClr val="FFFFFF">
                  <a:lumMod val="50000"/>
                </a:srgbClr>
              </a:solidFill>
            </a:endParaRPr>
          </a:p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359228" y="192274"/>
            <a:ext cx="8337248" cy="1063319"/>
          </a:xfrm>
        </p:spPr>
        <p:txBody>
          <a:bodyPr anchor="ctr"/>
          <a:lstStyle/>
          <a:p>
            <a:r>
              <a:rPr lang="en-US" spc="0" dirty="0" smtClean="0"/>
              <a:t>We utilize our Healthy Schools &amp; Regions Essential Questions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19200" y="1311321"/>
            <a:ext cx="7620000" cy="7619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marL="573088" indent="-573088" defTabSz="457200">
              <a:lnSpc>
                <a:spcPct val="80000"/>
              </a:lnSpc>
            </a:pPr>
            <a:r>
              <a:rPr lang="en-US" sz="1200" dirty="0">
                <a:solidFill>
                  <a:srgbClr val="393A38"/>
                </a:solidFill>
              </a:rPr>
              <a:t>Question 1</a:t>
            </a:r>
          </a:p>
          <a:p>
            <a:pPr marL="573088" indent="-573088" defTabSz="457200">
              <a:lnSpc>
                <a:spcPct val="80000"/>
              </a:lnSpc>
              <a:spcAft>
                <a:spcPts val="1800"/>
              </a:spcAft>
            </a:pPr>
            <a:r>
              <a:rPr lang="en-US" sz="2800" b="1" dirty="0">
                <a:solidFill>
                  <a:srgbClr val="393A38"/>
                </a:solidFill>
              </a:rPr>
              <a:t>Are we serving the children who need us?</a:t>
            </a:r>
          </a:p>
        </p:txBody>
      </p:sp>
      <p:pic>
        <p:nvPicPr>
          <p:cNvPr id="7" name="Picture 6" descr="icon_hsr_q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1430736"/>
            <a:ext cx="640081" cy="640081"/>
          </a:xfrm>
          <a:prstGeom prst="rect">
            <a:avLst/>
          </a:prstGeom>
        </p:spPr>
      </p:pic>
      <p:pic>
        <p:nvPicPr>
          <p:cNvPr id="9" name="Picture 8" descr="icon_hsr_q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2285896"/>
            <a:ext cx="640081" cy="646177"/>
          </a:xfrm>
          <a:prstGeom prst="rect">
            <a:avLst/>
          </a:prstGeom>
        </p:spPr>
      </p:pic>
      <p:pic>
        <p:nvPicPr>
          <p:cNvPr id="10" name="Picture 9" descr="icon_hsr_q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" y="3147152"/>
            <a:ext cx="640081" cy="646177"/>
          </a:xfrm>
          <a:prstGeom prst="rect">
            <a:avLst/>
          </a:prstGeom>
        </p:spPr>
      </p:pic>
      <p:pic>
        <p:nvPicPr>
          <p:cNvPr id="11" name="Picture 10" descr="icon_hsr_q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3400" y="4008408"/>
            <a:ext cx="640081" cy="640081"/>
          </a:xfrm>
          <a:prstGeom prst="rect">
            <a:avLst/>
          </a:prstGeom>
        </p:spPr>
      </p:pic>
      <p:pic>
        <p:nvPicPr>
          <p:cNvPr id="12" name="Picture 11" descr="icon_hsr_q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3400" y="4863568"/>
            <a:ext cx="640081" cy="640081"/>
          </a:xfrm>
          <a:prstGeom prst="rect">
            <a:avLst/>
          </a:prstGeom>
        </p:spPr>
      </p:pic>
      <p:pic>
        <p:nvPicPr>
          <p:cNvPr id="13" name="Picture 12" descr="icon_hsr_q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3400" y="5718728"/>
            <a:ext cx="640081" cy="637033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1219200" y="2195241"/>
            <a:ext cx="7620000" cy="7619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marL="573088" indent="-573088" defTabSz="457200">
              <a:lnSpc>
                <a:spcPct val="80000"/>
              </a:lnSpc>
            </a:pPr>
            <a:r>
              <a:rPr lang="en-US" sz="1200" dirty="0">
                <a:solidFill>
                  <a:srgbClr val="393A38"/>
                </a:solidFill>
              </a:rPr>
              <a:t>Question 2</a:t>
            </a:r>
          </a:p>
          <a:p>
            <a:pPr marL="573088" indent="-573088" defTabSz="457200">
              <a:lnSpc>
                <a:spcPct val="80000"/>
              </a:lnSpc>
              <a:spcAft>
                <a:spcPts val="1800"/>
              </a:spcAft>
            </a:pPr>
            <a:r>
              <a:rPr lang="en-US" sz="2800" b="1" dirty="0">
                <a:solidFill>
                  <a:srgbClr val="393A38"/>
                </a:solidFill>
              </a:rPr>
              <a:t>Are our students staying with us?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219200" y="3079161"/>
            <a:ext cx="7620000" cy="7619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marL="573088" indent="-573088" defTabSz="457200">
              <a:lnSpc>
                <a:spcPct val="80000"/>
              </a:lnSpc>
            </a:pPr>
            <a:r>
              <a:rPr lang="en-US" sz="1200" dirty="0">
                <a:solidFill>
                  <a:srgbClr val="393A38"/>
                </a:solidFill>
              </a:rPr>
              <a:t>Question 3</a:t>
            </a:r>
          </a:p>
          <a:p>
            <a:pPr defTabSz="457200">
              <a:lnSpc>
                <a:spcPct val="80000"/>
              </a:lnSpc>
            </a:pPr>
            <a:r>
              <a:rPr lang="en-US" sz="2800" b="1" dirty="0">
                <a:solidFill>
                  <a:srgbClr val="393A38"/>
                </a:solidFill>
              </a:rPr>
              <a:t>Are our students progressing and achieving academically?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219200" y="3963081"/>
            <a:ext cx="7620000" cy="7619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marL="573088" indent="-573088" defTabSz="457200">
              <a:lnSpc>
                <a:spcPct val="80000"/>
              </a:lnSpc>
            </a:pPr>
            <a:r>
              <a:rPr lang="en-US" sz="1200" dirty="0">
                <a:solidFill>
                  <a:srgbClr val="393A38"/>
                </a:solidFill>
              </a:rPr>
              <a:t>Question 4</a:t>
            </a:r>
          </a:p>
          <a:p>
            <a:pPr defTabSz="457200">
              <a:lnSpc>
                <a:spcPct val="80000"/>
              </a:lnSpc>
            </a:pPr>
            <a:r>
              <a:rPr lang="en-US" sz="2800" b="1" dirty="0">
                <a:solidFill>
                  <a:srgbClr val="393A38"/>
                </a:solidFill>
              </a:rPr>
              <a:t>Are our alumni climbing the mountain to and through college?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219200" y="4847001"/>
            <a:ext cx="7620000" cy="7619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marL="573088" indent="-573088" defTabSz="457200">
              <a:lnSpc>
                <a:spcPct val="80000"/>
              </a:lnSpc>
            </a:pPr>
            <a:r>
              <a:rPr lang="en-US" sz="1200" dirty="0">
                <a:solidFill>
                  <a:srgbClr val="393A38"/>
                </a:solidFill>
              </a:rPr>
              <a:t>Question 5</a:t>
            </a:r>
          </a:p>
          <a:p>
            <a:pPr defTabSz="457200">
              <a:lnSpc>
                <a:spcPct val="80000"/>
              </a:lnSpc>
            </a:pPr>
            <a:r>
              <a:rPr lang="en-US" sz="2800" b="1" dirty="0">
                <a:solidFill>
                  <a:srgbClr val="393A38"/>
                </a:solidFill>
              </a:rPr>
              <a:t>Are we building a sustainable people model?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219200" y="5689977"/>
            <a:ext cx="7620000" cy="7619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marL="573088" indent="-573088" defTabSz="457200">
              <a:lnSpc>
                <a:spcPct val="80000"/>
              </a:lnSpc>
            </a:pPr>
            <a:r>
              <a:rPr lang="en-US" sz="1200" dirty="0">
                <a:solidFill>
                  <a:srgbClr val="393A38"/>
                </a:solidFill>
              </a:rPr>
              <a:t>Question 6</a:t>
            </a:r>
          </a:p>
          <a:p>
            <a:pPr defTabSz="457200">
              <a:lnSpc>
                <a:spcPct val="80000"/>
              </a:lnSpc>
            </a:pPr>
            <a:r>
              <a:rPr lang="en-US" sz="2800" b="1" dirty="0">
                <a:solidFill>
                  <a:srgbClr val="393A38"/>
                </a:solidFill>
              </a:rPr>
              <a:t>Are we building a sustainable financial model?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645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736340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/>
            <a:fld id="{6395390F-A0FF-114E-8A3F-6755FB7307E6}" type="datetime4">
              <a:rPr lang="en-US" smtClean="0">
                <a:solidFill>
                  <a:srgbClr val="FFFFFF">
                    <a:lumMod val="50000"/>
                  </a:srgbClr>
                </a:solidFill>
              </a:rPr>
              <a:pPr defTabSz="457200"/>
              <a:t>September 9, 2016</a:t>
            </a:fld>
            <a:r>
              <a:rPr lang="en-US" smtClean="0">
                <a:solidFill>
                  <a:srgbClr val="FFFFFF">
                    <a:lumMod val="50000"/>
                  </a:srgbClr>
                </a:solidFill>
              </a:rPr>
              <a:t>  |  </a:t>
            </a:r>
            <a:fld id="{7C6F984A-DC0A-6143-A79D-C2445C06FF6F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defTabSz="457200"/>
              <a:t>7</a:t>
            </a:fld>
            <a:endParaRPr lang="en-US" smtClean="0">
              <a:solidFill>
                <a:srgbClr val="FFFFFF">
                  <a:lumMod val="50000"/>
                </a:srgbClr>
              </a:solidFill>
            </a:endParaRPr>
          </a:p>
          <a:p>
            <a:pPr defTabSz="457200"/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HSR Framework guides how we measure our performance 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47800"/>
            <a:ext cx="2795010" cy="372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447800"/>
            <a:ext cx="4779116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564" y="2743200"/>
            <a:ext cx="3380871" cy="357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2338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academic strategy pyramid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/>
            <a:fld id="{6395390F-A0FF-114E-8A3F-6755FB7307E6}" type="datetime4">
              <a:rPr lang="en-US" smtClean="0">
                <a:solidFill>
                  <a:srgbClr val="FFFFFF">
                    <a:lumMod val="50000"/>
                  </a:srgbClr>
                </a:solidFill>
              </a:rPr>
              <a:pPr defTabSz="457200"/>
              <a:t>September 9, 2016</a:t>
            </a:fld>
            <a:r>
              <a:rPr lang="en-US" smtClean="0">
                <a:solidFill>
                  <a:srgbClr val="FFFFFF">
                    <a:lumMod val="50000"/>
                  </a:srgbClr>
                </a:solidFill>
              </a:rPr>
              <a:t>  |  </a:t>
            </a:r>
            <a:fld id="{7C6F984A-DC0A-6143-A79D-C2445C06FF6F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defTabSz="457200"/>
              <a:t>8</a:t>
            </a:fld>
            <a:endParaRPr lang="en-US" smtClean="0">
              <a:solidFill>
                <a:srgbClr val="FFFFFF">
                  <a:lumMod val="50000"/>
                </a:srgbClr>
              </a:solidFill>
            </a:endParaRPr>
          </a:p>
          <a:p>
            <a:pPr defTabSz="457200"/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499" y="1600200"/>
            <a:ext cx="6770687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533400" y="4953000"/>
            <a:ext cx="3429000" cy="1409700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48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provide a suite of toolkits to support these enabling systems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54" y="1512573"/>
            <a:ext cx="8477232" cy="512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2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lank">
  <a:themeElements>
    <a:clrScheme name="KIPP Color Swatches">
      <a:dk1>
        <a:srgbClr val="393A38"/>
      </a:dk1>
      <a:lt1>
        <a:srgbClr val="FFFFFF"/>
      </a:lt1>
      <a:dk2>
        <a:srgbClr val="25314F"/>
      </a:dk2>
      <a:lt2>
        <a:srgbClr val="9AC3E7"/>
      </a:lt2>
      <a:accent1>
        <a:srgbClr val="5691CE"/>
      </a:accent1>
      <a:accent2>
        <a:srgbClr val="2C4985"/>
      </a:accent2>
      <a:accent3>
        <a:srgbClr val="F9D528"/>
      </a:accent3>
      <a:accent4>
        <a:srgbClr val="F6B027"/>
      </a:accent4>
      <a:accent5>
        <a:srgbClr val="EF8428"/>
      </a:accent5>
      <a:accent6>
        <a:srgbClr val="D9642C"/>
      </a:accent6>
      <a:hlink>
        <a:srgbClr val="ABCB30"/>
      </a:hlink>
      <a:folHlink>
        <a:srgbClr val="84B83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PT_Screen_Template">
  <a:themeElements>
    <a:clrScheme name="KIPP Color Swatches">
      <a:dk1>
        <a:srgbClr val="393A38"/>
      </a:dk1>
      <a:lt1>
        <a:srgbClr val="FFFFFF"/>
      </a:lt1>
      <a:dk2>
        <a:srgbClr val="25314F"/>
      </a:dk2>
      <a:lt2>
        <a:srgbClr val="9AC3E7"/>
      </a:lt2>
      <a:accent1>
        <a:srgbClr val="5691CE"/>
      </a:accent1>
      <a:accent2>
        <a:srgbClr val="2C4985"/>
      </a:accent2>
      <a:accent3>
        <a:srgbClr val="F9D528"/>
      </a:accent3>
      <a:accent4>
        <a:srgbClr val="F6B027"/>
      </a:accent4>
      <a:accent5>
        <a:srgbClr val="EF8428"/>
      </a:accent5>
      <a:accent6>
        <a:srgbClr val="D9642C"/>
      </a:accent6>
      <a:hlink>
        <a:srgbClr val="ABCB30"/>
      </a:hlink>
      <a:folHlink>
        <a:srgbClr val="84B83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761</Words>
  <Application>Microsoft Office PowerPoint</Application>
  <PresentationFormat>On-screen Show (4:3)</PresentationFormat>
  <Paragraphs>84</Paragraphs>
  <Slides>17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Whitney Bold</vt:lpstr>
      <vt:lpstr>Blank</vt:lpstr>
      <vt:lpstr>PPT_Screen_Template</vt:lpstr>
      <vt:lpstr>think-cell Slide</vt:lpstr>
      <vt:lpstr>Data Use at KIPP</vt:lpstr>
      <vt:lpstr>KIPP is now serving nearly 80,000 students across 200 schools</vt:lpstr>
      <vt:lpstr>~30% of students are in Texas spread across four regions </vt:lpstr>
      <vt:lpstr>We support our leaders in data decision making across a multi-prong approach</vt:lpstr>
      <vt:lpstr>HSR Framework &amp; Academic Strategy Pyramid</vt:lpstr>
      <vt:lpstr>We utilize our Healthy Schools &amp; Regions Essential Questions</vt:lpstr>
      <vt:lpstr>Our HSR Framework guides how we measure our performance </vt:lpstr>
      <vt:lpstr>Our academic strategy pyramid</vt:lpstr>
      <vt:lpstr>We provide a suite of toolkits to support these enabling systems</vt:lpstr>
      <vt:lpstr>Professional Development</vt:lpstr>
      <vt:lpstr>Strategic School Leadership Year-long course on data driven leadership  for assistant principals at KSLP</vt:lpstr>
      <vt:lpstr>We teach it as a five part course….</vt:lpstr>
      <vt:lpstr>…and pair it with a applicable assignments so leaders can practice what they learn at KSLP</vt:lpstr>
      <vt:lpstr>Similar programming exists throughout all of our cohorts </vt:lpstr>
      <vt:lpstr>Leadership Readiness Criteria</vt:lpstr>
      <vt:lpstr>Progress monitoring and data driven instruction are two of the four power moves for all of our school leaders </vt:lpstr>
      <vt:lpstr>Leadership readiness criteria incorporates goal setting and data analysis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Use at KIPP</dc:title>
  <dc:creator>Rebecca Vichniac</dc:creator>
  <cp:lastModifiedBy>Jackson, Renee</cp:lastModifiedBy>
  <cp:revision>18</cp:revision>
  <dcterms:created xsi:type="dcterms:W3CDTF">2016-08-30T11:50:58Z</dcterms:created>
  <dcterms:modified xsi:type="dcterms:W3CDTF">2016-09-09T20:57:25Z</dcterms:modified>
</cp:coreProperties>
</file>