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4D846A-1D89-F44D-BF5D-95B5D0ACA716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BC3BE3-DCAF-B04B-B097-4ED3580B2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9006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DA2002-2881-224A-8F70-9B80A8C042ED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E828-FD94-5541-BE10-F76F5C029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66033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547E-C000-4142-9647-4796E2ACF72C}" type="datetime1">
              <a:rPr lang="en-US" smtClean="0"/>
              <a:t>11/19/2015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EF3BEA-0C90-3040-9335-69EEE343720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74D5-5A22-D44A-9433-CB03B0200BF1}" type="datetime1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3BEA-0C90-3040-9335-69EEE34372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4DC1D-7194-1A45-980A-F31DE3FEDD1A}" type="datetime1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3BEA-0C90-3040-9335-69EEE34372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63FB-DC49-D847-8F37-CE816A9A3401}" type="datetime1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3BEA-0C90-3040-9335-69EEE34372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75E3-996C-934A-92BF-DEA59D9D7021}" type="datetime1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3BEA-0C90-3040-9335-69EEE34372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907D-7973-EA4C-BB60-F034430A07B6}" type="datetime1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3BEA-0C90-3040-9335-69EEE343720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EAC7-2840-F343-92AE-7716DEAF53FF}" type="datetime1">
              <a:rPr lang="en-US" smtClean="0"/>
              <a:t>11/19/2015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3BEA-0C90-3040-9335-69EEE343720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3C06-A043-BE43-BBFE-C11F434C655E}" type="datetime1">
              <a:rPr lang="en-US" smtClean="0"/>
              <a:t>11/19/2015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3BEA-0C90-3040-9335-69EEE34372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32FA-A329-9A48-8235-01DFB40982F7}" type="datetime1">
              <a:rPr lang="en-US" smtClean="0"/>
              <a:t>11/19/2015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3BEA-0C90-3040-9335-69EEE34372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D866-BE44-554A-87B4-AFD833F7B758}" type="datetime1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3BEA-0C90-3040-9335-69EEE34372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EE361-DB23-8E44-98D0-1A6C2D632227}" type="datetime1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3BEA-0C90-3040-9335-69EEE34372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E20C06E-02DD-8944-95AC-8D1938388873}" type="datetime1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1EF3BEA-0C90-3040-9335-69EEE34372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3404838"/>
          </a:xfrm>
        </p:spPr>
        <p:txBody>
          <a:bodyPr/>
          <a:lstStyle/>
          <a:p>
            <a:r>
              <a:rPr lang="en-US" sz="6600" dirty="0" smtClean="0">
                <a:latin typeface="Corbel"/>
              </a:rPr>
              <a:t>A National Look at </a:t>
            </a:r>
            <a:br>
              <a:rPr lang="en-US" sz="6600" dirty="0" smtClean="0">
                <a:latin typeface="Corbel"/>
              </a:rPr>
            </a:br>
            <a:r>
              <a:rPr lang="en-US" sz="6600" dirty="0" smtClean="0">
                <a:latin typeface="Corbel"/>
              </a:rPr>
              <a:t>Open Educational Resources</a:t>
            </a:r>
            <a:endParaRPr lang="en-US" sz="6600" dirty="0">
              <a:latin typeface="Corbe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Geoffrey H. Fletcher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GH Fletcher Consulting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06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423"/>
            <a:ext cx="8229600" cy="1134022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OER?</a:t>
            </a:r>
          </a:p>
          <a:p>
            <a:r>
              <a:rPr lang="en-US" dirty="0" smtClean="0"/>
              <a:t>Initiatives</a:t>
            </a:r>
          </a:p>
          <a:p>
            <a:pPr lvl="1"/>
            <a:r>
              <a:rPr lang="en-US" sz="2000" dirty="0"/>
              <a:t>U.S. Department of Education </a:t>
            </a:r>
          </a:p>
          <a:p>
            <a:pPr lvl="1"/>
            <a:r>
              <a:rPr lang="en-US" sz="2000" dirty="0"/>
              <a:t>K-12 OER Collaborative</a:t>
            </a:r>
          </a:p>
          <a:p>
            <a:pPr lvl="1"/>
            <a:r>
              <a:rPr lang="en-US" sz="2000" dirty="0"/>
              <a:t>Utah</a:t>
            </a:r>
          </a:p>
          <a:p>
            <a:pPr lvl="1"/>
            <a:r>
              <a:rPr lang="en-US" sz="2000" dirty="0"/>
              <a:t>Washington</a:t>
            </a:r>
          </a:p>
          <a:p>
            <a:pPr lvl="1"/>
            <a:r>
              <a:rPr lang="en-US" sz="2000" dirty="0" smtClean="0"/>
              <a:t>Texas</a:t>
            </a:r>
          </a:p>
          <a:p>
            <a:r>
              <a:rPr lang="en-US" dirty="0" smtClean="0"/>
              <a:t>Some final thoughts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29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5464"/>
            <a:ext cx="8229600" cy="1202064"/>
          </a:xfrm>
        </p:spPr>
        <p:txBody>
          <a:bodyPr/>
          <a:lstStyle/>
          <a:p>
            <a:r>
              <a:rPr lang="en-US" dirty="0" smtClean="0"/>
              <a:t>What is OER?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UNESCO: Open Educational Resources (OERs) are any type of educational materials that are in the public domain or introduced with an </a:t>
            </a:r>
            <a:r>
              <a:rPr lang="en-US" b="1" dirty="0" smtClean="0"/>
              <a:t>open license</a:t>
            </a:r>
            <a:r>
              <a:rPr lang="en-US" dirty="0" smtClean="0"/>
              <a:t>. The nature of these materials means that anyone can </a:t>
            </a:r>
            <a:r>
              <a:rPr lang="en-US" b="1" dirty="0" smtClean="0"/>
              <a:t>legally and freely copy, use, adapt and re-share them</a:t>
            </a:r>
            <a:r>
              <a:rPr lang="en-US" dirty="0" smtClean="0"/>
              <a:t>.</a:t>
            </a:r>
          </a:p>
          <a:p>
            <a:r>
              <a:rPr lang="en-US" dirty="0" smtClean="0"/>
              <a:t>CCSSO survey</a:t>
            </a:r>
          </a:p>
          <a:p>
            <a:pPr lvl="1"/>
            <a:r>
              <a:rPr lang="en-US" sz="2000" dirty="0" smtClean="0"/>
              <a:t>36 states want to learn more about curating an OER repository</a:t>
            </a:r>
          </a:p>
          <a:p>
            <a:pPr lvl="1"/>
            <a:r>
              <a:rPr lang="en-US" sz="2000" dirty="0" smtClean="0"/>
              <a:t>20 states are currently planning OER initiatives</a:t>
            </a:r>
          </a:p>
          <a:p>
            <a:pPr lvl="1"/>
            <a:r>
              <a:rPr lang="en-US" sz="2000" dirty="0" smtClean="0"/>
              <a:t>18 states are sharing OER learning materials</a:t>
            </a:r>
          </a:p>
          <a:p>
            <a:pPr lvl="1"/>
            <a:r>
              <a:rPr lang="en-US" sz="2000" dirty="0" smtClean="0"/>
              <a:t>26 states are using or promoting OER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2796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47425"/>
          </a:xfrm>
        </p:spPr>
        <p:txBody>
          <a:bodyPr/>
          <a:lstStyle/>
          <a:p>
            <a:r>
              <a:rPr lang="en-US" dirty="0" err="1" smtClean="0"/>
              <a:t>GoOpen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Proposed rules: any IP developed with grant funds from the Department must be openly licensed</a:t>
            </a:r>
          </a:p>
          <a:p>
            <a:endParaRPr lang="en-US" dirty="0" smtClean="0"/>
          </a:p>
          <a:p>
            <a:r>
              <a:rPr lang="en-US" dirty="0"/>
              <a:t>D</a:t>
            </a:r>
            <a:r>
              <a:rPr lang="en-US" dirty="0" smtClean="0"/>
              <a:t>istrict pledge to replace 1 textbook with OER</a:t>
            </a:r>
          </a:p>
          <a:p>
            <a:endParaRPr lang="en-US" dirty="0" smtClean="0"/>
          </a:p>
          <a:p>
            <a:r>
              <a:rPr lang="en-US" dirty="0" smtClean="0"/>
              <a:t>Private and public sector support</a:t>
            </a:r>
          </a:p>
          <a:p>
            <a:endParaRPr lang="en-US" dirty="0" smtClean="0"/>
          </a:p>
          <a:p>
            <a:r>
              <a:rPr lang="en-US" dirty="0" smtClean="0"/>
              <a:t>Ongoing professional 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28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04126"/>
          </a:xfrm>
        </p:spPr>
        <p:txBody>
          <a:bodyPr/>
          <a:lstStyle/>
          <a:p>
            <a:r>
              <a:rPr lang="en-US" dirty="0" smtClean="0"/>
              <a:t>K-12 OER Collaborative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driven effort to create full-course OER</a:t>
            </a:r>
          </a:p>
          <a:p>
            <a:endParaRPr lang="en-US" dirty="0" smtClean="0"/>
          </a:p>
          <a:p>
            <a:r>
              <a:rPr lang="en-US" dirty="0" smtClean="0"/>
              <a:t>10 states and multiple organizations</a:t>
            </a:r>
          </a:p>
          <a:p>
            <a:endParaRPr lang="en-US" dirty="0" smtClean="0"/>
          </a:p>
          <a:p>
            <a:r>
              <a:rPr lang="en-US" dirty="0" smtClean="0"/>
              <a:t>First step is grade 6 math</a:t>
            </a:r>
          </a:p>
          <a:p>
            <a:endParaRPr lang="en-US" dirty="0" smtClean="0"/>
          </a:p>
          <a:p>
            <a:r>
              <a:rPr lang="en-US" dirty="0" smtClean="0"/>
              <a:t>Second step is 6-8 math and K-12 scope and sequence blueprint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36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70105"/>
          </a:xfrm>
        </p:spPr>
        <p:txBody>
          <a:bodyPr/>
          <a:lstStyle/>
          <a:p>
            <a:r>
              <a:rPr lang="en-US" dirty="0" smtClean="0"/>
              <a:t>Utah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Creating free and openly licensed textbooks</a:t>
            </a:r>
          </a:p>
          <a:p>
            <a:endParaRPr lang="en-US" dirty="0" smtClean="0"/>
          </a:p>
          <a:p>
            <a:r>
              <a:rPr lang="en-US" dirty="0" smtClean="0"/>
              <a:t>Developed by teachers</a:t>
            </a:r>
          </a:p>
          <a:p>
            <a:endParaRPr lang="en-US" dirty="0" smtClean="0"/>
          </a:p>
          <a:p>
            <a:r>
              <a:rPr lang="en-US" dirty="0" smtClean="0"/>
              <a:t>Maintained by teachers, content experts and university faculty</a:t>
            </a:r>
          </a:p>
          <a:p>
            <a:endParaRPr lang="en-US" dirty="0" smtClean="0"/>
          </a:p>
          <a:p>
            <a:r>
              <a:rPr lang="en-US" dirty="0" smtClean="0"/>
              <a:t>Substantial cost savings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48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58765"/>
          </a:xfrm>
        </p:spPr>
        <p:txBody>
          <a:bodyPr/>
          <a:lstStyle/>
          <a:p>
            <a:r>
              <a:rPr lang="en-US" dirty="0" smtClean="0"/>
              <a:t>Washington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Developing a “library” of high-quality, openly licensed K-12 educational courseware</a:t>
            </a:r>
          </a:p>
          <a:p>
            <a:endParaRPr lang="en-US" dirty="0" smtClean="0"/>
          </a:p>
          <a:p>
            <a:r>
              <a:rPr lang="en-US" dirty="0" smtClean="0"/>
              <a:t>Statewide awareness campaign</a:t>
            </a:r>
          </a:p>
          <a:p>
            <a:endParaRPr lang="en-US" dirty="0" smtClean="0"/>
          </a:p>
          <a:p>
            <a:r>
              <a:rPr lang="en-US" dirty="0" smtClean="0"/>
              <a:t>Ongoing professional development</a:t>
            </a:r>
          </a:p>
          <a:p>
            <a:endParaRPr lang="en-US" dirty="0" smtClean="0"/>
          </a:p>
          <a:p>
            <a:r>
              <a:rPr lang="en-US" dirty="0" smtClean="0"/>
              <a:t>Small grant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51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04126"/>
          </a:xfrm>
        </p:spPr>
        <p:txBody>
          <a:bodyPr/>
          <a:lstStyle/>
          <a:p>
            <a:r>
              <a:rPr lang="en-US" dirty="0" smtClean="0"/>
              <a:t>Texas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bit of Utah and a bit of Washington</a:t>
            </a:r>
          </a:p>
          <a:p>
            <a:endParaRPr lang="en-US" dirty="0" smtClean="0"/>
          </a:p>
          <a:p>
            <a:r>
              <a:rPr lang="en-US" dirty="0" smtClean="0"/>
              <a:t>HB 2428 in 2009 yielded Section 31.071 of TEC</a:t>
            </a:r>
          </a:p>
          <a:p>
            <a:endParaRPr lang="en-US" dirty="0" smtClean="0"/>
          </a:p>
          <a:p>
            <a:r>
              <a:rPr lang="en-US" dirty="0" smtClean="0"/>
              <a:t>Rider 70 from 2015</a:t>
            </a:r>
          </a:p>
          <a:p>
            <a:pPr lvl="1"/>
            <a:r>
              <a:rPr lang="en-US" sz="2000" dirty="0" smtClean="0"/>
              <a:t>$5m each year to issue an RFP for state-developed open-source instructional materials under TEC 31.071</a:t>
            </a:r>
          </a:p>
          <a:p>
            <a:pPr lvl="1"/>
            <a:r>
              <a:rPr lang="en-US" sz="2000" dirty="0" smtClean="0"/>
              <a:t>Prioritize advanced secondary courses in STEM</a:t>
            </a:r>
          </a:p>
          <a:p>
            <a:pPr lvl="1"/>
            <a:r>
              <a:rPr lang="en-US" sz="2000" dirty="0" smtClean="0"/>
              <a:t>RFP to be posted “soon”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42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04126"/>
          </a:xfrm>
        </p:spPr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Investigate alternative business models that allow for atomization of the creation, acquisition, distribution and usage of instructional materials</a:t>
            </a:r>
          </a:p>
          <a:p>
            <a:r>
              <a:rPr lang="en-US" dirty="0" smtClean="0"/>
              <a:t>Take further advantage of Project Share to foster collaboration among teachers for professional learning and content creation and distribution</a:t>
            </a:r>
          </a:p>
          <a:p>
            <a:r>
              <a:rPr lang="en-US" dirty="0" smtClean="0"/>
              <a:t>Create incentives for publishers for full consistency with LRMI</a:t>
            </a:r>
          </a:p>
          <a:p>
            <a:r>
              <a:rPr lang="en-US" dirty="0" smtClean="0"/>
              <a:t>Provide robust broadband to every school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20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1625</TotalTime>
  <Words>335</Words>
  <Application>Microsoft Office PowerPoint</Application>
  <PresentationFormat>On-screen Show (4:3)</PresentationFormat>
  <Paragraphs>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Corbel</vt:lpstr>
      <vt:lpstr>Courier New</vt:lpstr>
      <vt:lpstr>Palatino Linotype</vt:lpstr>
      <vt:lpstr>Executive</vt:lpstr>
      <vt:lpstr>A National Look at  Open Educational Resources</vt:lpstr>
      <vt:lpstr>Overview</vt:lpstr>
      <vt:lpstr>What is OER?</vt:lpstr>
      <vt:lpstr>GoOpen</vt:lpstr>
      <vt:lpstr>K-12 OER Collaborative</vt:lpstr>
      <vt:lpstr>Utah</vt:lpstr>
      <vt:lpstr>Washington</vt:lpstr>
      <vt:lpstr>Texas</vt:lpstr>
      <vt:lpstr>Final thoughts</vt:lpstr>
    </vt:vector>
  </TitlesOfParts>
  <Company>SETDA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Geoffrey Fletcher</dc:creator>
  <cp:lastModifiedBy>Jackson, Renee</cp:lastModifiedBy>
  <cp:revision>15</cp:revision>
  <dcterms:created xsi:type="dcterms:W3CDTF">2015-11-10T20:58:59Z</dcterms:created>
  <dcterms:modified xsi:type="dcterms:W3CDTF">2015-11-19T22:45:26Z</dcterms:modified>
</cp:coreProperties>
</file>