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64" r:id="rId5"/>
    <p:sldId id="265" r:id="rId6"/>
    <p:sldId id="266" r:id="rId7"/>
    <p:sldId id="263" r:id="rId8"/>
    <p:sldId id="257" r:id="rId9"/>
    <p:sldId id="260" r:id="rId10"/>
    <p:sldId id="258" r:id="rId11"/>
    <p:sldId id="259" r:id="rId12"/>
    <p:sldId id="268" r:id="rId13"/>
    <p:sldId id="269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9856"/>
    <a:srgbClr val="219797"/>
    <a:srgbClr val="E3CD74"/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 autoAdjust="0"/>
    <p:restoredTop sz="94649" autoAdjust="0"/>
  </p:normalViewPr>
  <p:slideViewPr>
    <p:cSldViewPr>
      <p:cViewPr varScale="1">
        <p:scale>
          <a:sx n="68" d="100"/>
          <a:sy n="68" d="100"/>
        </p:scale>
        <p:origin x="60" y="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44463"/>
            <a:ext cx="8229600" cy="131127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371600"/>
            <a:ext cx="8229600" cy="5334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" y="6324600"/>
            <a:ext cx="1752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324600"/>
            <a:ext cx="43434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3246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fld id="{14CC478B-D774-9E47-BD3B-B50961AED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AF83D-7F83-E844-AFBF-3FDB4859B1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2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86B56-7E59-E147-B2B2-6382464C95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80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5E5CD-A890-4849-B39B-F2B1B71967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5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C95BA-148E-4944-B34B-0483331B1E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6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24000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08AA5-86FA-5340-BD10-0E6253C402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9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F155F-61F6-9D4E-B96F-E44DFF3463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6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095F2-6F7D-2A42-8865-3DF1B4DC8B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08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E85E5-0DEE-5E47-92A9-9104A69E07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1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EBB15-2D66-A24E-932D-FCE77EA6D6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27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0B7D-9361-DD47-A53A-BEC6F8EB6D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0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810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7724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67000" y="6324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148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324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585CF09C-AC1E-1942-923F-13964101AE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Educating the Digital Generation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Randy Moczygemba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051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EMAT System allows us to order materials electronically when needed</a:t>
            </a:r>
          </a:p>
          <a:p>
            <a:r>
              <a:rPr lang="en-US" dirty="0" smtClean="0"/>
              <a:t>It would be helpful if funds were available July 1prior to school year</a:t>
            </a:r>
          </a:p>
          <a:p>
            <a:r>
              <a:rPr lang="en-US" dirty="0" smtClean="0"/>
              <a:t>It would be helpful to eliminate the approval process and substitute for an audit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842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</a:t>
            </a:r>
            <a:r>
              <a:rPr lang="en-US" dirty="0"/>
              <a:t>Materials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1 </a:t>
            </a:r>
            <a:r>
              <a:rPr lang="en-US" sz="900" dirty="0"/>
              <a:t>of </a:t>
            </a:r>
            <a:r>
              <a:rPr lang="en-US" sz="900" dirty="0" smtClean="0"/>
              <a:t>3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Textbooks have often been utilized as supplemental only</a:t>
            </a:r>
          </a:p>
          <a:p>
            <a:pPr lvl="1"/>
            <a:r>
              <a:rPr lang="en-US" dirty="0" smtClean="0"/>
              <a:t>Textbooks bridged the gap between class assignments and homework assignments</a:t>
            </a:r>
          </a:p>
          <a:p>
            <a:pPr lvl="1"/>
            <a:r>
              <a:rPr lang="en-US" dirty="0" smtClean="0"/>
              <a:t>Equal access to technology has  the ability to extend classroom projects to the home</a:t>
            </a:r>
          </a:p>
          <a:p>
            <a:pPr lvl="1"/>
            <a:r>
              <a:rPr lang="en-US" dirty="0" smtClean="0"/>
              <a:t>Teacher developed content is required to include all of the TEKS – verification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356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Materials, cont</a:t>
            </a:r>
            <a:r>
              <a:rPr lang="en-US" dirty="0"/>
              <a:t>.</a:t>
            </a:r>
            <a:br>
              <a:rPr lang="en-US" dirty="0"/>
            </a:br>
            <a:r>
              <a:rPr lang="en-US" sz="900" dirty="0"/>
              <a:t>Slide 2 of </a:t>
            </a:r>
            <a:r>
              <a:rPr lang="en-US" sz="900" dirty="0" smtClean="0"/>
              <a:t>3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Ensuring alignment of content to Texas Standards</a:t>
            </a:r>
          </a:p>
          <a:p>
            <a:pPr lvl="1"/>
            <a:r>
              <a:rPr lang="en-US" dirty="0" smtClean="0"/>
              <a:t>Curriculum specialists assist in creation of content</a:t>
            </a:r>
          </a:p>
          <a:p>
            <a:pPr lvl="1"/>
            <a:r>
              <a:rPr lang="en-US" dirty="0" smtClean="0"/>
              <a:t>Content is judged by rubrics to ensure quality</a:t>
            </a:r>
          </a:p>
        </p:txBody>
      </p:sp>
    </p:spTree>
    <p:extLst>
      <p:ext uri="{BB962C8B-B14F-4D97-AF65-F5344CB8AC3E}">
        <p14:creationId xmlns:p14="http://schemas.microsoft.com/office/powerpoint/2010/main" val="3994857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Materials, cont</a:t>
            </a:r>
            <a:r>
              <a:rPr lang="en-US" dirty="0"/>
              <a:t>.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3 </a:t>
            </a:r>
            <a:r>
              <a:rPr lang="en-US" sz="900" dirty="0"/>
              <a:t>of </a:t>
            </a:r>
            <a:r>
              <a:rPr lang="en-US" sz="900" dirty="0" smtClean="0"/>
              <a:t>3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College and Career Readiness</a:t>
            </a:r>
          </a:p>
          <a:p>
            <a:pPr lvl="1"/>
            <a:r>
              <a:rPr lang="en-US" dirty="0" smtClean="0"/>
              <a:t>Is a major driver in Project Based Learning</a:t>
            </a:r>
          </a:p>
          <a:p>
            <a:pPr lvl="1"/>
            <a:r>
              <a:rPr lang="en-US" dirty="0" smtClean="0"/>
              <a:t>Once content is developed, planning time is spent enhancing and accommodating changes in Texas Standards</a:t>
            </a:r>
          </a:p>
          <a:p>
            <a:pPr lvl="1"/>
            <a:r>
              <a:rPr lang="en-US" dirty="0" smtClean="0"/>
              <a:t>Curriculum specialist positions are full time, mainstay positions in our district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2451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</a:t>
            </a:r>
            <a:r>
              <a:rPr lang="en-US" dirty="0"/>
              <a:t>Technology</a:t>
            </a:r>
            <a:br>
              <a:rPr lang="en-US" dirty="0"/>
            </a:br>
            <a:r>
              <a:rPr lang="en-US" sz="900" dirty="0" smtClean="0"/>
              <a:t>Slide1 </a:t>
            </a:r>
            <a:r>
              <a:rPr lang="en-US" sz="900" dirty="0"/>
              <a:t>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continues to be a disruptive change to our daily lives</a:t>
            </a:r>
            <a:endParaRPr lang="en-US" dirty="0"/>
          </a:p>
          <a:p>
            <a:pPr lvl="1"/>
            <a:r>
              <a:rPr lang="en-US" dirty="0" smtClean="0"/>
              <a:t>Factors that will continue to make an impact</a:t>
            </a:r>
          </a:p>
          <a:p>
            <a:pPr lvl="2"/>
            <a:r>
              <a:rPr lang="en-US" dirty="0" smtClean="0"/>
              <a:t>Affordability</a:t>
            </a:r>
          </a:p>
          <a:p>
            <a:pPr lvl="2"/>
            <a:r>
              <a:rPr lang="en-US" dirty="0" smtClean="0"/>
              <a:t>Size</a:t>
            </a:r>
          </a:p>
          <a:p>
            <a:pPr lvl="2"/>
            <a:r>
              <a:rPr lang="en-US" dirty="0" smtClean="0"/>
              <a:t>Access to on-line content and services</a:t>
            </a:r>
          </a:p>
          <a:p>
            <a:pPr lvl="2"/>
            <a:r>
              <a:rPr lang="en-US" dirty="0" smtClean="0"/>
              <a:t>Functionality</a:t>
            </a:r>
          </a:p>
          <a:p>
            <a:pPr lvl="2"/>
            <a:r>
              <a:rPr lang="en-US" dirty="0" smtClean="0"/>
              <a:t>Integrated systems</a:t>
            </a:r>
          </a:p>
        </p:txBody>
      </p:sp>
    </p:spTree>
    <p:extLst>
      <p:ext uri="{BB962C8B-B14F-4D97-AF65-F5344CB8AC3E}">
        <p14:creationId xmlns:p14="http://schemas.microsoft.com/office/powerpoint/2010/main" val="1204950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Technology, cont</a:t>
            </a:r>
            <a:r>
              <a:rPr lang="en-US" dirty="0"/>
              <a:t>.</a:t>
            </a:r>
            <a:br>
              <a:rPr lang="en-US" dirty="0"/>
            </a:br>
            <a:r>
              <a:rPr lang="en-US" sz="900" dirty="0"/>
              <a:t>Slide 2 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continues to be a disruptive innovation in our daily lives</a:t>
            </a:r>
            <a:endParaRPr lang="en-US" dirty="0"/>
          </a:p>
          <a:p>
            <a:pPr lvl="1"/>
            <a:r>
              <a:rPr lang="en-US" dirty="0" smtClean="0"/>
              <a:t>Factors that will continue to make an impact</a:t>
            </a:r>
          </a:p>
          <a:p>
            <a:pPr lvl="2"/>
            <a:r>
              <a:rPr lang="en-US" dirty="0" smtClean="0"/>
              <a:t>Affordability</a:t>
            </a:r>
          </a:p>
          <a:p>
            <a:pPr lvl="2"/>
            <a:r>
              <a:rPr lang="en-US" dirty="0" smtClean="0"/>
              <a:t>Size</a:t>
            </a:r>
          </a:p>
          <a:p>
            <a:pPr lvl="2"/>
            <a:r>
              <a:rPr lang="en-US" dirty="0" smtClean="0"/>
              <a:t>Access to on-line content and services</a:t>
            </a:r>
          </a:p>
          <a:p>
            <a:pPr lvl="2"/>
            <a:r>
              <a:rPr lang="en-US" dirty="0" smtClean="0"/>
              <a:t>Functionality</a:t>
            </a:r>
          </a:p>
          <a:p>
            <a:pPr lvl="2"/>
            <a:r>
              <a:rPr lang="en-US" dirty="0" smtClean="0"/>
              <a:t>Integrated systems</a:t>
            </a:r>
          </a:p>
        </p:txBody>
      </p:sp>
    </p:spTree>
    <p:extLst>
      <p:ext uri="{BB962C8B-B14F-4D97-AF65-F5344CB8AC3E}">
        <p14:creationId xmlns:p14="http://schemas.microsoft.com/office/powerpoint/2010/main" val="3925635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Technology, cont</a:t>
            </a:r>
            <a:r>
              <a:rPr lang="en-US" dirty="0"/>
              <a:t>.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3 </a:t>
            </a:r>
            <a:r>
              <a:rPr lang="en-US" sz="900" dirty="0"/>
              <a:t>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Trends observed in our community</a:t>
            </a:r>
            <a:endParaRPr lang="en-US" dirty="0"/>
          </a:p>
          <a:p>
            <a:pPr lvl="1"/>
            <a:r>
              <a:rPr lang="en-US" dirty="0" smtClean="0"/>
              <a:t>The number of students K-12 who have their own smart phones continues to grow at a phenomenal pace</a:t>
            </a:r>
          </a:p>
          <a:p>
            <a:pPr lvl="1"/>
            <a:r>
              <a:rPr lang="en-US" dirty="0" smtClean="0"/>
              <a:t>Many families have multiple smart phones</a:t>
            </a:r>
          </a:p>
          <a:p>
            <a:pPr lvl="1"/>
            <a:r>
              <a:rPr lang="en-US" dirty="0" smtClean="0"/>
              <a:t>Technological advances are reducing and eliminating jobs</a:t>
            </a:r>
          </a:p>
        </p:txBody>
      </p:sp>
    </p:spTree>
    <p:extLst>
      <p:ext uri="{BB962C8B-B14F-4D97-AF65-F5344CB8AC3E}">
        <p14:creationId xmlns:p14="http://schemas.microsoft.com/office/powerpoint/2010/main" val="3257087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Technology, cont</a:t>
            </a:r>
            <a:r>
              <a:rPr lang="en-US" dirty="0"/>
              <a:t>.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4 </a:t>
            </a:r>
            <a:r>
              <a:rPr lang="en-US" sz="900" dirty="0"/>
              <a:t>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Adaptive Feedback</a:t>
            </a:r>
            <a:endParaRPr lang="en-US" dirty="0"/>
          </a:p>
          <a:p>
            <a:pPr lvl="1"/>
            <a:r>
              <a:rPr lang="en-US" dirty="0" smtClean="0"/>
              <a:t>If feedback is based on objective measures only, improvement in teaching and learning does not occur</a:t>
            </a:r>
          </a:p>
          <a:p>
            <a:pPr lvl="1"/>
            <a:r>
              <a:rPr lang="en-US" dirty="0" smtClean="0"/>
              <a:t>Adaptive feedback is much more complicated to achieve through the use of technology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5265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Technology, cont</a:t>
            </a:r>
            <a:r>
              <a:rPr lang="en-US" dirty="0"/>
              <a:t>.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5 </a:t>
            </a:r>
            <a:r>
              <a:rPr lang="en-US" sz="900" dirty="0"/>
              <a:t>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772400" cy="4800600"/>
          </a:xfrm>
        </p:spPr>
        <p:txBody>
          <a:bodyPr/>
          <a:lstStyle/>
          <a:p>
            <a:r>
              <a:rPr lang="en-US" dirty="0" smtClean="0"/>
              <a:t>Professional Development/Teacher Planning</a:t>
            </a:r>
          </a:p>
          <a:p>
            <a:pPr lvl="1"/>
            <a:r>
              <a:rPr lang="en-US" dirty="0" smtClean="0"/>
              <a:t>All NBISD teachers will have in-depth professional; development in project based learning within the next two-three years</a:t>
            </a:r>
          </a:p>
          <a:p>
            <a:pPr lvl="1"/>
            <a:r>
              <a:rPr lang="en-US" dirty="0" smtClean="0"/>
              <a:t>Teachers are given contract time to develop content</a:t>
            </a:r>
          </a:p>
          <a:p>
            <a:pPr lvl="1"/>
            <a:r>
              <a:rPr lang="en-US" dirty="0" smtClean="0"/>
              <a:t>Teachers have the opportunity to develop content outside of contract hours for additional compensation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13803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Technology, cont</a:t>
            </a:r>
            <a:r>
              <a:rPr lang="en-US" dirty="0"/>
              <a:t>.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6 </a:t>
            </a:r>
            <a:r>
              <a:rPr lang="en-US" sz="900" dirty="0"/>
              <a:t>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772400" cy="4800600"/>
          </a:xfrm>
        </p:spPr>
        <p:txBody>
          <a:bodyPr/>
          <a:lstStyle/>
          <a:p>
            <a:r>
              <a:rPr lang="en-US" dirty="0" smtClean="0"/>
              <a:t>Parent Portals</a:t>
            </a:r>
          </a:p>
          <a:p>
            <a:pPr lvl="1"/>
            <a:r>
              <a:rPr lang="en-US" dirty="0" smtClean="0"/>
              <a:t>Parents have access to district iTunes U content</a:t>
            </a:r>
          </a:p>
          <a:p>
            <a:pPr lvl="1"/>
            <a:r>
              <a:rPr lang="en-US" dirty="0" smtClean="0"/>
              <a:t>Parents have access to district </a:t>
            </a:r>
            <a:r>
              <a:rPr lang="en-US" dirty="0" err="1" smtClean="0"/>
              <a:t>iBooks</a:t>
            </a:r>
            <a:endParaRPr lang="en-US" dirty="0" smtClean="0"/>
          </a:p>
          <a:p>
            <a:pPr lvl="1"/>
            <a:r>
              <a:rPr lang="en-US" dirty="0" smtClean="0"/>
              <a:t>Access may be limited if internet access is not available at home</a:t>
            </a:r>
          </a:p>
          <a:p>
            <a:pPr lvl="1"/>
            <a:r>
              <a:rPr lang="en-US" dirty="0" smtClean="0"/>
              <a:t>Parents may review iTunes U and </a:t>
            </a:r>
            <a:r>
              <a:rPr lang="en-US" dirty="0" err="1" smtClean="0"/>
              <a:t>iBooks</a:t>
            </a:r>
            <a:r>
              <a:rPr lang="en-US" dirty="0" smtClean="0"/>
              <a:t> on student </a:t>
            </a:r>
            <a:r>
              <a:rPr lang="en-US" dirty="0" err="1" smtClean="0"/>
              <a:t>iPads</a:t>
            </a:r>
            <a:r>
              <a:rPr lang="en-US" dirty="0" smtClean="0"/>
              <a:t>	</a:t>
            </a:r>
          </a:p>
          <a:p>
            <a:pPr lvl="2"/>
            <a:r>
              <a:rPr lang="en-US" dirty="0" smtClean="0"/>
              <a:t>students take them home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7250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Texas Be Doing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sz="900" dirty="0" smtClean="0"/>
              <a:t>Slide 1 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School Transformation is </a:t>
            </a:r>
            <a:r>
              <a:rPr lang="en-US" b="1" dirty="0" smtClean="0"/>
              <a:t>NOT</a:t>
            </a:r>
            <a:r>
              <a:rPr lang="en-US" dirty="0" smtClean="0"/>
              <a:t> about the technology</a:t>
            </a:r>
          </a:p>
          <a:p>
            <a:r>
              <a:rPr lang="en-US" dirty="0" smtClean="0"/>
              <a:t>Technology is a tool that can greatly enhance School Transformation</a:t>
            </a:r>
          </a:p>
          <a:p>
            <a:r>
              <a:rPr lang="en-US" dirty="0" smtClean="0"/>
              <a:t>Equal access to technology has the ability to level the the playing field for all students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586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Education Technology </a:t>
            </a:r>
            <a:r>
              <a:rPr lang="en-US" sz="3200" dirty="0"/>
              <a:t>Challenges</a:t>
            </a:r>
            <a:br>
              <a:rPr lang="en-US" sz="3200" dirty="0"/>
            </a:br>
            <a:r>
              <a:rPr lang="en-US" sz="900" dirty="0"/>
              <a:t>Slide </a:t>
            </a:r>
            <a:r>
              <a:rPr lang="en-US" sz="900" dirty="0" smtClean="0"/>
              <a:t>1 </a:t>
            </a:r>
            <a:r>
              <a:rPr lang="en-US" sz="900" dirty="0"/>
              <a:t>of </a:t>
            </a:r>
            <a:r>
              <a:rPr lang="en-US" sz="900" dirty="0" smtClean="0"/>
              <a:t>2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772400" cy="4800600"/>
          </a:xfrm>
        </p:spPr>
        <p:txBody>
          <a:bodyPr/>
          <a:lstStyle/>
          <a:p>
            <a:r>
              <a:rPr lang="en-US" dirty="0" smtClean="0"/>
              <a:t>Content Delivery</a:t>
            </a:r>
          </a:p>
          <a:p>
            <a:pPr lvl="1"/>
            <a:r>
              <a:rPr lang="en-US" dirty="0" smtClean="0"/>
              <a:t>Is a major shift from previous practice</a:t>
            </a:r>
          </a:p>
          <a:p>
            <a:pPr lvl="2"/>
            <a:r>
              <a:rPr lang="en-US" dirty="0" smtClean="0"/>
              <a:t>Students</a:t>
            </a:r>
          </a:p>
          <a:p>
            <a:pPr lvl="2"/>
            <a:r>
              <a:rPr lang="en-US" dirty="0" smtClean="0"/>
              <a:t>Teachers</a:t>
            </a:r>
          </a:p>
          <a:p>
            <a:pPr lvl="2"/>
            <a:r>
              <a:rPr lang="en-US" dirty="0" smtClean="0"/>
              <a:t>Parents</a:t>
            </a:r>
          </a:p>
          <a:p>
            <a:pPr lvl="1"/>
            <a:r>
              <a:rPr lang="en-US" dirty="0" smtClean="0"/>
              <a:t>It takes time</a:t>
            </a:r>
          </a:p>
          <a:p>
            <a:pPr lvl="1"/>
            <a:r>
              <a:rPr lang="en-US" dirty="0" smtClean="0"/>
              <a:t>Communicate with all groups</a:t>
            </a:r>
          </a:p>
          <a:p>
            <a:pPr lvl="2"/>
            <a:r>
              <a:rPr lang="en-US" dirty="0" smtClean="0"/>
              <a:t>Ongoing staff development</a:t>
            </a:r>
          </a:p>
          <a:p>
            <a:pPr lvl="2"/>
            <a:r>
              <a:rPr lang="en-US" dirty="0" smtClean="0"/>
              <a:t>Ongoing student training</a:t>
            </a:r>
          </a:p>
          <a:p>
            <a:pPr lvl="2"/>
            <a:r>
              <a:rPr lang="en-US" dirty="0" smtClean="0"/>
              <a:t>Ongoing parent meetings and training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5582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Education Technology </a:t>
            </a:r>
            <a:r>
              <a:rPr lang="en-US" sz="3200" dirty="0"/>
              <a:t>Challenges</a:t>
            </a:r>
            <a:br>
              <a:rPr lang="en-US" sz="3200" dirty="0"/>
            </a:br>
            <a:r>
              <a:rPr lang="en-US" sz="900" dirty="0"/>
              <a:t>Slide 2 of </a:t>
            </a:r>
            <a:r>
              <a:rPr lang="en-US" sz="900" dirty="0" smtClean="0"/>
              <a:t>2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r>
              <a:rPr lang="en-US" dirty="0" smtClean="0"/>
              <a:t>Handheld devices</a:t>
            </a:r>
          </a:p>
          <a:p>
            <a:pPr lvl="1"/>
            <a:r>
              <a:rPr lang="en-US" dirty="0" smtClean="0"/>
              <a:t>The district provides 1:1 </a:t>
            </a:r>
            <a:r>
              <a:rPr lang="en-US" dirty="0" err="1" smtClean="0"/>
              <a:t>iPads</a:t>
            </a:r>
            <a:endParaRPr lang="en-US" dirty="0" smtClean="0"/>
          </a:p>
          <a:p>
            <a:pPr lvl="1"/>
            <a:r>
              <a:rPr lang="en-US" dirty="0" smtClean="0"/>
              <a:t>Students have come to view </a:t>
            </a:r>
            <a:r>
              <a:rPr lang="en-US" dirty="0" err="1" smtClean="0"/>
              <a:t>iPads</a:t>
            </a:r>
            <a:r>
              <a:rPr lang="en-US" dirty="0" smtClean="0"/>
              <a:t> as their learning device and their cell phones as personal communication</a:t>
            </a:r>
          </a:p>
          <a:p>
            <a:pPr lvl="1"/>
            <a:r>
              <a:rPr lang="en-US" dirty="0" smtClean="0"/>
              <a:t>Students are allowed to use personal devices in conjunction with </a:t>
            </a:r>
            <a:r>
              <a:rPr lang="en-US" dirty="0" err="1" smtClean="0"/>
              <a:t>iPads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622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Texas Be </a:t>
            </a:r>
            <a:r>
              <a:rPr lang="en-US" dirty="0" smtClean="0"/>
              <a:t>Doing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sz="900" dirty="0"/>
              <a:t>Slide </a:t>
            </a:r>
            <a:r>
              <a:rPr lang="en-US" sz="900" dirty="0" smtClean="0"/>
              <a:t>2 of </a:t>
            </a:r>
            <a:r>
              <a:rPr lang="en-US" sz="900" dirty="0"/>
              <a:t>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7772400" cy="4724400"/>
          </a:xfrm>
        </p:spPr>
        <p:txBody>
          <a:bodyPr/>
          <a:lstStyle/>
          <a:p>
            <a:r>
              <a:rPr lang="en-US" dirty="0" smtClean="0"/>
              <a:t>At NBISD, School Transformation is about Project Based Learning </a:t>
            </a:r>
          </a:p>
          <a:p>
            <a:r>
              <a:rPr lang="en-US" dirty="0" smtClean="0"/>
              <a:t>Project Based Learning is:</a:t>
            </a:r>
          </a:p>
          <a:p>
            <a:pPr lvl="1"/>
            <a:r>
              <a:rPr lang="en-US" dirty="0" smtClean="0"/>
              <a:t>Application of the TEKS being taught and learned</a:t>
            </a:r>
          </a:p>
          <a:p>
            <a:pPr lvl="1"/>
            <a:r>
              <a:rPr lang="en-US" dirty="0" smtClean="0"/>
              <a:t>Deeper level of understanding</a:t>
            </a:r>
          </a:p>
          <a:p>
            <a:pPr lvl="1"/>
            <a:r>
              <a:rPr lang="en-US" dirty="0" smtClean="0"/>
              <a:t>Developing critical thinking skills</a:t>
            </a:r>
          </a:p>
          <a:p>
            <a:pPr lvl="1"/>
            <a:r>
              <a:rPr lang="en-US" dirty="0" smtClean="0"/>
              <a:t>Enhancing the ability to collaborate</a:t>
            </a:r>
          </a:p>
          <a:p>
            <a:pPr lvl="1"/>
            <a:r>
              <a:rPr lang="en-US" dirty="0" smtClean="0"/>
              <a:t>“Farmer Math”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75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Texas Be Doing</a:t>
            </a:r>
            <a:r>
              <a:rPr lang="en-US" dirty="0"/>
              <a:t>?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3 </a:t>
            </a:r>
            <a:r>
              <a:rPr lang="en-US" sz="900" dirty="0"/>
              <a:t>of 6 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7772400" cy="4724400"/>
          </a:xfrm>
        </p:spPr>
        <p:txBody>
          <a:bodyPr/>
          <a:lstStyle/>
          <a:p>
            <a:r>
              <a:rPr lang="en-US" dirty="0" smtClean="0"/>
              <a:t>Allow and encourage districts and teachers to create content</a:t>
            </a:r>
          </a:p>
          <a:p>
            <a:pPr lvl="1"/>
            <a:r>
              <a:rPr lang="en-US" dirty="0" smtClean="0"/>
              <a:t>How many teachers/former teachers work for textbook companies?</a:t>
            </a:r>
          </a:p>
          <a:p>
            <a:pPr lvl="1"/>
            <a:r>
              <a:rPr lang="en-US" dirty="0" smtClean="0"/>
              <a:t>Creation of content can be the best way for teachers to understand project based learning in their areas of expertise</a:t>
            </a:r>
          </a:p>
          <a:p>
            <a:pPr lvl="1"/>
            <a:r>
              <a:rPr lang="en-US" dirty="0" smtClean="0"/>
              <a:t>Great teachers have always created project based activities to enhance instruction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773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Texas Be Doing</a:t>
            </a:r>
            <a:r>
              <a:rPr lang="en-US" dirty="0"/>
              <a:t>?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4 </a:t>
            </a:r>
            <a:r>
              <a:rPr lang="en-US" sz="900" dirty="0"/>
              <a:t>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and encourage districts and teachers to create content, cont.</a:t>
            </a:r>
          </a:p>
          <a:p>
            <a:pPr lvl="1"/>
            <a:r>
              <a:rPr lang="en-US" dirty="0" smtClean="0"/>
              <a:t>Allow districts to utilize IMA money to pay teachers to develop content</a:t>
            </a:r>
          </a:p>
          <a:p>
            <a:pPr lvl="2"/>
            <a:r>
              <a:rPr lang="en-US" dirty="0" smtClean="0"/>
              <a:t>Provides monetary incentive for teachers to invest in the “whole” process</a:t>
            </a:r>
          </a:p>
          <a:p>
            <a:pPr lvl="2"/>
            <a:r>
              <a:rPr lang="en-US" dirty="0" smtClean="0"/>
              <a:t>Allow alignment to local values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0415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Texas Be Doing</a:t>
            </a:r>
            <a:r>
              <a:rPr lang="en-US" dirty="0"/>
              <a:t>?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5 </a:t>
            </a:r>
            <a:r>
              <a:rPr lang="en-US" sz="900" dirty="0"/>
              <a:t>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/>
              <a:buChar char="•"/>
            </a:pPr>
            <a:r>
              <a:rPr lang="en-US" dirty="0" smtClean="0"/>
              <a:t>Allow and encourage districts and teachers to create content, cont.</a:t>
            </a:r>
          </a:p>
          <a:p>
            <a:pPr marL="742950" lvl="2" indent="-342900"/>
            <a:r>
              <a:rPr lang="en-US" dirty="0" smtClean="0"/>
              <a:t>Great OER resources exist to accommodate content development</a:t>
            </a:r>
          </a:p>
          <a:p>
            <a:pPr marL="1200150" lvl="3" indent="-342900"/>
            <a:r>
              <a:rPr lang="en-US" dirty="0" smtClean="0"/>
              <a:t>Apple iBook Author</a:t>
            </a:r>
          </a:p>
          <a:p>
            <a:pPr marL="1200150" lvl="3" indent="-342900"/>
            <a:r>
              <a:rPr lang="en-US" dirty="0" smtClean="0"/>
              <a:t>Apple iTunes U</a:t>
            </a:r>
          </a:p>
          <a:p>
            <a:pPr marL="1200150" lvl="3" indent="-342900"/>
            <a:r>
              <a:rPr lang="en-US" dirty="0" smtClean="0"/>
              <a:t>Others</a:t>
            </a:r>
          </a:p>
          <a:p>
            <a:pPr marL="857250" lvl="3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962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Texas Be Doing</a:t>
            </a:r>
            <a:r>
              <a:rPr lang="en-US" dirty="0"/>
              <a:t>?</a:t>
            </a:r>
            <a:br>
              <a:rPr lang="en-US" dirty="0"/>
            </a:br>
            <a:r>
              <a:rPr lang="en-US" sz="900" dirty="0"/>
              <a:t>Slide </a:t>
            </a:r>
            <a:r>
              <a:rPr lang="en-US" sz="900" dirty="0" smtClean="0"/>
              <a:t>6 </a:t>
            </a:r>
            <a:r>
              <a:rPr lang="en-US" sz="900" dirty="0"/>
              <a:t>of 6</a:t>
            </a:r>
            <a:endParaRPr 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772400" cy="4572000"/>
          </a:xfrm>
        </p:spPr>
        <p:txBody>
          <a:bodyPr/>
          <a:lstStyle/>
          <a:p>
            <a:r>
              <a:rPr lang="en-US" dirty="0" smtClean="0"/>
              <a:t>Considerations</a:t>
            </a:r>
          </a:p>
          <a:p>
            <a:pPr lvl="1"/>
            <a:r>
              <a:rPr lang="en-US" dirty="0" smtClean="0"/>
              <a:t>Blended learning</a:t>
            </a:r>
          </a:p>
          <a:p>
            <a:pPr lvl="1"/>
            <a:r>
              <a:rPr lang="en-US" dirty="0" smtClean="0"/>
              <a:t>On-line courses</a:t>
            </a:r>
          </a:p>
          <a:p>
            <a:pPr lvl="2"/>
            <a:r>
              <a:rPr lang="en-US" dirty="0" smtClean="0"/>
              <a:t>Remove limit on the number of on-line courses a student may take/a district may be funded for</a:t>
            </a:r>
          </a:p>
          <a:p>
            <a:pPr lvl="2"/>
            <a:r>
              <a:rPr lang="en-US" dirty="0" smtClean="0"/>
              <a:t>Remove requirement that on-line courses must be 175 days in length</a:t>
            </a:r>
          </a:p>
          <a:p>
            <a:pPr lvl="3"/>
            <a:r>
              <a:rPr lang="en-US" dirty="0" smtClean="0"/>
              <a:t>Some students can accomplish success much quicker</a:t>
            </a:r>
          </a:p>
          <a:p>
            <a:pPr lvl="3"/>
            <a:r>
              <a:rPr lang="en-US" dirty="0" smtClean="0"/>
              <a:t>Students who fail a course can make up the credits they need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8899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Pre-Instructional Materials Allotment</a:t>
            </a:r>
          </a:p>
          <a:p>
            <a:pPr lvl="1"/>
            <a:r>
              <a:rPr lang="en-US" dirty="0" smtClean="0"/>
              <a:t>Textbooks on average - $50.00</a:t>
            </a:r>
          </a:p>
          <a:p>
            <a:pPr lvl="1"/>
            <a:r>
              <a:rPr lang="en-US" dirty="0" smtClean="0"/>
              <a:t>Ten yr. cycle - ($50.00/10) = $5.00 per yr.</a:t>
            </a:r>
          </a:p>
          <a:p>
            <a:r>
              <a:rPr lang="en-US" dirty="0" smtClean="0"/>
              <a:t>Digital Textbooks</a:t>
            </a:r>
          </a:p>
          <a:p>
            <a:pPr lvl="1"/>
            <a:r>
              <a:rPr lang="en-US" dirty="0" smtClean="0"/>
              <a:t>Cost - $14.99 per year licensing</a:t>
            </a:r>
          </a:p>
          <a:p>
            <a:pPr lvl="1"/>
            <a:r>
              <a:rPr lang="en-US" dirty="0" smtClean="0"/>
              <a:t>Ten year cycle = $149.99</a:t>
            </a:r>
          </a:p>
          <a:p>
            <a:r>
              <a:rPr lang="en-US" dirty="0" smtClean="0"/>
              <a:t>IMA funding is less than textbook funding was under the old system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681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Drivers,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process for cost elimination to help sustain the technology	</a:t>
            </a:r>
          </a:p>
          <a:p>
            <a:pPr lvl="1"/>
            <a:r>
              <a:rPr lang="en-US" dirty="0" smtClean="0"/>
              <a:t>Copier contracts</a:t>
            </a:r>
          </a:p>
          <a:p>
            <a:pPr lvl="1"/>
            <a:r>
              <a:rPr lang="en-US" dirty="0" smtClean="0"/>
              <a:t>Graphing calculators</a:t>
            </a:r>
          </a:p>
          <a:p>
            <a:pPr lvl="1"/>
            <a:r>
              <a:rPr lang="en-US" dirty="0" smtClean="0"/>
              <a:t>Teacher created content and OER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07898"/>
      </p:ext>
    </p:extLst>
  </p:cSld>
  <p:clrMapOvr>
    <a:masterClrMapping/>
  </p:clrMapOvr>
</p:sld>
</file>

<file path=ppt/theme/theme1.xml><?xml version="1.0" encoding="utf-8"?>
<a:theme xmlns:a="http://schemas.openxmlformats.org/drawingml/2006/main" name="TM01072126">
  <a:themeElements>
    <a:clrScheme name="Default Design 3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58572B"/>
        </a:dk1>
        <a:lt1>
          <a:srgbClr val="FFFFCC"/>
        </a:lt1>
        <a:dk2>
          <a:srgbClr val="000000"/>
        </a:dk2>
        <a:lt2>
          <a:srgbClr val="333333"/>
        </a:lt2>
        <a:accent1>
          <a:srgbClr val="CCCC99"/>
        </a:accent1>
        <a:accent2>
          <a:srgbClr val="FFFFCC"/>
        </a:accent2>
        <a:accent3>
          <a:srgbClr val="FFFFE2"/>
        </a:accent3>
        <a:accent4>
          <a:srgbClr val="4A4923"/>
        </a:accent4>
        <a:accent5>
          <a:srgbClr val="E2E2CA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666699"/>
        </a:dk1>
        <a:lt1>
          <a:srgbClr val="B4BED7"/>
        </a:lt1>
        <a:dk2>
          <a:srgbClr val="FFFFFF"/>
        </a:dk2>
        <a:lt2>
          <a:srgbClr val="3E3E5C"/>
        </a:lt2>
        <a:accent1>
          <a:srgbClr val="E1E1FA"/>
        </a:accent1>
        <a:accent2>
          <a:srgbClr val="008080"/>
        </a:accent2>
        <a:accent3>
          <a:srgbClr val="D6DBE8"/>
        </a:accent3>
        <a:accent4>
          <a:srgbClr val="565682"/>
        </a:accent4>
        <a:accent5>
          <a:srgbClr val="EEEEFC"/>
        </a:accent5>
        <a:accent6>
          <a:srgbClr val="007373"/>
        </a:accent6>
        <a:hlink>
          <a:srgbClr val="3399FF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E78A00"/>
        </a:accent6>
        <a:hlink>
          <a:srgbClr val="3366FF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B0DA"/>
        </a:dk1>
        <a:lt1>
          <a:srgbClr val="CCFFCC"/>
        </a:lt1>
        <a:dk2>
          <a:srgbClr val="FFFF99"/>
        </a:dk2>
        <a:lt2>
          <a:srgbClr val="005A58"/>
        </a:lt2>
        <a:accent1>
          <a:srgbClr val="CCECFF"/>
        </a:accent1>
        <a:accent2>
          <a:srgbClr val="6D6FC7"/>
        </a:accent2>
        <a:accent3>
          <a:srgbClr val="E2FFE2"/>
        </a:accent3>
        <a:accent4>
          <a:srgbClr val="0096BA"/>
        </a:accent4>
        <a:accent5>
          <a:srgbClr val="E2F4FF"/>
        </a:accent5>
        <a:accent6>
          <a:srgbClr val="6264B4"/>
        </a:accent6>
        <a:hlink>
          <a:srgbClr val="FF9933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9E9A00"/>
        </a:dk1>
        <a:lt1>
          <a:srgbClr val="F0FADC"/>
        </a:lt1>
        <a:dk2>
          <a:srgbClr val="000000"/>
        </a:dk2>
        <a:lt2>
          <a:srgbClr val="808080"/>
        </a:lt2>
        <a:accent1>
          <a:srgbClr val="F0FADC"/>
        </a:accent1>
        <a:accent2>
          <a:srgbClr val="9999FF"/>
        </a:accent2>
        <a:accent3>
          <a:srgbClr val="F6FCEB"/>
        </a:accent3>
        <a:accent4>
          <a:srgbClr val="868300"/>
        </a:accent4>
        <a:accent5>
          <a:srgbClr val="F6FCEB"/>
        </a:accent5>
        <a:accent6>
          <a:srgbClr val="8A8AE7"/>
        </a:accent6>
        <a:hlink>
          <a:srgbClr val="0033CC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9E9C4A"/>
        </a:dk1>
        <a:lt1>
          <a:srgbClr val="EBEBC8"/>
        </a:lt1>
        <a:dk2>
          <a:srgbClr val="E3EBF1"/>
        </a:dk2>
        <a:lt2>
          <a:srgbClr val="336699"/>
        </a:lt2>
        <a:accent1>
          <a:srgbClr val="E6EBA0"/>
        </a:accent1>
        <a:accent2>
          <a:srgbClr val="8FA418"/>
        </a:accent2>
        <a:accent3>
          <a:srgbClr val="F3F3E0"/>
        </a:accent3>
        <a:accent4>
          <a:srgbClr val="86853E"/>
        </a:accent4>
        <a:accent5>
          <a:srgbClr val="F0F3CD"/>
        </a:accent5>
        <a:accent6>
          <a:srgbClr val="819415"/>
        </a:accent6>
        <a:hlink>
          <a:srgbClr val="047A55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TM01072126</Template>
  <TotalTime>147</TotalTime>
  <Words>823</Words>
  <Application>Microsoft Office PowerPoint</Application>
  <PresentationFormat>On-screen Show (4:3)</PresentationFormat>
  <Paragraphs>123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ＭＳ Ｐゴシック</vt:lpstr>
      <vt:lpstr>Arial</vt:lpstr>
      <vt:lpstr>Arial Black</vt:lpstr>
      <vt:lpstr>TM01072126</vt:lpstr>
      <vt:lpstr>Educating the Digital Generation</vt:lpstr>
      <vt:lpstr>What Should Texas Be Doing? Slide 1 of 6</vt:lpstr>
      <vt:lpstr>What Should Texas Be Doing? Slide 2 of 6</vt:lpstr>
      <vt:lpstr>What Should Texas Be Doing? Slide 3 of 6 </vt:lpstr>
      <vt:lpstr>What Should Texas Be Doing? Slide 4 of 6</vt:lpstr>
      <vt:lpstr>What Should Texas Be Doing? Slide 5 of 6</vt:lpstr>
      <vt:lpstr>What Should Texas Be Doing? Slide 6 of 6</vt:lpstr>
      <vt:lpstr>Cost Drivers</vt:lpstr>
      <vt:lpstr>Cost Drivers, Cont.</vt:lpstr>
      <vt:lpstr>Adoption Process</vt:lpstr>
      <vt:lpstr>Use of Materials Slide 1 of 3</vt:lpstr>
      <vt:lpstr>Use of Materials, cont. Slide 2 of 3</vt:lpstr>
      <vt:lpstr>Use of Materials, cont. Slide 3 of 3</vt:lpstr>
      <vt:lpstr>Education Technology Slide1 of 6</vt:lpstr>
      <vt:lpstr>Education Technology, cont. Slide 2 of 6</vt:lpstr>
      <vt:lpstr>Education Technology, cont. Slide 3 of 6</vt:lpstr>
      <vt:lpstr>Education Technology, cont. Slide 4 of 6</vt:lpstr>
      <vt:lpstr>Education Technology, cont. Slide 5 of 6</vt:lpstr>
      <vt:lpstr>Education Technology, cont. Slide 6 of 6</vt:lpstr>
      <vt:lpstr>Education Technology Challenges Slide 1 of 2</vt:lpstr>
      <vt:lpstr>Education Technology Challenges Slide 2 of 2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Educating the Digital Generation</dc:title>
  <dc:subject/>
  <dc:creator>Jackson, Renee</dc:creator>
  <cp:keywords/>
  <dc:description/>
  <cp:lastModifiedBy>Meuth, Colleen</cp:lastModifiedBy>
  <cp:revision>16</cp:revision>
  <cp:lastPrinted>1601-01-01T00:00:00Z</cp:lastPrinted>
  <dcterms:created xsi:type="dcterms:W3CDTF">1601-01-01T00:00:00Z</dcterms:created>
  <dcterms:modified xsi:type="dcterms:W3CDTF">2015-11-30T20:25:29Z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TC010721261033</vt:lpwstr>
  </property>
</Properties>
</file>