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9" r:id="rId2"/>
    <p:sldId id="260" r:id="rId3"/>
    <p:sldId id="261" r:id="rId4"/>
    <p:sldId id="258" r:id="rId5"/>
    <p:sldId id="263" r:id="rId6"/>
    <p:sldId id="262" r:id="rId7"/>
    <p:sldId id="264" r:id="rId8"/>
    <p:sldId id="266" r:id="rId9"/>
    <p:sldId id="267" r:id="rId10"/>
    <p:sldId id="268" r:id="rId11"/>
    <p:sldId id="265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012" autoAdjust="0"/>
  </p:normalViewPr>
  <p:slideViewPr>
    <p:cSldViewPr>
      <p:cViewPr varScale="1">
        <p:scale>
          <a:sx n="103" d="100"/>
          <a:sy n="103" d="100"/>
        </p:scale>
        <p:origin x="124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68672-042F-4F56-9C3B-7FBD3610BFC7}" type="datetimeFigureOut">
              <a:rPr lang="en-US" smtClean="0"/>
              <a:t>11/25/2015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238AF1-BEF7-440E-8B7C-A60F6211B3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333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Students can’t learn what they’re not taught. </a:t>
            </a:r>
          </a:p>
          <a:p>
            <a:endParaRPr lang="en-US" dirty="0"/>
          </a:p>
          <a:p>
            <a:r>
              <a:rPr lang="en-US" dirty="0"/>
              <a:t>I founded Learning List because, as an executive at the Texas school boards association, I heard </a:t>
            </a:r>
            <a:r>
              <a:rPr lang="en-US" u="sng" dirty="0"/>
              <a:t>repeatedly</a:t>
            </a:r>
            <a:r>
              <a:rPr lang="en-US" dirty="0"/>
              <a:t> from superintendents who were tired of buying instructional materials that failed to teach students what the state standards required them to know and what they’d be tested on.   </a:t>
            </a:r>
          </a:p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9C7AB-39D3-402B-843A-449C6213A43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651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/>
              <a:t>Reviewing instructional materials is complicated, particularly in this rapidly evolving </a:t>
            </a:r>
            <a:r>
              <a:rPr lang="en-US" sz="1800" dirty="0" smtClean="0"/>
              <a:t>marketplace where there are more products and they are more complex than ever before.  </a:t>
            </a:r>
            <a:endParaRPr lang="en-US" sz="1800" dirty="0"/>
          </a:p>
          <a:p>
            <a:r>
              <a:rPr lang="en-US" sz="1800" dirty="0"/>
              <a:t> </a:t>
            </a:r>
          </a:p>
          <a:p>
            <a:r>
              <a:rPr lang="en-US" sz="1800" dirty="0"/>
              <a:t>Districts don’t have the time or staff to </a:t>
            </a:r>
            <a:r>
              <a:rPr lang="en-US" sz="1800" u="sng" dirty="0"/>
              <a:t>thoroughly</a:t>
            </a:r>
            <a:r>
              <a:rPr lang="en-US" sz="1800" dirty="0"/>
              <a:t> review materials before they buy </a:t>
            </a:r>
            <a:r>
              <a:rPr lang="en-US" sz="1800" dirty="0" smtClean="0"/>
              <a:t>them.</a:t>
            </a:r>
            <a:r>
              <a:rPr lang="en-US" sz="1800" baseline="0" dirty="0" smtClean="0"/>
              <a:t> </a:t>
            </a:r>
          </a:p>
          <a:p>
            <a:endParaRPr lang="en-US" sz="1800" baseline="0" dirty="0" smtClean="0"/>
          </a:p>
          <a:p>
            <a:r>
              <a:rPr lang="en-US" sz="1800" baseline="0" dirty="0" smtClean="0"/>
              <a:t>T</a:t>
            </a:r>
            <a:r>
              <a:rPr lang="en-US" sz="1800" dirty="0" smtClean="0"/>
              <a:t>he state’s adoption process helps, but ther</a:t>
            </a:r>
            <a:r>
              <a:rPr lang="en-US" sz="1800" baseline="0" dirty="0" smtClean="0"/>
              <a:t>e are usually too many  state-adopted products in a grade and subject for districts to review each thoroughly  per grade and subject for </a:t>
            </a:r>
            <a:endParaRPr lang="en-US" sz="180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 smtClean="0"/>
              <a:t>So they often so, they often resort</a:t>
            </a:r>
            <a:r>
              <a:rPr lang="en-US" sz="1800" baseline="0" dirty="0" smtClean="0"/>
              <a:t> to relying </a:t>
            </a:r>
            <a:r>
              <a:rPr lang="en-US" sz="1800" dirty="0" smtClean="0"/>
              <a:t>on the publisher’s claims.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dirty="0" smtClean="0"/>
          </a:p>
          <a:p>
            <a:r>
              <a:rPr lang="en-US" sz="1800" dirty="0" smtClean="0"/>
              <a:t>On average, districts have more than $500K in </a:t>
            </a:r>
            <a:r>
              <a:rPr lang="en-US" sz="1800" i="1" dirty="0" smtClean="0"/>
              <a:t>unused </a:t>
            </a:r>
            <a:r>
              <a:rPr lang="en-US" sz="1800" dirty="0" smtClean="0"/>
              <a:t>instructional materials (IMs) because the products they purchased didn’t live up to the publisher’s claims. </a:t>
            </a:r>
          </a:p>
          <a:p>
            <a:endParaRPr lang="en-US" sz="1800" dirty="0"/>
          </a:p>
          <a:p>
            <a:r>
              <a:rPr lang="en-US" sz="1800" dirty="0" smtClean="0"/>
              <a:t>Our data corroborates</a:t>
            </a:r>
            <a:r>
              <a:rPr lang="en-US" sz="1800" baseline="0" dirty="0" smtClean="0"/>
              <a:t> their experience. On</a:t>
            </a:r>
            <a:r>
              <a:rPr lang="en-US" sz="1800" dirty="0" smtClean="0"/>
              <a:t>ly about half </a:t>
            </a:r>
            <a:r>
              <a:rPr lang="en-US" sz="1800" dirty="0"/>
              <a:t>(54%) of the </a:t>
            </a:r>
            <a:r>
              <a:rPr lang="en-US" sz="1800" dirty="0" smtClean="0"/>
              <a:t>materials </a:t>
            </a:r>
            <a:r>
              <a:rPr lang="en-US" sz="1800" dirty="0"/>
              <a:t>that claim to be aligned to the 100% of the standards, actually are. </a:t>
            </a:r>
          </a:p>
          <a:p>
            <a:endParaRPr lang="en-US" sz="1800" dirty="0" smtClean="0"/>
          </a:p>
          <a:p>
            <a:r>
              <a:rPr lang="en-US" sz="1800" dirty="0" smtClean="0"/>
              <a:t>As </a:t>
            </a:r>
            <a:r>
              <a:rPr lang="en-US" sz="1800" dirty="0"/>
              <a:t>a result, districts are wasting millions of dollars and students are being shortchanged.</a:t>
            </a:r>
            <a:endParaRPr lang="en-US" dirty="0"/>
          </a:p>
          <a:p>
            <a:r>
              <a:rPr lang="en-US" sz="1600" dirty="0"/>
              <a:t/>
            </a:r>
            <a:br>
              <a:rPr lang="en-US" sz="1600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9C7AB-39D3-402B-843A-449C6213A43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7380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/>
              <a:t>Learning List solves both problems. </a:t>
            </a:r>
          </a:p>
          <a:p>
            <a:endParaRPr lang="en-US" sz="1400" dirty="0"/>
          </a:p>
          <a:p>
            <a:r>
              <a:rPr lang="en-US" sz="1400" dirty="0"/>
              <a:t>Like Consumer Reports®, Learning List is a subscription-based service that provides independent reviews of instructional materials, including a review of the material’s alignment to </a:t>
            </a:r>
            <a:r>
              <a:rPr lang="en-US" sz="1400" dirty="0" smtClean="0"/>
              <a:t>the TEKS and/or AP course frameworks.</a:t>
            </a:r>
            <a:r>
              <a:rPr lang="en-US" sz="1400" baseline="0" dirty="0" smtClean="0"/>
              <a:t> </a:t>
            </a:r>
            <a:r>
              <a:rPr lang="en-US" sz="1400" dirty="0" smtClean="0"/>
              <a:t> </a:t>
            </a:r>
          </a:p>
          <a:p>
            <a:endParaRPr lang="en-US" sz="1400" dirty="0" smtClean="0"/>
          </a:p>
          <a:p>
            <a:r>
              <a:rPr lang="en-US" dirty="0" smtClean="0"/>
              <a:t>Provide 3 types of professional reviews of preK-12 instructional materials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dirty="0" smtClean="0"/>
              <a:t>Spec Sheet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dirty="0" smtClean="0"/>
              <a:t>Alignment Report 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dirty="0" smtClean="0"/>
              <a:t>Editorial Review</a:t>
            </a:r>
          </a:p>
          <a:p>
            <a:endParaRPr lang="en-US" sz="1400" dirty="0" smtClean="0"/>
          </a:p>
          <a:p>
            <a:r>
              <a:rPr lang="en-US" dirty="0" smtClean="0"/>
              <a:t>Review instructional materials (online, print, DVDs), test prep and test banks</a:t>
            </a:r>
          </a:p>
          <a:p>
            <a:endParaRPr lang="en-US" dirty="0" smtClean="0"/>
          </a:p>
          <a:p>
            <a:r>
              <a:rPr lang="en-US" dirty="0" smtClean="0"/>
              <a:t>Have reviewed over 1,000 IMs for the </a:t>
            </a:r>
            <a:r>
              <a:rPr lang="en-US" b="1" dirty="0" smtClean="0"/>
              <a:t>four core subjects</a:t>
            </a:r>
            <a:r>
              <a:rPr lang="en-US" dirty="0" smtClean="0"/>
              <a:t> and </a:t>
            </a:r>
            <a:r>
              <a:rPr lang="en-US" b="1" dirty="0" smtClean="0"/>
              <a:t>tech apps</a:t>
            </a:r>
            <a:r>
              <a:rPr lang="en-US" dirty="0" smtClean="0"/>
              <a:t>, and </a:t>
            </a:r>
            <a:r>
              <a:rPr lang="en-US" b="1" dirty="0" smtClean="0"/>
              <a:t>AP courses </a:t>
            </a:r>
          </a:p>
          <a:p>
            <a:endParaRPr lang="en-US" sz="1400" dirty="0"/>
          </a:p>
          <a:p>
            <a:r>
              <a:rPr lang="en-US" sz="1400" dirty="0"/>
              <a:t>Our reviews help administrators to </a:t>
            </a:r>
            <a:r>
              <a:rPr lang="en-US" sz="1400" i="1" dirty="0"/>
              <a:t>choose</a:t>
            </a:r>
            <a:r>
              <a:rPr lang="en-US" sz="1400" dirty="0"/>
              <a:t> and teachers to </a:t>
            </a:r>
            <a:r>
              <a:rPr lang="en-US" sz="1400" i="1" dirty="0"/>
              <a:t>use</a:t>
            </a:r>
            <a:r>
              <a:rPr lang="en-US" sz="1400" dirty="0"/>
              <a:t> their instructional materials more effectively. </a:t>
            </a:r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9C7AB-39D3-402B-843A-449C6213A43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9636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Alignment reports</a:t>
            </a:r>
            <a:r>
              <a:rPr lang="en-US" baseline="0" dirty="0" smtClean="0"/>
              <a:t> are downloadable</a:t>
            </a:r>
          </a:p>
          <a:p>
            <a:r>
              <a:rPr lang="en-US" baseline="0" dirty="0" smtClean="0"/>
              <a:t>Side by side comparison of the alignment of mu</a:t>
            </a:r>
            <a:r>
              <a:rPr lang="en-US" dirty="0" smtClean="0"/>
              <a:t>ltiple products in a grade/subject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38AF1-BEF7-440E-8B7C-A60F6211B359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855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8E4EC-5412-48AD-97DF-7D2597203D7A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004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8E4EC-5412-48AD-97DF-7D2597203D7A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7192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9FA6-546F-490E-8457-4B3709496861}" type="datetimeFigureOut">
              <a:rPr lang="en-US" smtClean="0"/>
              <a:t>11/25/2015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64538-8ADA-4492-BB2F-CE9ABFD293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640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9FA6-546F-490E-8457-4B3709496861}" type="datetimeFigureOut">
              <a:rPr lang="en-US" smtClean="0"/>
              <a:t>11/25/2015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64538-8ADA-4492-BB2F-CE9ABFD293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150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9FA6-546F-490E-8457-4B3709496861}" type="datetimeFigureOut">
              <a:rPr lang="en-US" smtClean="0"/>
              <a:t>11/25/2015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64538-8ADA-4492-BB2F-CE9ABFD293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048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9FA6-546F-490E-8457-4B3709496861}" type="datetimeFigureOut">
              <a:rPr lang="en-US" smtClean="0"/>
              <a:t>11/25/2015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64538-8ADA-4492-BB2F-CE9ABFD293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217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9FA6-546F-490E-8457-4B3709496861}" type="datetimeFigureOut">
              <a:rPr lang="en-US" smtClean="0"/>
              <a:t>11/25/2015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64538-8ADA-4492-BB2F-CE9ABFD293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313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9FA6-546F-490E-8457-4B3709496861}" type="datetimeFigureOut">
              <a:rPr lang="en-US" smtClean="0"/>
              <a:t>11/25/2015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64538-8ADA-4492-BB2F-CE9ABFD293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772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9FA6-546F-490E-8457-4B3709496861}" type="datetimeFigureOut">
              <a:rPr lang="en-US" smtClean="0"/>
              <a:t>11/25/2015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64538-8ADA-4492-BB2F-CE9ABFD293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3453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9FA6-546F-490E-8457-4B3709496861}" type="datetimeFigureOut">
              <a:rPr lang="en-US" smtClean="0"/>
              <a:t>11/25/2015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64538-8ADA-4492-BB2F-CE9ABFD293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842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9FA6-546F-490E-8457-4B3709496861}" type="datetimeFigureOut">
              <a:rPr lang="en-US" smtClean="0"/>
              <a:t>11/25/2015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64538-8ADA-4492-BB2F-CE9ABFD293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7136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9FA6-546F-490E-8457-4B3709496861}" type="datetimeFigureOut">
              <a:rPr lang="en-US" smtClean="0"/>
              <a:t>11/25/2015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64538-8ADA-4492-BB2F-CE9ABFD293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820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9FA6-546F-490E-8457-4B3709496861}" type="datetimeFigureOut">
              <a:rPr lang="en-US" smtClean="0"/>
              <a:t>11/25/2015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64538-8ADA-4492-BB2F-CE9ABFD293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984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7B9FA6-546F-490E-8457-4B3709496861}" type="datetimeFigureOut">
              <a:rPr lang="en-US" smtClean="0"/>
              <a:t>11/25/2015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64538-8ADA-4492-BB2F-CE9ABFD293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420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earning List" title="Learning List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" y="0"/>
            <a:ext cx="9141859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391400" y="3657600"/>
            <a:ext cx="3655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90"/>
                </a:solidFill>
              </a:rPr>
              <a:t>™</a:t>
            </a:r>
            <a:endParaRPr lang="en-US" sz="2000" dirty="0">
              <a:solidFill>
                <a:srgbClr val="00009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772400" y="6629400"/>
            <a:ext cx="137138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© 2015 Learning List</a:t>
            </a:r>
            <a:endParaRPr lang="en-US" sz="1100" dirty="0"/>
          </a:p>
        </p:txBody>
      </p:sp>
      <p:sp>
        <p:nvSpPr>
          <p:cNvPr id="3" name="Rectangle 2"/>
          <p:cNvSpPr/>
          <p:nvPr/>
        </p:nvSpPr>
        <p:spPr>
          <a:xfrm flipH="1">
            <a:off x="0" y="6581001"/>
            <a:ext cx="22916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fld id="{C238383D-68F6-47C8-BFA2-A1A1CB2E5BA2}" type="slidenum">
              <a:rPr lang="en-US" sz="1200"/>
              <a:pPr/>
              <a:t>1</a:t>
            </a:fld>
            <a:endParaRPr lang="en-US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4038600" y="6629400"/>
            <a:ext cx="1066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Learning List</a:t>
            </a:r>
            <a:endParaRPr lang="en-US" sz="1100" dirty="0"/>
          </a:p>
        </p:txBody>
      </p:sp>
      <p:sp>
        <p:nvSpPr>
          <p:cNvPr id="6" name="Title 5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List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232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765"/>
    </mc:Choice>
    <mc:Fallback xmlns="">
      <p:transition spd="slow" advTm="8765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doption vs non " title="adoption vs non 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" y="0"/>
            <a:ext cx="9141859" cy="6858000"/>
          </a:xfrm>
          <a:prstGeom prst="rect">
            <a:avLst/>
          </a:prstGeom>
        </p:spPr>
      </p:pic>
      <p:graphicFrame>
        <p:nvGraphicFramePr>
          <p:cNvPr id="2" name="Table 1" descr="adopted?&#10;Alignment&#10;Annual per student cost" title="title of chart math grad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1562826"/>
              </p:ext>
            </p:extLst>
          </p:nvPr>
        </p:nvGraphicFramePr>
        <p:xfrm>
          <a:off x="266700" y="1219200"/>
          <a:ext cx="8610600" cy="5264303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1409700"/>
                <a:gridCol w="1371600"/>
                <a:gridCol w="1752600"/>
                <a:gridCol w="4076700"/>
              </a:tblGrid>
              <a:tr h="76698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Grade 5 </a:t>
                      </a:r>
                      <a:r>
                        <a:rPr lang="en-US" sz="2400" dirty="0" smtClean="0">
                          <a:effectLst/>
                        </a:rPr>
                        <a:t>   Math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r>
                        <a:rPr lang="en-US" sz="2400" dirty="0" smtClean="0">
                          <a:effectLst/>
                        </a:rPr>
                        <a:t>State –Adopted?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r>
                        <a:rPr lang="en-US" sz="2400" dirty="0" smtClean="0">
                          <a:effectLst/>
                        </a:rPr>
                        <a:t>   Alignment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%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r>
                        <a:rPr lang="en-US" sz="2400" u="sng" dirty="0" smtClean="0">
                          <a:effectLst/>
                        </a:rPr>
                        <a:t>Annual</a:t>
                      </a:r>
                      <a:r>
                        <a:rPr lang="en-US" sz="2400" u="none" dirty="0" smtClean="0">
                          <a:effectLst/>
                        </a:rPr>
                        <a:t> per student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Price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419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Product 1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Yes 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100%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350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$10.46 per student if 25 students per class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60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Product 2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Yes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100%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635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$9.40 per student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669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Product 3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Yes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100%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350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$6.72 student </a:t>
                      </a:r>
                      <a:r>
                        <a:rPr lang="en-US" sz="2400" dirty="0" smtClean="0">
                          <a:effectLst/>
                        </a:rPr>
                        <a:t>if 25 students per class </a:t>
                      </a:r>
                      <a:endParaRPr lang="en-US" sz="2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669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</a:rPr>
                        <a:t>Product 4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No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100%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r>
                        <a:rPr lang="en-US" sz="2400" dirty="0" smtClean="0">
                          <a:effectLst/>
                        </a:rPr>
                        <a:t>$6.60 per student if 75 students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669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 Product 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No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98%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r>
                        <a:rPr lang="en-US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$.87 per student</a:t>
                      </a:r>
                      <a:r>
                        <a:rPr lang="en-US" sz="24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if </a:t>
                      </a:r>
                      <a:r>
                        <a:rPr lang="en-US" sz="2400" u="none" dirty="0" smtClean="0">
                          <a:effectLst/>
                        </a:rPr>
                        <a:t>75 students </a:t>
                      </a:r>
                      <a:r>
                        <a:rPr lang="en-US" sz="2400" dirty="0" smtClean="0">
                          <a:effectLst/>
                        </a:rPr>
                        <a:t> 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669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 Product 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93%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$12.95 per </a:t>
                      </a:r>
                      <a:r>
                        <a:rPr lang="en-US" sz="2400" dirty="0" smtClean="0">
                          <a:effectLst/>
                        </a:rPr>
                        <a:t>student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Title 1"/>
          <p:cNvSpPr txBox="1">
            <a:spLocks/>
          </p:cNvSpPr>
          <p:nvPr/>
        </p:nvSpPr>
        <p:spPr>
          <a:xfrm>
            <a:off x="304800" y="274638"/>
            <a:ext cx="8610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/>
              <a:t>State-adopted vs Non-adopted</a:t>
            </a:r>
            <a:endParaRPr lang="en-US" b="1" dirty="0"/>
          </a:p>
        </p:txBody>
      </p:sp>
      <p:sp>
        <p:nvSpPr>
          <p:cNvPr id="5" name="Title 4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State-adopted vs Non-adopted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620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rends" title="Trend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400" y="0"/>
            <a:ext cx="9143999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686800" cy="5715000"/>
          </a:xfrm>
        </p:spPr>
        <p:txBody>
          <a:bodyPr>
            <a:normAutofit fontScale="62500" lnSpcReduction="20000"/>
          </a:bodyPr>
          <a:lstStyle/>
          <a:p>
            <a:r>
              <a:rPr lang="en-US" sz="4000" dirty="0" smtClean="0"/>
              <a:t>Increasing number of digital products (without print component)</a:t>
            </a:r>
          </a:p>
          <a:p>
            <a:endParaRPr lang="en-US" sz="1400" dirty="0" smtClean="0"/>
          </a:p>
          <a:p>
            <a:r>
              <a:rPr lang="en-US" sz="4000" dirty="0" smtClean="0"/>
              <a:t>Increasing number of </a:t>
            </a:r>
            <a:r>
              <a:rPr lang="en-US" sz="4000" i="1" dirty="0" smtClean="0"/>
              <a:t>supplemental products</a:t>
            </a:r>
            <a:r>
              <a:rPr lang="en-US" sz="4000" dirty="0" smtClean="0"/>
              <a:t> produced by </a:t>
            </a:r>
            <a:r>
              <a:rPr lang="en-US" sz="4000" i="1" dirty="0" smtClean="0"/>
              <a:t>boutique publishers</a:t>
            </a:r>
            <a:r>
              <a:rPr lang="en-US" sz="4000" dirty="0" smtClean="0"/>
              <a:t> =&gt; greater choice for districts</a:t>
            </a:r>
          </a:p>
          <a:p>
            <a:endParaRPr lang="en-US" sz="1400" dirty="0" smtClean="0"/>
          </a:p>
          <a:p>
            <a:r>
              <a:rPr lang="en-US" sz="4000" dirty="0" smtClean="0"/>
              <a:t>Districts purchasing more supplemental materials</a:t>
            </a:r>
            <a:r>
              <a:rPr lang="en-US" sz="3600" dirty="0" smtClean="0"/>
              <a:t> </a:t>
            </a:r>
          </a:p>
          <a:p>
            <a:endParaRPr lang="en-US" sz="1300" dirty="0"/>
          </a:p>
          <a:p>
            <a:r>
              <a:rPr lang="en-US" sz="4000" dirty="0" smtClean="0"/>
              <a:t>Districts are contracting for 2-3 years at a time</a:t>
            </a:r>
          </a:p>
          <a:p>
            <a:endParaRPr lang="en-US" sz="1200" dirty="0" smtClean="0"/>
          </a:p>
          <a:p>
            <a:r>
              <a:rPr lang="en-US" sz="4000" dirty="0" smtClean="0"/>
              <a:t>Districts seeking online </a:t>
            </a:r>
            <a:r>
              <a:rPr lang="en-US" sz="4000" i="1" dirty="0" smtClean="0"/>
              <a:t>adaptive </a:t>
            </a:r>
            <a:r>
              <a:rPr lang="en-US" sz="4000" dirty="0" smtClean="0"/>
              <a:t>materials (instruction and feedback) to help teachers differentiate instruction</a:t>
            </a:r>
          </a:p>
          <a:p>
            <a:endParaRPr lang="en-US" sz="1200" dirty="0" smtClean="0"/>
          </a:p>
          <a:p>
            <a:r>
              <a:rPr lang="en-US" sz="4000" dirty="0" smtClean="0"/>
              <a:t>Biggest complaints from districts: </a:t>
            </a:r>
          </a:p>
          <a:p>
            <a:pPr lvl="1"/>
            <a:r>
              <a:rPr lang="en-US" sz="3600" dirty="0" smtClean="0"/>
              <a:t>(1) onboarding/refreshing; </a:t>
            </a:r>
          </a:p>
          <a:p>
            <a:pPr lvl="1"/>
            <a:r>
              <a:rPr lang="en-US" sz="3600" dirty="0" smtClean="0"/>
              <a:t>(2) single sign-on</a:t>
            </a:r>
          </a:p>
          <a:p>
            <a:pPr lvl="1"/>
            <a:endParaRPr lang="en-US" sz="1200" dirty="0"/>
          </a:p>
          <a:p>
            <a:r>
              <a:rPr lang="en-US" sz="4000" dirty="0" smtClean="0"/>
              <a:t>Educators </a:t>
            </a:r>
            <a:r>
              <a:rPr lang="en-US" sz="4000" i="1" dirty="0" smtClean="0"/>
              <a:t>starting</a:t>
            </a:r>
            <a:r>
              <a:rPr lang="en-US" sz="4000" dirty="0" smtClean="0"/>
              <a:t> to focus more attention on “alignment” as indicator of quality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500" y="-38100"/>
            <a:ext cx="8229600" cy="1143000"/>
          </a:xfrm>
        </p:spPr>
        <p:txBody>
          <a:bodyPr/>
          <a:lstStyle/>
          <a:p>
            <a:r>
              <a:rPr lang="en-US" b="1" dirty="0" smtClean="0"/>
              <a:t>Market Trends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412738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pact" title="Impact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8100"/>
            <a:ext cx="9141859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82000" cy="4876800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20000"/>
              </a:lnSpc>
              <a:spcBef>
                <a:spcPts val="500"/>
              </a:spcBef>
            </a:pPr>
            <a:r>
              <a:rPr lang="en-US" sz="4500" dirty="0" smtClean="0"/>
              <a:t>Providing </a:t>
            </a:r>
            <a:r>
              <a:rPr lang="en-US" sz="4500" i="1" dirty="0" smtClean="0"/>
              <a:t>greater transparency </a:t>
            </a:r>
            <a:r>
              <a:rPr lang="en-US" sz="4500" dirty="0" smtClean="0"/>
              <a:t>to make the  marketplace work more efficiently;  </a:t>
            </a:r>
          </a:p>
          <a:p>
            <a:pPr marL="342900" lvl="1" indent="-342900">
              <a:lnSpc>
                <a:spcPct val="120000"/>
              </a:lnSpc>
              <a:spcBef>
                <a:spcPts val="500"/>
              </a:spcBef>
              <a:buFont typeface="Arial" pitchFamily="34" charset="0"/>
              <a:buChar char="•"/>
            </a:pPr>
            <a:r>
              <a:rPr lang="en-US" sz="4500" dirty="0" smtClean="0"/>
              <a:t>Reviewed over 1,000 materials by more than 100 publishers; publish </a:t>
            </a:r>
            <a:r>
              <a:rPr lang="en-US" sz="4500" b="1" dirty="0" smtClean="0"/>
              <a:t>~</a:t>
            </a:r>
            <a:r>
              <a:rPr lang="en-US" sz="4500" dirty="0" smtClean="0"/>
              <a:t>50 reviews each month (over 130 materials submitted this month)</a:t>
            </a:r>
          </a:p>
          <a:p>
            <a:pPr>
              <a:lnSpc>
                <a:spcPct val="120000"/>
              </a:lnSpc>
              <a:spcBef>
                <a:spcPts val="500"/>
              </a:spcBef>
            </a:pPr>
            <a:r>
              <a:rPr lang="en-US" sz="4500" dirty="0" smtClean="0"/>
              <a:t>Democratizing information among districts; expanding districts’ choices; </a:t>
            </a:r>
          </a:p>
          <a:p>
            <a:pPr>
              <a:lnSpc>
                <a:spcPct val="120000"/>
              </a:lnSpc>
              <a:spcBef>
                <a:spcPts val="500"/>
              </a:spcBef>
            </a:pPr>
            <a:r>
              <a:rPr lang="en-US" sz="4500" dirty="0" smtClean="0"/>
              <a:t>Amplifying districts’ collective voice; empowering informed choice; </a:t>
            </a:r>
          </a:p>
          <a:p>
            <a:pPr>
              <a:lnSpc>
                <a:spcPct val="120000"/>
              </a:lnSpc>
              <a:spcBef>
                <a:spcPts val="500"/>
              </a:spcBef>
            </a:pPr>
            <a:r>
              <a:rPr lang="en-US" sz="4500" dirty="0" smtClean="0"/>
              <a:t>Helping districts save money (by making comparison shopping easier)</a:t>
            </a:r>
          </a:p>
          <a:p>
            <a:pPr>
              <a:lnSpc>
                <a:spcPct val="120000"/>
              </a:lnSpc>
              <a:spcBef>
                <a:spcPts val="500"/>
              </a:spcBef>
            </a:pPr>
            <a:r>
              <a:rPr lang="en-US" sz="4500" dirty="0" smtClean="0"/>
              <a:t>Helping districts save time (in selection </a:t>
            </a:r>
            <a:r>
              <a:rPr lang="en-US" sz="4500" i="1" dirty="0" smtClean="0"/>
              <a:t>and</a:t>
            </a:r>
            <a:r>
              <a:rPr lang="en-US" sz="4500" dirty="0" smtClean="0"/>
              <a:t> instruction) </a:t>
            </a:r>
          </a:p>
          <a:p>
            <a:pPr>
              <a:lnSpc>
                <a:spcPct val="120000"/>
              </a:lnSpc>
              <a:spcBef>
                <a:spcPts val="500"/>
              </a:spcBef>
            </a:pPr>
            <a:r>
              <a:rPr lang="en-US" sz="4500" dirty="0" smtClean="0"/>
              <a:t>Helping educators </a:t>
            </a:r>
            <a:r>
              <a:rPr lang="en-US" sz="4500" i="1" dirty="0" smtClean="0"/>
              <a:t>use</a:t>
            </a:r>
            <a:r>
              <a:rPr lang="en-US" sz="4500" dirty="0" smtClean="0"/>
              <a:t> their materials more effectively;</a:t>
            </a:r>
          </a:p>
          <a:p>
            <a:pPr>
              <a:lnSpc>
                <a:spcPct val="120000"/>
              </a:lnSpc>
              <a:spcBef>
                <a:spcPts val="500"/>
              </a:spcBef>
            </a:pPr>
            <a:r>
              <a:rPr lang="en-US" sz="4500" dirty="0" smtClean="0"/>
              <a:t>Helping publishers improve alignment of materials/enhance features;</a:t>
            </a:r>
          </a:p>
          <a:p>
            <a:pPr>
              <a:lnSpc>
                <a:spcPct val="120000"/>
              </a:lnSpc>
              <a:spcBef>
                <a:spcPts val="500"/>
              </a:spcBef>
            </a:pPr>
            <a:r>
              <a:rPr lang="en-US" sz="4500" dirty="0" smtClean="0"/>
              <a:t>Expanding publishers’ marketing reach (esp. to smaller districts);</a:t>
            </a:r>
          </a:p>
          <a:p>
            <a:pPr>
              <a:lnSpc>
                <a:spcPct val="120000"/>
              </a:lnSpc>
              <a:spcBef>
                <a:spcPts val="500"/>
              </a:spcBef>
            </a:pPr>
            <a:r>
              <a:rPr lang="en-US" sz="4500" dirty="0" smtClean="0"/>
              <a:t>Helping publishers more easily do market research and identify market holes/new niches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829" y="127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Marketplace Impact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668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200900" y="1418510"/>
            <a:ext cx="166744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u="sng" dirty="0" smtClean="0"/>
              <a:t>&gt;</a:t>
            </a:r>
            <a:r>
              <a:rPr lang="en-US" sz="2400" b="1" dirty="0" smtClean="0"/>
              <a:t> $500K in </a:t>
            </a:r>
          </a:p>
          <a:p>
            <a:pPr algn="ctr"/>
            <a:r>
              <a:rPr lang="en-US" sz="2400" b="1" dirty="0" smtClean="0"/>
              <a:t>unused IMs</a:t>
            </a:r>
            <a:endParaRPr lang="en-US" sz="2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7772400" y="6629400"/>
            <a:ext cx="137138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© 2015 Learning List</a:t>
            </a:r>
            <a:endParaRPr lang="en-US" sz="1100" dirty="0"/>
          </a:p>
        </p:txBody>
      </p:sp>
      <p:sp>
        <p:nvSpPr>
          <p:cNvPr id="20" name="Rectangle 19"/>
          <p:cNvSpPr/>
          <p:nvPr/>
        </p:nvSpPr>
        <p:spPr>
          <a:xfrm flipH="1">
            <a:off x="0" y="6581001"/>
            <a:ext cx="22916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fld id="{C238383D-68F6-47C8-BFA2-A1A1CB2E5BA2}" type="slidenum">
              <a:rPr lang="en-US" sz="1200"/>
              <a:pPr/>
              <a:t>2</a:t>
            </a:fld>
            <a:endParaRPr lang="en-US" sz="1200" dirty="0"/>
          </a:p>
        </p:txBody>
      </p:sp>
      <p:sp>
        <p:nvSpPr>
          <p:cNvPr id="21" name="TextBox 20"/>
          <p:cNvSpPr txBox="1"/>
          <p:nvPr/>
        </p:nvSpPr>
        <p:spPr>
          <a:xfrm>
            <a:off x="4114800" y="6629400"/>
            <a:ext cx="990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Learning List</a:t>
            </a:r>
            <a:endParaRPr lang="en-US" sz="1100" dirty="0"/>
          </a:p>
        </p:txBody>
      </p:sp>
      <p:graphicFrame>
        <p:nvGraphicFramePr>
          <p:cNvPr id="16" name="Content Placeholder 15" descr="The Problem Slide" title="The Problem Slide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3588057"/>
              </p:ext>
            </p:extLst>
          </p:nvPr>
        </p:nvGraphicFramePr>
        <p:xfrm>
          <a:off x="2317317" y="1520495"/>
          <a:ext cx="4585566" cy="44994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53367"/>
                <a:gridCol w="1727045"/>
                <a:gridCol w="1905154"/>
              </a:tblGrid>
              <a:tr h="160646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2300" b="1" u="sng" baseline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2300" b="1" u="sng" baseline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r>
                        <a:rPr lang="en-US" sz="2300" b="1" u="sng" baseline="0" dirty="0" smtClean="0">
                          <a:solidFill>
                            <a:schemeClr val="tx1"/>
                          </a:solidFill>
                          <a:effectLst/>
                        </a:rPr>
                        <a:t>Grade</a:t>
                      </a:r>
                      <a:endParaRPr lang="en-US" sz="2300" b="1" u="sng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r>
                        <a:rPr lang="en-US" sz="2300" b="1" u="sng" baseline="0" dirty="0" smtClean="0">
                          <a:solidFill>
                            <a:schemeClr val="tx1"/>
                          </a:solidFill>
                          <a:effectLst/>
                        </a:rPr>
                        <a:t>Publishers’ Claimed Alignment %</a:t>
                      </a:r>
                      <a:endParaRPr lang="en-US" sz="2300" b="1" u="sng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2300" u="sng" baseline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r>
                        <a:rPr lang="en-US" sz="2300" u="sng" baseline="0" dirty="0" smtClean="0">
                          <a:solidFill>
                            <a:schemeClr val="tx1"/>
                          </a:solidFill>
                          <a:effectLst/>
                        </a:rPr>
                        <a:t>Learning List’s Alignment %</a:t>
                      </a:r>
                      <a:endParaRPr lang="en-US" sz="2300" u="sng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232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r>
                        <a:rPr lang="en-US" sz="2800" b="1" dirty="0">
                          <a:solidFill>
                            <a:srgbClr val="000090"/>
                          </a:solidFill>
                          <a:effectLst/>
                        </a:rPr>
                        <a:t>5</a:t>
                      </a:r>
                      <a:endParaRPr lang="en-US" sz="2800" b="1" dirty="0">
                        <a:solidFill>
                          <a:srgbClr val="00009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r>
                        <a:rPr lang="en-US" sz="3600" b="1" dirty="0">
                          <a:effectLst/>
                        </a:rPr>
                        <a:t>100%</a:t>
                      </a:r>
                      <a:endParaRPr lang="en-US" sz="3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r>
                        <a:rPr lang="en-US" sz="3600" b="1" dirty="0">
                          <a:effectLst/>
                        </a:rPr>
                        <a:t>100%</a:t>
                      </a:r>
                      <a:endParaRPr lang="en-US" sz="3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32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r>
                        <a:rPr lang="en-US" sz="2800" b="1" dirty="0">
                          <a:solidFill>
                            <a:srgbClr val="000090"/>
                          </a:solidFill>
                          <a:effectLst/>
                        </a:rPr>
                        <a:t>6</a:t>
                      </a:r>
                      <a:endParaRPr lang="en-US" sz="2800" b="1" dirty="0">
                        <a:solidFill>
                          <a:srgbClr val="00009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1" dirty="0">
                          <a:effectLst/>
                        </a:rPr>
                        <a:t>100%</a:t>
                      </a:r>
                      <a:endParaRPr lang="en-US" sz="3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r>
                        <a:rPr lang="en-US" sz="3600" b="1" dirty="0">
                          <a:effectLst/>
                        </a:rPr>
                        <a:t>66%</a:t>
                      </a:r>
                      <a:endParaRPr lang="en-US" sz="3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32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r>
                        <a:rPr lang="en-US" sz="2800" b="1" dirty="0">
                          <a:solidFill>
                            <a:srgbClr val="000090"/>
                          </a:solidFill>
                          <a:effectLst/>
                        </a:rPr>
                        <a:t>7</a:t>
                      </a:r>
                      <a:endParaRPr lang="en-US" sz="2800" b="1" dirty="0">
                        <a:solidFill>
                          <a:srgbClr val="00009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1" dirty="0">
                          <a:effectLst/>
                        </a:rPr>
                        <a:t>100%</a:t>
                      </a:r>
                      <a:endParaRPr lang="en-US" sz="3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r>
                        <a:rPr lang="en-US" sz="3600" b="1" dirty="0">
                          <a:effectLst/>
                        </a:rPr>
                        <a:t>50%</a:t>
                      </a:r>
                      <a:endParaRPr lang="en-US" sz="3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32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r>
                        <a:rPr lang="en-US" sz="2800" b="1" dirty="0">
                          <a:solidFill>
                            <a:srgbClr val="000090"/>
                          </a:solidFill>
                          <a:effectLst/>
                        </a:rPr>
                        <a:t>8</a:t>
                      </a:r>
                      <a:endParaRPr lang="en-US" sz="2800" b="1" dirty="0">
                        <a:solidFill>
                          <a:srgbClr val="00009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1" dirty="0">
                          <a:effectLst/>
                        </a:rPr>
                        <a:t>100%</a:t>
                      </a:r>
                      <a:endParaRPr lang="en-US" sz="3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r>
                        <a:rPr lang="en-US" sz="3600" b="1" dirty="0">
                          <a:effectLst/>
                        </a:rPr>
                        <a:t>75%</a:t>
                      </a:r>
                      <a:endParaRPr lang="en-US" sz="3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26" name="Picture 2" descr="http://clipartzebraz.com/cliparts/warehouse-clip-art/cliparti1_warehouse-clip-art_10.jpg" title="pictur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00" y="2617763"/>
            <a:ext cx="1667443" cy="24861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5" descr="66%&#10;50%&#10;75%" title="oval"/>
          <p:cNvSpPr/>
          <p:nvPr/>
        </p:nvSpPr>
        <p:spPr>
          <a:xfrm>
            <a:off x="5105400" y="3860846"/>
            <a:ext cx="1676400" cy="2235153"/>
          </a:xfrm>
          <a:prstGeom prst="ellipse">
            <a:avLst/>
          </a:prstGeom>
          <a:noFill/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 descr="picture of books" title="picture of book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581" y="2819399"/>
            <a:ext cx="1862442" cy="311252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2810" y="1295400"/>
            <a:ext cx="23238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Too Many Choices, </a:t>
            </a:r>
          </a:p>
          <a:p>
            <a:r>
              <a:rPr lang="en-US" sz="2400" b="1" dirty="0" smtClean="0"/>
              <a:t>Too Little Time</a:t>
            </a:r>
            <a:endParaRPr lang="en-US" sz="2400" b="1" dirty="0"/>
          </a:p>
        </p:txBody>
      </p:sp>
      <p:sp>
        <p:nvSpPr>
          <p:cNvPr id="10" name="Equal 9" descr="equal sign" title="equal sign"/>
          <p:cNvSpPr/>
          <p:nvPr/>
        </p:nvSpPr>
        <p:spPr>
          <a:xfrm>
            <a:off x="6902450" y="3338722"/>
            <a:ext cx="596900" cy="763539"/>
          </a:xfrm>
          <a:prstGeom prst="mathEqual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Plus 8" descr="plus sign" title="plus sign"/>
          <p:cNvSpPr/>
          <p:nvPr/>
        </p:nvSpPr>
        <p:spPr>
          <a:xfrm>
            <a:off x="1617244" y="3338883"/>
            <a:ext cx="664029" cy="798723"/>
          </a:xfrm>
          <a:prstGeom prst="mathPlus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"/>
            <a:ext cx="72390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The Problem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82889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7712"/>
    </mc:Choice>
    <mc:Fallback xmlns="">
      <p:transition spd="slow" advTm="37712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 flipH="1">
            <a:off x="0" y="6581001"/>
            <a:ext cx="22916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fld id="{C238383D-68F6-47C8-BFA2-A1A1CB2E5BA2}" type="slidenum">
              <a:rPr lang="en-US" sz="1200"/>
              <a:pPr/>
              <a:t>3</a:t>
            </a:fld>
            <a:endParaRPr lang="en-US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7772400" y="6629400"/>
            <a:ext cx="137138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© 2015 Learning List</a:t>
            </a:r>
            <a:endParaRPr lang="en-US" sz="1100" dirty="0"/>
          </a:p>
        </p:txBody>
      </p:sp>
      <p:sp>
        <p:nvSpPr>
          <p:cNvPr id="13" name="TextBox 12"/>
          <p:cNvSpPr txBox="1"/>
          <p:nvPr/>
        </p:nvSpPr>
        <p:spPr>
          <a:xfrm>
            <a:off x="4114800" y="6629400"/>
            <a:ext cx="990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Learning List</a:t>
            </a:r>
            <a:endParaRPr lang="en-US" sz="1100" dirty="0"/>
          </a:p>
        </p:txBody>
      </p:sp>
      <p:sp>
        <p:nvSpPr>
          <p:cNvPr id="7" name="Rectangle 6"/>
          <p:cNvSpPr/>
          <p:nvPr/>
        </p:nvSpPr>
        <p:spPr>
          <a:xfrm>
            <a:off x="229163" y="5819494"/>
            <a:ext cx="8381437" cy="52322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>
              <a:tabLst>
                <a:tab pos="52388" algn="l"/>
                <a:tab pos="404813" algn="l"/>
              </a:tabLst>
            </a:pPr>
            <a:r>
              <a:rPr lang="en-US" sz="2800" b="1" i="1" dirty="0" smtClean="0">
                <a:solidFill>
                  <a:srgbClr val="000090"/>
                </a:solidFill>
              </a:rPr>
              <a:t>Better Information </a:t>
            </a:r>
            <a:r>
              <a:rPr lang="en-US" sz="2500" b="1" i="1" dirty="0" smtClean="0">
                <a:solidFill>
                  <a:srgbClr val="000090"/>
                </a:solidFill>
              </a:rPr>
              <a:t>      </a:t>
            </a:r>
            <a:r>
              <a:rPr lang="en-US" sz="2800" b="1" i="1" dirty="0" smtClean="0">
                <a:solidFill>
                  <a:srgbClr val="000090"/>
                </a:solidFill>
              </a:rPr>
              <a:t>Better Choices       Better Results</a:t>
            </a:r>
            <a:endParaRPr lang="en-US" sz="2800" b="1" i="1" dirty="0">
              <a:solidFill>
                <a:srgbClr val="000090"/>
              </a:solidFill>
            </a:endParaRPr>
          </a:p>
        </p:txBody>
      </p:sp>
      <p:cxnSp>
        <p:nvCxnSpPr>
          <p:cNvPr id="26" name="Straight Connector 25" descr="slide" title="reviews"/>
          <p:cNvCxnSpPr/>
          <p:nvPr/>
        </p:nvCxnSpPr>
        <p:spPr>
          <a:xfrm flipV="1">
            <a:off x="1257300" y="5105400"/>
            <a:ext cx="7810500" cy="38100"/>
          </a:xfrm>
          <a:prstGeom prst="line">
            <a:avLst/>
          </a:prstGeom>
          <a:ln w="3175" cmpd="sng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051" name="Picture 3" descr="mathematics" title="bridg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66799"/>
            <a:ext cx="9144000" cy="4419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Oval 28"/>
          <p:cNvSpPr/>
          <p:nvPr/>
        </p:nvSpPr>
        <p:spPr>
          <a:xfrm>
            <a:off x="1282700" y="2894568"/>
            <a:ext cx="457200" cy="457200"/>
          </a:xfrm>
          <a:prstGeom prst="ellipse">
            <a:avLst/>
          </a:prstGeom>
          <a:solidFill>
            <a:srgbClr val="00009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/>
              <a:t>2</a:t>
            </a:r>
            <a:endParaRPr lang="en-US" sz="2400" dirty="0"/>
          </a:p>
        </p:txBody>
      </p:sp>
      <p:sp>
        <p:nvSpPr>
          <p:cNvPr id="30" name="Oval 29"/>
          <p:cNvSpPr/>
          <p:nvPr/>
        </p:nvSpPr>
        <p:spPr>
          <a:xfrm>
            <a:off x="6197600" y="2444234"/>
            <a:ext cx="457200" cy="457200"/>
          </a:xfrm>
          <a:prstGeom prst="ellipse">
            <a:avLst/>
          </a:prstGeom>
          <a:solidFill>
            <a:srgbClr val="00009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/>
              <a:t>1</a:t>
            </a:r>
            <a:endParaRPr lang="en-US" sz="2400" dirty="0"/>
          </a:p>
        </p:txBody>
      </p:sp>
      <p:sp>
        <p:nvSpPr>
          <p:cNvPr id="31" name="Oval 30"/>
          <p:cNvSpPr/>
          <p:nvPr/>
        </p:nvSpPr>
        <p:spPr>
          <a:xfrm>
            <a:off x="6197600" y="2945368"/>
            <a:ext cx="457200" cy="457200"/>
          </a:xfrm>
          <a:prstGeom prst="ellipse">
            <a:avLst/>
          </a:prstGeom>
          <a:solidFill>
            <a:srgbClr val="00009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/>
              <a:t>4</a:t>
            </a:r>
          </a:p>
        </p:txBody>
      </p:sp>
      <p:sp>
        <p:nvSpPr>
          <p:cNvPr id="10" name="Right Arrow 9" descr="arrow" title="arrow"/>
          <p:cNvSpPr/>
          <p:nvPr/>
        </p:nvSpPr>
        <p:spPr>
          <a:xfrm>
            <a:off x="3146942" y="5990008"/>
            <a:ext cx="381000" cy="228600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Right Arrow 31" descr="arrow" title="arrow"/>
          <p:cNvSpPr/>
          <p:nvPr/>
        </p:nvSpPr>
        <p:spPr>
          <a:xfrm>
            <a:off x="5791200" y="5966804"/>
            <a:ext cx="381000" cy="228600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 descr="blank box" title="blank box"/>
          <p:cNvSpPr/>
          <p:nvPr/>
        </p:nvSpPr>
        <p:spPr>
          <a:xfrm>
            <a:off x="4114800" y="9144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 descr="blank box" title="blank box"/>
          <p:cNvSpPr/>
          <p:nvPr/>
        </p:nvSpPr>
        <p:spPr>
          <a:xfrm>
            <a:off x="3962400" y="838200"/>
            <a:ext cx="571499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1026" name="Picture 2" descr="check list" title="check lis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7987" y="2558534"/>
            <a:ext cx="202882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Oval 18"/>
          <p:cNvSpPr/>
          <p:nvPr/>
        </p:nvSpPr>
        <p:spPr>
          <a:xfrm>
            <a:off x="3695700" y="2901434"/>
            <a:ext cx="457200" cy="457200"/>
          </a:xfrm>
          <a:prstGeom prst="ellipse">
            <a:avLst/>
          </a:prstGeom>
          <a:solidFill>
            <a:srgbClr val="00009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/>
              <a:t>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>
            <a:normAutofit/>
          </a:bodyPr>
          <a:lstStyle/>
          <a:p>
            <a:r>
              <a:rPr lang="en-US" sz="1700" dirty="0" smtClean="0"/>
              <a:t/>
            </a:r>
            <a:br>
              <a:rPr lang="en-US" sz="1700" dirty="0" smtClean="0"/>
            </a:br>
            <a:r>
              <a:rPr lang="en-US" dirty="0" smtClean="0"/>
              <a:t>Learning List’s Reviews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164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621"/>
    </mc:Choice>
    <mc:Fallback xmlns="">
      <p:transition spd="slow" advTm="35621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mplements slide" title="complements slide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" y="-76200"/>
            <a:ext cx="9141859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763000" cy="5334000"/>
          </a:xfrm>
        </p:spPr>
        <p:txBody>
          <a:bodyPr>
            <a:normAutofit/>
          </a:bodyPr>
          <a:lstStyle/>
          <a:p>
            <a:r>
              <a:rPr lang="en-US" sz="3400" dirty="0" smtClean="0"/>
              <a:t>Use TEA’s Breakout to review alignment of </a:t>
            </a:r>
            <a:r>
              <a:rPr lang="en-US" sz="3400" i="1" dirty="0" smtClean="0"/>
              <a:t>non-state-adopted</a:t>
            </a:r>
            <a:r>
              <a:rPr lang="en-US" sz="3400" dirty="0" smtClean="0"/>
              <a:t> materials </a:t>
            </a:r>
          </a:p>
          <a:p>
            <a:r>
              <a:rPr lang="en-US" sz="3400" dirty="0" smtClean="0"/>
              <a:t>Provides </a:t>
            </a:r>
            <a:r>
              <a:rPr lang="en-US" sz="3400" i="1" dirty="0" smtClean="0"/>
              <a:t>additional types of </a:t>
            </a:r>
            <a:r>
              <a:rPr lang="en-US" sz="3400" dirty="0" smtClean="0"/>
              <a:t>reviews to meet districts’ needs:</a:t>
            </a:r>
          </a:p>
          <a:p>
            <a:pPr lvl="1"/>
            <a:r>
              <a:rPr lang="en-US" dirty="0" smtClean="0"/>
              <a:t>For state-adopted materials, features state alignment report + </a:t>
            </a:r>
            <a:r>
              <a:rPr lang="en-US" i="1" dirty="0" smtClean="0"/>
              <a:t>spec sheet </a:t>
            </a:r>
            <a:r>
              <a:rPr lang="en-US" dirty="0" smtClean="0"/>
              <a:t>+ </a:t>
            </a:r>
            <a:r>
              <a:rPr lang="en-US" i="1" dirty="0" smtClean="0"/>
              <a:t>editorial review</a:t>
            </a:r>
            <a:r>
              <a:rPr lang="en-US" dirty="0" smtClean="0"/>
              <a:t> + </a:t>
            </a:r>
            <a:r>
              <a:rPr lang="en-US" i="1" dirty="0" smtClean="0"/>
              <a:t>subscriber ratings &amp; reviews</a:t>
            </a:r>
            <a:endParaRPr lang="en-US" sz="1300" dirty="0" smtClean="0"/>
          </a:p>
          <a:p>
            <a:pPr lvl="1"/>
            <a:endParaRPr lang="en-US" sz="500" i="1" dirty="0" smtClean="0"/>
          </a:p>
          <a:p>
            <a:pPr lvl="1"/>
            <a:r>
              <a:rPr lang="en-US" dirty="0" smtClean="0"/>
              <a:t>For non-adopted: develop </a:t>
            </a:r>
            <a:r>
              <a:rPr lang="en-US" i="1" dirty="0" smtClean="0"/>
              <a:t>independent alignment report</a:t>
            </a:r>
            <a:r>
              <a:rPr lang="en-US" dirty="0" smtClean="0"/>
              <a:t> + </a:t>
            </a:r>
            <a:r>
              <a:rPr lang="en-US" i="1" dirty="0" smtClean="0"/>
              <a:t>spec sheet </a:t>
            </a:r>
            <a:r>
              <a:rPr lang="en-US" dirty="0" smtClean="0"/>
              <a:t>+ </a:t>
            </a:r>
            <a:r>
              <a:rPr lang="en-US" i="1" dirty="0" smtClean="0"/>
              <a:t>editorial review</a:t>
            </a:r>
            <a:r>
              <a:rPr lang="en-US" dirty="0" smtClean="0"/>
              <a:t> + </a:t>
            </a:r>
            <a:r>
              <a:rPr lang="en-US" i="1" dirty="0" smtClean="0"/>
              <a:t>subscriber ratings/reviews</a:t>
            </a:r>
            <a:endParaRPr lang="en-US" sz="1300" dirty="0" smtClean="0"/>
          </a:p>
          <a:p>
            <a:pPr marL="457200" lvl="1" indent="0">
              <a:buNone/>
            </a:pPr>
            <a:endParaRPr lang="en-US" i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Learning List </a:t>
            </a:r>
            <a:r>
              <a:rPr lang="en-US" i="1" dirty="0" smtClean="0"/>
              <a:t>Complements</a:t>
            </a:r>
            <a:r>
              <a:rPr lang="en-US" dirty="0" smtClean="0"/>
              <a:t> the State Adoption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90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pec sheet" title="spec she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" y="38100"/>
            <a:ext cx="8305800" cy="251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 descr="Device Compatibility" title="Device Compatibilit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" y="1447800"/>
            <a:ext cx="8305800" cy="523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 hidden="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List Spec Sheet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581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echnology Attributes" title="top of ch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" y="38100"/>
            <a:ext cx="8305800" cy="251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 descr="criteria 5" title="bottom of char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700" y="1447800"/>
            <a:ext cx="8305800" cy="490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List Criteria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655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ontinued" title="state adoption proces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" y="0"/>
            <a:ext cx="9141859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524000"/>
            <a:ext cx="8229600" cy="5181600"/>
          </a:xfrm>
        </p:spPr>
        <p:txBody>
          <a:bodyPr>
            <a:normAutofit fontScale="70000" lnSpcReduction="20000"/>
          </a:bodyPr>
          <a:lstStyle/>
          <a:p>
            <a:r>
              <a:rPr lang="en-US" sz="4000" dirty="0" smtClean="0"/>
              <a:t>Additional </a:t>
            </a:r>
            <a:r>
              <a:rPr lang="en-US" sz="4000" i="1" dirty="0" smtClean="0"/>
              <a:t>types of materials </a:t>
            </a:r>
            <a:r>
              <a:rPr lang="en-US" sz="4000" dirty="0" smtClean="0"/>
              <a:t>reviewed: </a:t>
            </a:r>
          </a:p>
          <a:p>
            <a:pPr lvl="1"/>
            <a:r>
              <a:rPr lang="en-US" dirty="0" smtClean="0"/>
              <a:t>State-adopted, non-adopted,  </a:t>
            </a:r>
            <a:r>
              <a:rPr lang="en-US" i="1" dirty="0" smtClean="0"/>
              <a:t>free</a:t>
            </a:r>
            <a:r>
              <a:rPr lang="en-US" dirty="0" smtClean="0"/>
              <a:t> Open Educational Resources </a:t>
            </a:r>
          </a:p>
          <a:p>
            <a:pPr lvl="1"/>
            <a:r>
              <a:rPr lang="en-US" dirty="0" smtClean="0"/>
              <a:t>Comprehensive</a:t>
            </a:r>
          </a:p>
          <a:p>
            <a:pPr lvl="1"/>
            <a:r>
              <a:rPr lang="en-US" dirty="0" smtClean="0"/>
              <a:t>Supplemental  (RtI, Credit Recovery, ELL/LEP, GT, Spec. Ed)</a:t>
            </a:r>
          </a:p>
          <a:p>
            <a:pPr lvl="1"/>
            <a:r>
              <a:rPr lang="en-US" dirty="0" smtClean="0"/>
              <a:t>Test prep, test banks</a:t>
            </a:r>
          </a:p>
          <a:p>
            <a:pPr lvl="1"/>
            <a:r>
              <a:rPr lang="en-US" dirty="0" smtClean="0"/>
              <a:t>Advanced Placement</a:t>
            </a:r>
          </a:p>
          <a:p>
            <a:pPr lvl="1"/>
            <a:endParaRPr lang="en-US" sz="1100" dirty="0" smtClean="0"/>
          </a:p>
          <a:p>
            <a:r>
              <a:rPr lang="en-US" sz="4000" i="1" dirty="0" smtClean="0"/>
              <a:t>A service – what’s reviewed is driven by subscriber requests</a:t>
            </a:r>
          </a:p>
          <a:p>
            <a:endParaRPr lang="en-US" sz="800" i="1" dirty="0"/>
          </a:p>
          <a:p>
            <a:r>
              <a:rPr lang="en-US" sz="4000" i="1" dirty="0" smtClean="0"/>
              <a:t>Organic</a:t>
            </a:r>
            <a:r>
              <a:rPr lang="en-US" sz="4000" dirty="0" smtClean="0"/>
              <a:t> review process </a:t>
            </a:r>
          </a:p>
          <a:p>
            <a:pPr lvl="1"/>
            <a:r>
              <a:rPr lang="en-US" dirty="0" smtClean="0"/>
              <a:t>Publishers can submit new content </a:t>
            </a:r>
            <a:r>
              <a:rPr lang="en-US" i="1" dirty="0" smtClean="0"/>
              <a:t>every 6 months</a:t>
            </a:r>
          </a:p>
          <a:p>
            <a:endParaRPr lang="en-US" sz="1200" dirty="0" smtClean="0"/>
          </a:p>
          <a:p>
            <a:r>
              <a:rPr lang="en-US" sz="4000" i="1" dirty="0" smtClean="0"/>
              <a:t>Tools </a:t>
            </a:r>
            <a:r>
              <a:rPr lang="en-US" sz="4000" dirty="0" smtClean="0"/>
              <a:t>make the information </a:t>
            </a:r>
            <a:r>
              <a:rPr lang="en-US" sz="4000" i="1" dirty="0" smtClean="0"/>
              <a:t>actionable </a:t>
            </a:r>
          </a:p>
          <a:p>
            <a:endParaRPr lang="en-US" sz="1100" i="1" dirty="0" smtClean="0"/>
          </a:p>
          <a:p>
            <a:r>
              <a:rPr lang="en-US" sz="4000" i="1" dirty="0" smtClean="0"/>
              <a:t>Instructional resource, </a:t>
            </a:r>
            <a:r>
              <a:rPr lang="en-US" sz="4000" dirty="0" smtClean="0"/>
              <a:t>not just for selection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Learning List </a:t>
            </a:r>
            <a:r>
              <a:rPr lang="en-US" i="1" dirty="0" smtClean="0"/>
              <a:t>Complements</a:t>
            </a:r>
            <a:r>
              <a:rPr lang="en-US" dirty="0" smtClean="0"/>
              <a:t> the State Adoption Process (cont.)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67016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rices vary" title="Trend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" y="0"/>
            <a:ext cx="9141859" cy="6858000"/>
          </a:xfrm>
          <a:prstGeom prst="rect">
            <a:avLst/>
          </a:prstGeom>
        </p:spPr>
      </p:pic>
      <p:graphicFrame>
        <p:nvGraphicFramePr>
          <p:cNvPr id="4" name="Content Placeholder 6" descr="chart" title="chart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2978859"/>
              </p:ext>
            </p:extLst>
          </p:nvPr>
        </p:nvGraphicFramePr>
        <p:xfrm>
          <a:off x="457200" y="2895600"/>
          <a:ext cx="8077199" cy="331043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990600"/>
                <a:gridCol w="1295400"/>
                <a:gridCol w="1371600"/>
                <a:gridCol w="2788627"/>
                <a:gridCol w="1630972"/>
              </a:tblGrid>
              <a:tr h="8382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effectLst/>
                        </a:rPr>
                        <a:t>Product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effectLst/>
                          <a:latin typeface="+mn-lt"/>
                        </a:rPr>
                        <a:t>State-Adopted?</a:t>
                      </a:r>
                      <a:endParaRPr lang="en-US" sz="22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effectLst/>
                          <a:latin typeface="+mn-lt"/>
                        </a:rPr>
                        <a:t>Alignment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effectLst/>
                          <a:latin typeface="+mn-lt"/>
                        </a:rPr>
                        <a:t> %</a:t>
                      </a:r>
                      <a:endParaRPr lang="en-US" sz="22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effectLst/>
                          <a:latin typeface="+mn-lt"/>
                        </a:rPr>
                        <a:t>Price </a:t>
                      </a:r>
                      <a:endParaRPr lang="en-US" sz="22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i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Annual Price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per student</a:t>
                      </a:r>
                      <a:endParaRPr lang="en-US" sz="22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1748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effectLst/>
                          <a:latin typeface="+mn-lt"/>
                        </a:rPr>
                        <a:t> #1</a:t>
                      </a:r>
                      <a:endParaRPr lang="en-US" sz="22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effectLst/>
                          <a:latin typeface="+mn-lt"/>
                        </a:rPr>
                        <a:t>Yes</a:t>
                      </a:r>
                      <a:endParaRPr lang="en-US" sz="22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effectLst/>
                          <a:latin typeface="+mn-lt"/>
                        </a:rPr>
                        <a:t>100%</a:t>
                      </a:r>
                      <a:endParaRPr lang="en-US" sz="22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effectLst/>
                          <a:latin typeface="+mn-lt"/>
                        </a:rPr>
                        <a:t>$114.97 per student (print and 8 yr. online)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dirty="0" smtClean="0">
                          <a:effectLst/>
                          <a:latin typeface="+mn-lt"/>
                        </a:rPr>
                        <a:t>$14.37</a:t>
                      </a:r>
                      <a:endParaRPr lang="en-US" sz="2200" b="1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6450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effectLst/>
                          <a:latin typeface="+mn-lt"/>
                        </a:rPr>
                        <a:t> #</a:t>
                      </a:r>
                      <a:r>
                        <a:rPr lang="en-US" sz="2200" b="1" dirty="0">
                          <a:effectLst/>
                          <a:latin typeface="+mn-lt"/>
                        </a:rPr>
                        <a:t>2</a:t>
                      </a:r>
                      <a:endParaRPr lang="en-US" sz="22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effectLst/>
                          <a:latin typeface="+mn-lt"/>
                        </a:rPr>
                        <a:t>Yes</a:t>
                      </a:r>
                      <a:endParaRPr lang="en-US" sz="22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effectLst/>
                          <a:latin typeface="+mn-lt"/>
                        </a:rPr>
                        <a:t>100%</a:t>
                      </a:r>
                      <a:endParaRPr lang="en-US" sz="22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effectLst/>
                          <a:latin typeface="+mn-lt"/>
                        </a:rPr>
                        <a:t>$89.94 per</a:t>
                      </a:r>
                      <a:r>
                        <a:rPr lang="en-US" sz="2200" b="1" baseline="0" dirty="0" smtClean="0">
                          <a:effectLst/>
                          <a:latin typeface="+mn-lt"/>
                        </a:rPr>
                        <a:t> student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effectLst/>
                          <a:latin typeface="+mn-lt"/>
                        </a:rPr>
                        <a:t>(print</a:t>
                      </a:r>
                      <a:r>
                        <a:rPr lang="en-US" sz="2200" b="1" baseline="0" dirty="0" smtClean="0">
                          <a:effectLst/>
                          <a:latin typeface="+mn-lt"/>
                        </a:rPr>
                        <a:t> and </a:t>
                      </a:r>
                      <a:r>
                        <a:rPr lang="en-US" sz="2200" b="1" dirty="0" smtClean="0">
                          <a:effectLst/>
                          <a:latin typeface="+mn-lt"/>
                        </a:rPr>
                        <a:t>8 yr. online)</a:t>
                      </a:r>
                      <a:endParaRPr lang="en-US" sz="2200" b="1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dirty="0" smtClean="0">
                          <a:effectLst/>
                          <a:latin typeface="+mn-lt"/>
                        </a:rPr>
                        <a:t>$11.24</a:t>
                      </a:r>
                      <a:endParaRPr lang="en-US" sz="2200" b="1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9024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effectLst/>
                          <a:latin typeface="+mn-lt"/>
                        </a:rPr>
                        <a:t> #</a:t>
                      </a:r>
                      <a:r>
                        <a:rPr lang="en-US" sz="2200" b="1" dirty="0">
                          <a:effectLst/>
                          <a:latin typeface="+mn-lt"/>
                        </a:rPr>
                        <a:t>3</a:t>
                      </a:r>
                      <a:endParaRPr lang="en-US" sz="22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effectLst/>
                          <a:latin typeface="+mn-lt"/>
                        </a:rPr>
                        <a:t>Yes</a:t>
                      </a:r>
                      <a:endParaRPr lang="en-US" sz="22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effectLst/>
                          <a:latin typeface="+mn-lt"/>
                        </a:rPr>
                        <a:t>100%</a:t>
                      </a:r>
                      <a:endParaRPr lang="en-US" sz="22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effectLst/>
                          <a:latin typeface="+mn-lt"/>
                        </a:rPr>
                        <a:t>$33.95 </a:t>
                      </a:r>
                      <a:r>
                        <a:rPr lang="en-US" sz="2200" b="1" dirty="0" smtClean="0">
                          <a:effectLst/>
                          <a:latin typeface="+mn-lt"/>
                        </a:rPr>
                        <a:t>per student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effectLst/>
                          <a:latin typeface="+mn-lt"/>
                        </a:rPr>
                        <a:t>(print only)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effectLst/>
                          <a:latin typeface="+mn-lt"/>
                        </a:rPr>
                        <a:t>$4.24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382000" cy="5181600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Comprehensive, </a:t>
            </a:r>
            <a:r>
              <a:rPr lang="en-US" dirty="0" smtClean="0"/>
              <a:t>100</a:t>
            </a:r>
            <a:r>
              <a:rPr lang="en-US" dirty="0"/>
              <a:t>% aligned </a:t>
            </a:r>
            <a:r>
              <a:rPr lang="en-US" b="1" dirty="0"/>
              <a:t>Economics</a:t>
            </a:r>
            <a:r>
              <a:rPr lang="en-US" dirty="0"/>
              <a:t> </a:t>
            </a:r>
            <a:r>
              <a:rPr lang="en-US" dirty="0" smtClean="0"/>
              <a:t>materials </a:t>
            </a:r>
            <a:r>
              <a:rPr lang="en-US" b="1" dirty="0" smtClean="0"/>
              <a:t>vary in price by up to $81 per student </a:t>
            </a:r>
            <a:r>
              <a:rPr lang="en-US" dirty="0" smtClean="0"/>
              <a:t>over 8 years. </a:t>
            </a:r>
            <a:endParaRPr lang="en-US" dirty="0"/>
          </a:p>
          <a:p>
            <a:pPr>
              <a:spcBef>
                <a:spcPts val="0"/>
              </a:spcBef>
            </a:pPr>
            <a:endParaRPr lang="en-US" sz="1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Trends: Prices Vary … A Lot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5905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 descr="blank box" title="blank box"/>
          <p:cNvSpPr/>
          <p:nvPr/>
        </p:nvSpPr>
        <p:spPr>
          <a:xfrm>
            <a:off x="2286000" y="3046588"/>
            <a:ext cx="4572000" cy="7648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defRPr/>
            </a:pPr>
            <a:endParaRPr lang="en-US" b="1" dirty="0"/>
          </a:p>
          <a:p>
            <a:pPr algn="ctr">
              <a:lnSpc>
                <a:spcPct val="115000"/>
              </a:lnSpc>
            </a:pPr>
            <a:endParaRPr lang="en-US" sz="2000" b="1" dirty="0">
              <a:ea typeface="Calibri"/>
              <a:cs typeface="Times New Roman"/>
            </a:endParaRPr>
          </a:p>
        </p:txBody>
      </p:sp>
      <p:pic>
        <p:nvPicPr>
          <p:cNvPr id="4" name="Picture 3" descr="price and alignment" title="relationship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" y="23191"/>
            <a:ext cx="9141859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534400" cy="4953000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Comprehensive</a:t>
            </a:r>
            <a:r>
              <a:rPr lang="en-US" dirty="0"/>
              <a:t>, 100% aligned </a:t>
            </a:r>
            <a:r>
              <a:rPr lang="en-US" b="1" dirty="0"/>
              <a:t>Algebra I</a:t>
            </a:r>
            <a:r>
              <a:rPr lang="en-US" dirty="0"/>
              <a:t> </a:t>
            </a:r>
            <a:r>
              <a:rPr lang="en-US" dirty="0" smtClean="0"/>
              <a:t>products vary in price significantly over the adoption.</a:t>
            </a:r>
            <a:endParaRPr lang="en-US" dirty="0"/>
          </a:p>
          <a:p>
            <a:pPr>
              <a:spcBef>
                <a:spcPts val="0"/>
              </a:spcBef>
            </a:pPr>
            <a:endParaRPr lang="en-US" sz="1400" dirty="0"/>
          </a:p>
        </p:txBody>
      </p:sp>
      <p:graphicFrame>
        <p:nvGraphicFramePr>
          <p:cNvPr id="7" name="Content Placeholder 6" descr="chart" title="chart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5756114"/>
              </p:ext>
            </p:extLst>
          </p:nvPr>
        </p:nvGraphicFramePr>
        <p:xfrm>
          <a:off x="381001" y="2438400"/>
          <a:ext cx="8534400" cy="373008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066800"/>
                <a:gridCol w="1295399"/>
                <a:gridCol w="1447800"/>
                <a:gridCol w="3048000"/>
                <a:gridCol w="1676401"/>
              </a:tblGrid>
              <a:tr h="8961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effectLst/>
                        </a:rPr>
                        <a:t>Product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effectLst/>
                          <a:latin typeface="+mn-lt"/>
                        </a:rPr>
                        <a:t>State-Adopted?</a:t>
                      </a:r>
                      <a:endParaRPr lang="en-US" sz="22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effectLst/>
                          <a:latin typeface="+mn-lt"/>
                        </a:rPr>
                        <a:t>Alignment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effectLst/>
                          <a:latin typeface="+mn-lt"/>
                        </a:rPr>
                        <a:t> %</a:t>
                      </a:r>
                      <a:endParaRPr lang="en-US" sz="22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effectLst/>
                          <a:latin typeface="+mn-lt"/>
                        </a:rPr>
                        <a:t>Price over Adoption Period</a:t>
                      </a:r>
                      <a:endParaRPr lang="en-US" sz="22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i="1" u="sng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Annual price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per student</a:t>
                      </a:r>
                      <a:endParaRPr lang="en-US" sz="22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528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effectLst/>
                          <a:latin typeface="+mn-lt"/>
                        </a:rPr>
                        <a:t> #1</a:t>
                      </a:r>
                      <a:endParaRPr lang="en-US" sz="22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effectLst/>
                          <a:latin typeface="+mn-lt"/>
                        </a:rPr>
                        <a:t>Yes</a:t>
                      </a:r>
                      <a:endParaRPr lang="en-US" sz="22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effectLst/>
                          <a:latin typeface="+mn-lt"/>
                        </a:rPr>
                        <a:t>100%</a:t>
                      </a:r>
                      <a:endParaRPr lang="en-US" sz="22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effectLst/>
                          <a:latin typeface="+mn-lt"/>
                        </a:rPr>
                        <a:t>$95.90 per student (print and 8 yr. online)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dirty="0" smtClean="0">
                          <a:effectLst/>
                          <a:latin typeface="+mn-lt"/>
                        </a:rPr>
                        <a:t>$11.99</a:t>
                      </a:r>
                      <a:endParaRPr lang="en-US" sz="2200" b="1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466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effectLst/>
                          <a:latin typeface="+mn-lt"/>
                        </a:rPr>
                        <a:t> #</a:t>
                      </a:r>
                      <a:r>
                        <a:rPr lang="en-US" sz="2200" b="1" dirty="0">
                          <a:effectLst/>
                          <a:latin typeface="+mn-lt"/>
                        </a:rPr>
                        <a:t>2</a:t>
                      </a:r>
                      <a:endParaRPr lang="en-US" sz="22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effectLst/>
                          <a:latin typeface="+mn-lt"/>
                        </a:rPr>
                        <a:t>Yes</a:t>
                      </a:r>
                      <a:endParaRPr lang="en-US" sz="22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effectLst/>
                          <a:latin typeface="+mn-lt"/>
                        </a:rPr>
                        <a:t>100%</a:t>
                      </a:r>
                      <a:endParaRPr lang="en-US" sz="22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effectLst/>
                          <a:latin typeface="+mn-lt"/>
                        </a:rPr>
                        <a:t>$98.65 per</a:t>
                      </a:r>
                      <a:r>
                        <a:rPr lang="en-US" sz="2200" b="1" baseline="0" dirty="0" smtClean="0">
                          <a:effectLst/>
                          <a:latin typeface="+mn-lt"/>
                        </a:rPr>
                        <a:t> student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effectLst/>
                          <a:latin typeface="+mn-lt"/>
                        </a:rPr>
                        <a:t>(8 yr. online and </a:t>
                      </a:r>
                      <a:r>
                        <a:rPr lang="en-US" sz="2200" b="1" baseline="0" dirty="0" smtClean="0">
                          <a:effectLst/>
                          <a:latin typeface="+mn-lt"/>
                        </a:rPr>
                        <a:t>co</a:t>
                      </a:r>
                      <a:r>
                        <a:rPr lang="en-US" sz="2200" b="1" dirty="0" smtClean="0">
                          <a:effectLst/>
                          <a:latin typeface="+mn-lt"/>
                        </a:rPr>
                        <a:t>nsumable )</a:t>
                      </a:r>
                      <a:endParaRPr lang="en-US" sz="2200" b="1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dirty="0" smtClean="0">
                          <a:effectLst/>
                          <a:latin typeface="+mn-lt"/>
                        </a:rPr>
                        <a:t>$11.08</a:t>
                      </a:r>
                      <a:endParaRPr lang="en-US" sz="2200" b="1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244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effectLst/>
                          <a:latin typeface="+mn-lt"/>
                        </a:rPr>
                        <a:t> #</a:t>
                      </a:r>
                      <a:r>
                        <a:rPr lang="en-US" sz="2200" b="1" dirty="0">
                          <a:effectLst/>
                          <a:latin typeface="+mn-lt"/>
                        </a:rPr>
                        <a:t>3</a:t>
                      </a:r>
                      <a:endParaRPr lang="en-US" sz="22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effectLst/>
                          <a:latin typeface="+mn-lt"/>
                        </a:rPr>
                        <a:t>No</a:t>
                      </a:r>
                      <a:endParaRPr lang="en-US" sz="22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effectLst/>
                          <a:latin typeface="+mn-lt"/>
                        </a:rPr>
                        <a:t>100%</a:t>
                      </a:r>
                      <a:endParaRPr lang="en-US" sz="22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effectLst/>
                          <a:latin typeface="+mn-lt"/>
                        </a:rPr>
                        <a:t>$55.00 per</a:t>
                      </a:r>
                      <a:r>
                        <a:rPr lang="en-US" sz="2200" b="1" baseline="0" dirty="0" smtClean="0">
                          <a:effectLst/>
                          <a:latin typeface="+mn-lt"/>
                        </a:rPr>
                        <a:t> student (6 yr. online with live teacher)</a:t>
                      </a:r>
                      <a:endParaRPr lang="en-US" sz="2200" b="1" dirty="0" smtClean="0">
                        <a:effectLst/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effectLst/>
                          <a:latin typeface="+mn-lt"/>
                        </a:rPr>
                        <a:t>$9.17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No “Relationship” between </a:t>
            </a:r>
            <a:br>
              <a:rPr lang="en-US" b="1" dirty="0" smtClean="0"/>
            </a:br>
            <a:r>
              <a:rPr lang="en-US" b="1" dirty="0" smtClean="0"/>
              <a:t>Price and Alignment %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26792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1994</TotalTime>
  <Words>1030</Words>
  <Application>Microsoft Office PowerPoint</Application>
  <PresentationFormat>On-screen Show (4:3)</PresentationFormat>
  <Paragraphs>213</Paragraphs>
  <Slides>12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Office Theme</vt:lpstr>
      <vt:lpstr>Learning List</vt:lpstr>
      <vt:lpstr>The Problem</vt:lpstr>
      <vt:lpstr> Learning List’s Reviews</vt:lpstr>
      <vt:lpstr>How Learning List Complements the State Adoption Process</vt:lpstr>
      <vt:lpstr>Learning List Spec Sheet</vt:lpstr>
      <vt:lpstr>Learning List Criteria 5</vt:lpstr>
      <vt:lpstr>How Learning List Complements the State Adoption Process (cont.)</vt:lpstr>
      <vt:lpstr>Trends: Prices Vary … A Lot</vt:lpstr>
      <vt:lpstr>No “Relationship” between  Price and Alignment %</vt:lpstr>
      <vt:lpstr>State-adopted vs Non-adopted</vt:lpstr>
      <vt:lpstr>Market Trends</vt:lpstr>
      <vt:lpstr>Marketplace Impact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Jackie</dc:creator>
  <cp:lastModifiedBy>Meuth, Colleen</cp:lastModifiedBy>
  <cp:revision>32</cp:revision>
  <cp:lastPrinted>2015-11-16T15:48:07Z</cp:lastPrinted>
  <dcterms:created xsi:type="dcterms:W3CDTF">2015-11-14T23:16:05Z</dcterms:created>
  <dcterms:modified xsi:type="dcterms:W3CDTF">2015-11-25T16:43:38Z</dcterms:modified>
</cp:coreProperties>
</file>