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</p:sldMasterIdLst>
  <p:sldIdLst>
    <p:sldId id="258" r:id="rId4"/>
    <p:sldId id="260" r:id="rId5"/>
    <p:sldId id="259" r:id="rId6"/>
    <p:sldId id="261" r:id="rId7"/>
    <p:sldId id="257" r:id="rId8"/>
    <p:sldId id="256" r:id="rId9"/>
    <p:sldId id="264" r:id="rId10"/>
    <p:sldId id="270" r:id="rId11"/>
    <p:sldId id="274" r:id="rId12"/>
    <p:sldId id="275" r:id="rId13"/>
    <p:sldId id="266" r:id="rId14"/>
    <p:sldId id="265" r:id="rId15"/>
    <p:sldId id="268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558ED5"/>
    <a:srgbClr val="77933C"/>
    <a:srgbClr val="8EB4E3"/>
    <a:srgbClr val="DED9C3"/>
    <a:srgbClr val="C3D69B"/>
    <a:srgbClr val="804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 snapToObjects="1">
      <p:cViewPr varScale="1">
        <p:scale>
          <a:sx n="87" d="100"/>
          <a:sy n="87" d="100"/>
        </p:scale>
        <p:origin x="9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0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6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64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7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6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6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1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4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03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70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45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24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6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03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85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24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57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3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5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74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61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85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51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4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30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2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0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AA1-6AE4-6E4F-BA4B-3F4C313B4A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192A-4E90-5446-A095-1B1EE87DF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65E3AA1-6AE4-6E4F-BA4B-3F4C313B4A4B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CAE192A-4E90-5446-A095-1B1EE87DF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1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65E3AA1-6AE4-6E4F-BA4B-3F4C313B4A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CAE192A-4E90-5446-A095-1B1EE87DFB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5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65E3AA1-6AE4-6E4F-BA4B-3F4C313B4A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CAE192A-4E90-5446-A095-1B1EE87DF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8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keaveny@mheducation.com" TargetMode="External"/><Relationship Id="rId2" Type="http://schemas.openxmlformats.org/officeDocument/2006/relationships/hyperlink" Target="http://www.mheducatio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2-35155563.jpg" title="picture of childr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16" name="Rectangle 15" descr="picture of children" title="picture of childr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ubefortagline.png" title="McGraw Hill Educ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403350" cy="1403350"/>
          </a:xfrm>
          <a:prstGeom prst="rect">
            <a:avLst/>
          </a:prstGeom>
        </p:spPr>
      </p:pic>
      <p:sp>
        <p:nvSpPr>
          <p:cNvPr id="12" name="Title 2" descr="blank" hidden="1" title="blank"/>
          <p:cNvSpPr txBox="1">
            <a:spLocks/>
          </p:cNvSpPr>
          <p:nvPr/>
        </p:nvSpPr>
        <p:spPr>
          <a:xfrm>
            <a:off x="1206500" y="4665133"/>
            <a:ext cx="7620000" cy="688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chemeClr val="bg1"/>
                </a:solidFill>
                <a:latin typeface="VectipedeRg-Regular"/>
                <a:cs typeface="VectipedeRg-Regular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VectipedeRg-Regular"/>
                <a:cs typeface="VectipedeRg-Regular"/>
              </a:rPr>
            </a:br>
            <a:endParaRPr lang="en-US" sz="1400" dirty="0">
              <a:solidFill>
                <a:schemeClr val="bg1"/>
              </a:solidFill>
              <a:latin typeface="ArumSans Bold"/>
              <a:cs typeface="ArumSans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3240" y="5297664"/>
            <a:ext cx="5785038" cy="10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umSans Bold"/>
                <a:cs typeface="ArumSans Bold"/>
              </a:rPr>
              <a:t>Richard Keaveny</a:t>
            </a:r>
            <a:r>
              <a:rPr lang="en-US" dirty="0">
                <a:solidFill>
                  <a:srgbClr val="FFFFFF"/>
                </a:solidFill>
                <a:latin typeface="ArumSans Bold"/>
                <a:cs typeface="ArumSans Bold"/>
              </a:rPr>
              <a:t>| Vice President| </a:t>
            </a:r>
            <a:r>
              <a:rPr lang="en-US" dirty="0" smtClean="0">
                <a:solidFill>
                  <a:srgbClr val="FFFFFF"/>
                </a:solidFill>
                <a:latin typeface="ArumSans Bold"/>
                <a:cs typeface="ArumSans Bold"/>
              </a:rPr>
              <a:t>McGraw</a:t>
            </a:r>
            <a:r>
              <a:rPr lang="en-US" dirty="0">
                <a:solidFill>
                  <a:srgbClr val="FFFFFF"/>
                </a:solidFill>
                <a:latin typeface="ArumSans Bold"/>
                <a:cs typeface="ArumSans Bold"/>
              </a:rPr>
              <a:t>-Hill Education</a:t>
            </a:r>
            <a:br>
              <a:rPr lang="en-US" dirty="0">
                <a:solidFill>
                  <a:srgbClr val="FFFFFF"/>
                </a:solidFill>
                <a:latin typeface="ArumSans Bold"/>
                <a:cs typeface="ArumSans Bold"/>
              </a:rPr>
            </a:br>
            <a:r>
              <a:rPr lang="en-US" dirty="0">
                <a:solidFill>
                  <a:srgbClr val="FFFFFF"/>
                </a:solidFill>
                <a:latin typeface="ArumSans Bold"/>
                <a:cs typeface="ArumSans Bold"/>
              </a:rPr>
              <a:t>November 2015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55892" y="3725686"/>
            <a:ext cx="7535333" cy="1470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 cmpd="sng"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  <a:latin typeface="VectipedeRg-Regular"/>
                <a:cs typeface="VectipedeRg-Regular"/>
              </a:rPr>
              <a:t>The Science of Learning </a:t>
            </a:r>
            <a:br>
              <a:rPr lang="en-US" sz="3600" dirty="0" smtClean="0">
                <a:solidFill>
                  <a:schemeClr val="bg1"/>
                </a:solidFill>
                <a:latin typeface="VectipedeRg-Regular"/>
                <a:cs typeface="VectipedeRg-Regular"/>
              </a:rPr>
            </a:br>
            <a:r>
              <a:rPr lang="en-US" sz="3600" dirty="0" smtClean="0">
                <a:solidFill>
                  <a:schemeClr val="bg1"/>
                </a:solidFill>
                <a:latin typeface="VectipedeRg-Regular"/>
                <a:cs typeface="VectipedeRg-Regular"/>
              </a:rPr>
              <a:t>Serving the Art of Teaching</a:t>
            </a:r>
            <a:endParaRPr lang="en-US" sz="3600" cap="small" dirty="0">
              <a:solidFill>
                <a:srgbClr val="A6A6A6"/>
              </a:solidFill>
              <a:latin typeface="Andale Mono"/>
              <a:cs typeface="Andale Mono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457200" y="-978607"/>
            <a:ext cx="8229600" cy="8011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Science of Learning – Serving the Art of Teaching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2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decorative line" title="decorative line"/>
          <p:cNvCxnSpPr/>
          <p:nvPr/>
        </p:nvCxnSpPr>
        <p:spPr>
          <a:xfrm>
            <a:off x="295748" y="1610665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 descr="decorative line" title="decorative line"/>
          <p:cNvCxnSpPr/>
          <p:nvPr/>
        </p:nvCxnSpPr>
        <p:spPr>
          <a:xfrm>
            <a:off x="295748" y="2804733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decorative line" title="decorative line"/>
          <p:cNvCxnSpPr/>
          <p:nvPr/>
        </p:nvCxnSpPr>
        <p:spPr>
          <a:xfrm>
            <a:off x="295748" y="5378866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decorative line" title="decorative line"/>
          <p:cNvCxnSpPr/>
          <p:nvPr/>
        </p:nvCxnSpPr>
        <p:spPr>
          <a:xfrm>
            <a:off x="295748" y="4031068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14406" y="5088528"/>
            <a:ext cx="33992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latin typeface="Andale Mono"/>
                <a:cs typeface="Andale Mono"/>
              </a:rPr>
              <a:t>Effective</a:t>
            </a:r>
            <a:r>
              <a:rPr lang="en-US" sz="2400" cap="all" dirty="0" smtClean="0">
                <a:solidFill>
                  <a:prstClr val="white"/>
                </a:solidFill>
                <a:latin typeface="Andale Mono"/>
                <a:cs typeface="Andale Mono"/>
              </a:rPr>
              <a:t> </a:t>
            </a:r>
            <a:endParaRPr lang="en-US" sz="2400" cap="al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406" y="3800235"/>
            <a:ext cx="33992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latin typeface="Andale Mono"/>
                <a:cs typeface="Andale Mono"/>
              </a:rPr>
              <a:t>Efficient</a:t>
            </a:r>
            <a:endParaRPr lang="en-US" sz="2400" cap="all" dirty="0"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4406" y="2573900"/>
            <a:ext cx="33992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latin typeface="Andale Mono"/>
                <a:cs typeface="Andale Mono"/>
              </a:rPr>
              <a:t>Easy-To-Use </a:t>
            </a:r>
            <a:endParaRPr lang="en-US" sz="2400" cap="all" dirty="0"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4406" y="1379832"/>
            <a:ext cx="33992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latin typeface="Andale Mono"/>
                <a:cs typeface="Andale Mono"/>
              </a:rPr>
              <a:t>Engaging</a:t>
            </a:r>
            <a:endParaRPr lang="en-US" sz="2400" cap="all" dirty="0"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9448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Engaging, Easy-to-Use, Efficient, Effective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5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" title="pictur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55757" cy="6858000"/>
          </a:xfrm>
          <a:prstGeom prst="rect">
            <a:avLst/>
          </a:prstGeom>
        </p:spPr>
      </p:pic>
      <p:sp>
        <p:nvSpPr>
          <p:cNvPr id="19" name="Rectangle 18" descr="we support IMS global" title="box"/>
          <p:cNvSpPr/>
          <p:nvPr/>
        </p:nvSpPr>
        <p:spPr>
          <a:xfrm>
            <a:off x="591479" y="5175416"/>
            <a:ext cx="7880584" cy="10958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 descr="Learning Moments" title="Learning Moments"/>
          <p:cNvCxnSpPr/>
          <p:nvPr/>
        </p:nvCxnSpPr>
        <p:spPr>
          <a:xfrm>
            <a:off x="0" y="852358"/>
            <a:ext cx="9144000" cy="17395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 descr="We are part of a solution not the entire solution" title="box"/>
          <p:cNvSpPr/>
          <p:nvPr/>
        </p:nvSpPr>
        <p:spPr>
          <a:xfrm>
            <a:off x="591479" y="2313542"/>
            <a:ext cx="7880584" cy="1095889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2714" y="2679133"/>
            <a:ext cx="7619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>
                <a:solidFill>
                  <a:srgbClr val="FFFFFF"/>
                </a:solidFill>
                <a:latin typeface="Andale Mono"/>
                <a:cs typeface="Andale Mono"/>
              </a:rPr>
              <a:t>We Are part of a solution not the entire solution</a:t>
            </a:r>
          </a:p>
        </p:txBody>
      </p:sp>
      <p:sp>
        <p:nvSpPr>
          <p:cNvPr id="18" name="Rectangle 17" descr="We are part of an open system, based on open standards, and interoperability" title="box"/>
          <p:cNvSpPr/>
          <p:nvPr/>
        </p:nvSpPr>
        <p:spPr>
          <a:xfrm>
            <a:off x="591479" y="3749022"/>
            <a:ext cx="7880584" cy="1095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2714" y="3958191"/>
            <a:ext cx="736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>
                <a:solidFill>
                  <a:srgbClr val="FFFFFF"/>
                </a:solidFill>
                <a:latin typeface="Andale Mono"/>
                <a:cs typeface="Andale Mono"/>
              </a:rPr>
              <a:t>We are Part of an Open system, based on open standards, and interoperability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852714" y="5428121"/>
            <a:ext cx="6803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cap="all" dirty="0" smtClean="0">
                <a:solidFill>
                  <a:srgbClr val="FFFFFF"/>
                </a:solidFill>
                <a:latin typeface="Andale Mono"/>
                <a:cs typeface="Andale Mono"/>
              </a:rPr>
              <a:t>We support IMS Global (Caliper, LTI, QTI) and other open standards bodies  </a:t>
            </a:r>
            <a:endParaRPr lang="en-US" cap="all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0119"/>
            <a:ext cx="8229600" cy="70224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A6A6A6"/>
                </a:solidFill>
                <a:latin typeface="Andale Mono"/>
                <a:cs typeface="Andale Mono"/>
              </a:rPr>
              <a:t>Learning Moment</a:t>
            </a:r>
          </a:p>
        </p:txBody>
      </p:sp>
    </p:spTree>
    <p:extLst>
      <p:ext uri="{BB962C8B-B14F-4D97-AF65-F5344CB8AC3E}">
        <p14:creationId xmlns:p14="http://schemas.microsoft.com/office/powerpoint/2010/main" val="15434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2" grpId="0"/>
      <p:bldP spid="2" grpId="1"/>
      <p:bldP spid="18" grpId="0" animBg="1"/>
      <p:bldP spid="18" grpId="1" animBg="1"/>
      <p:bldP spid="3" grpId="0"/>
      <p:bldP spid="3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+2.jpg" title="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 descr="blank box" title="blank box"/>
          <p:cNvCxnSpPr/>
          <p:nvPr/>
        </p:nvCxnSpPr>
        <p:spPr>
          <a:xfrm>
            <a:off x="0" y="852358"/>
            <a:ext cx="9144000" cy="17395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557" y="181329"/>
            <a:ext cx="4755444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bg1"/>
                </a:solidFill>
                <a:latin typeface="Andale Mono"/>
                <a:cs typeface="Andale Mono"/>
              </a:rPr>
              <a:t>Bloom’s Two Sigma Problem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35846" y="5549904"/>
            <a:ext cx="8201376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cap="all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Student achievement improves dramatically for students who receive </a:t>
            </a:r>
            <a:endParaRPr lang="en-US" sz="1800" cap="all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lvl="0" algn="l">
              <a:spcBef>
                <a:spcPts val="0"/>
              </a:spcBef>
            </a:pPr>
            <a:r>
              <a:rPr lang="en-US" sz="1800" cap="all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one</a:t>
            </a:r>
            <a:r>
              <a:rPr lang="en-US" sz="1800" cap="all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-on-one instruction</a:t>
            </a:r>
          </a:p>
        </p:txBody>
      </p:sp>
    </p:spTree>
    <p:extLst>
      <p:ext uri="{BB962C8B-B14F-4D97-AF65-F5344CB8AC3E}">
        <p14:creationId xmlns:p14="http://schemas.microsoft.com/office/powerpoint/2010/main" val="28508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208160239-1_0.jpg" title="bar grap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89"/>
            <a:ext cx="9144000" cy="5525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0065" y="246977"/>
            <a:ext cx="41947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all" dirty="0" smtClean="0">
                <a:solidFill>
                  <a:srgbClr val="FFFFFF"/>
                </a:solidFill>
              </a:rPr>
              <a:t>Normal Distribution </a:t>
            </a:r>
          </a:p>
          <a:p>
            <a:endParaRPr lang="en-US" dirty="0"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457200" y="-109728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Normal 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18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toring_two_sigma.png" title="grap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4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4111" y="6519446"/>
            <a:ext cx="53198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from "The 2 Sigma Problem: The Search for Methods of Group Instruction as Effective as One-to-One Tutoring"</a:t>
            </a:r>
            <a:endParaRPr lang="en-US" sz="800" dirty="0"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457200" y="-960120"/>
            <a:ext cx="8229600" cy="7992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Summative Achievement Scores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2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VaBSyf7B3Ba4lYCzU1gzg230yZAmVyKlf5pVUvX1A,0SIpQJFl0z0IAnRyI_Y13SboPJ_daPBEpNj8-r9Kn8k,mTjdU7xFXw1HGd697mdQbd8QgggZSNod3twDM5xJAzA.jpg" title="picutre of classro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cxnSp>
        <p:nvCxnSpPr>
          <p:cNvPr id="8" name="Straight Connector 7" descr="education is local" title="picture of classroom"/>
          <p:cNvCxnSpPr/>
          <p:nvPr/>
        </p:nvCxnSpPr>
        <p:spPr>
          <a:xfrm>
            <a:off x="0" y="852358"/>
            <a:ext cx="9144000" cy="17395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557" y="181329"/>
            <a:ext cx="4755444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400" cap="all" dirty="0" smtClean="0">
                <a:solidFill>
                  <a:schemeClr val="bg1"/>
                </a:solidFill>
                <a:latin typeface="Andale Mono"/>
                <a:cs typeface="Andale Mono"/>
              </a:rPr>
              <a:t>  Education is Local</a:t>
            </a:r>
          </a:p>
        </p:txBody>
      </p:sp>
    </p:spTree>
    <p:extLst>
      <p:ext uri="{BB962C8B-B14F-4D97-AF65-F5344CB8AC3E}">
        <p14:creationId xmlns:p14="http://schemas.microsoft.com/office/powerpoint/2010/main" val="41704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91101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Learn more </a:t>
            </a:r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at </a:t>
            </a:r>
            <a:r>
              <a:rPr lang="en-US" sz="2000" smtClean="0">
                <a:solidFill>
                  <a:srgbClr val="FF0000"/>
                </a:solidFill>
                <a:hlinkClick r:id="rId2"/>
              </a:rPr>
              <a:t>McGraw-Hill Education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 would love to hear from you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richard.keaveny@mheducation.com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" name="Straight Connector 4" descr="decorative line" title="decorative line"/>
          <p:cNvCxnSpPr/>
          <p:nvPr/>
        </p:nvCxnSpPr>
        <p:spPr>
          <a:xfrm>
            <a:off x="0" y="852358"/>
            <a:ext cx="9144000" cy="17395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37467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l"/>
            <a:r>
              <a:rPr lang="en-US" sz="3200" cap="all" spc="100" dirty="0" smtClean="0">
                <a:solidFill>
                  <a:srgbClr val="A6A6A6"/>
                </a:solidFill>
                <a:latin typeface="Avenir Book"/>
                <a:cs typeface="Andale Mono"/>
              </a:rPr>
              <a:t>Thank you  </a:t>
            </a:r>
          </a:p>
        </p:txBody>
      </p:sp>
    </p:spTree>
    <p:extLst>
      <p:ext uri="{BB962C8B-B14F-4D97-AF65-F5344CB8AC3E}">
        <p14:creationId xmlns:p14="http://schemas.microsoft.com/office/powerpoint/2010/main" val="34887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education is changing" title="line"/>
          <p:cNvCxnSpPr/>
          <p:nvPr/>
        </p:nvCxnSpPr>
        <p:spPr>
          <a:xfrm>
            <a:off x="434911" y="2357186"/>
            <a:ext cx="8211116" cy="0"/>
          </a:xfrm>
          <a:prstGeom prst="line">
            <a:avLst/>
          </a:prstGeom>
          <a:ln w="3175" cmpd="sng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 descr="decorative line" title="decorative line"/>
          <p:cNvCxnSpPr/>
          <p:nvPr/>
        </p:nvCxnSpPr>
        <p:spPr>
          <a:xfrm>
            <a:off x="295748" y="2626653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26624" y="2357186"/>
            <a:ext cx="5236327" cy="461665"/>
          </a:xfrm>
          <a:prstGeom prst="rect">
            <a:avLst/>
          </a:prstGeom>
          <a:solidFill>
            <a:srgbClr val="77933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chemeClr val="bg1"/>
                </a:solidFill>
                <a:latin typeface="Andale Mono"/>
                <a:cs typeface="Andale Mono"/>
              </a:rPr>
              <a:t>Education is changing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5" name="Content Placeholder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Education is Changing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8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 descr="decorative line" title="decorative line"/>
          <p:cNvCxnSpPr/>
          <p:nvPr/>
        </p:nvCxnSpPr>
        <p:spPr>
          <a:xfrm>
            <a:off x="295748" y="2626653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 descr="decorative line" title="decorative line"/>
          <p:cNvCxnSpPr/>
          <p:nvPr/>
        </p:nvCxnSpPr>
        <p:spPr>
          <a:xfrm>
            <a:off x="295748" y="3579225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39408" y="3309758"/>
            <a:ext cx="7080348" cy="461665"/>
          </a:xfrm>
          <a:prstGeom prst="rect">
            <a:avLst/>
          </a:prstGeom>
          <a:solidFill>
            <a:srgbClr val="558ED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chemeClr val="bg1"/>
                </a:solidFill>
                <a:latin typeface="Andale Mono"/>
                <a:cs typeface="Andale Mono"/>
              </a:rPr>
              <a:t>Education is a purposeful Activity 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6624" y="2357186"/>
            <a:ext cx="5236327" cy="461665"/>
          </a:xfrm>
          <a:prstGeom prst="rect">
            <a:avLst/>
          </a:prstGeom>
          <a:solidFill>
            <a:srgbClr val="558ED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chemeClr val="bg1"/>
                </a:solidFill>
                <a:latin typeface="Andale Mono"/>
                <a:cs typeface="Andale Mono"/>
              </a:rPr>
              <a:t>Education is changing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Changing and Purposeful Activity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9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decorative line" title="decorative line"/>
          <p:cNvCxnSpPr/>
          <p:nvPr/>
        </p:nvCxnSpPr>
        <p:spPr>
          <a:xfrm>
            <a:off x="295748" y="2626653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 descr="decorative line" title="decorative line"/>
          <p:cNvCxnSpPr/>
          <p:nvPr/>
        </p:nvCxnSpPr>
        <p:spPr>
          <a:xfrm>
            <a:off x="295748" y="3579225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decorative line" title="decorative line"/>
          <p:cNvCxnSpPr/>
          <p:nvPr/>
        </p:nvCxnSpPr>
        <p:spPr>
          <a:xfrm>
            <a:off x="295748" y="4583983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1481" y="4314516"/>
            <a:ext cx="7897978" cy="830997"/>
          </a:xfrm>
          <a:prstGeom prst="rect">
            <a:avLst/>
          </a:prstGeom>
          <a:solidFill>
            <a:srgbClr val="31859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chemeClr val="bg1"/>
                </a:solidFill>
                <a:latin typeface="Andale Mono"/>
                <a:cs typeface="Andale Mono"/>
              </a:rPr>
              <a:t>Education is unlocking the full potential of each learner 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9408" y="3309758"/>
            <a:ext cx="7080348" cy="461665"/>
          </a:xfrm>
          <a:prstGeom prst="rect">
            <a:avLst/>
          </a:prstGeom>
          <a:solidFill>
            <a:srgbClr val="31859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chemeClr val="bg1"/>
                </a:solidFill>
                <a:latin typeface="Andale Mono"/>
                <a:cs typeface="Andale Mono"/>
              </a:rPr>
              <a:t>Education is a purposeful Activity 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6624" y="2357186"/>
            <a:ext cx="5236327" cy="461665"/>
          </a:xfrm>
          <a:prstGeom prst="rect">
            <a:avLst/>
          </a:prstGeom>
          <a:solidFill>
            <a:srgbClr val="31859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chemeClr val="bg1"/>
                </a:solidFill>
                <a:latin typeface="Andale Mono"/>
                <a:cs typeface="Andale Mono"/>
              </a:rPr>
              <a:t>Education is changing</a:t>
            </a:r>
            <a:endParaRPr lang="en-US" sz="2400" cap="all" dirty="0">
              <a:solidFill>
                <a:schemeClr val="bg1"/>
              </a:solidFill>
            </a:endParaRPr>
          </a:p>
        </p:txBody>
      </p:sp>
      <p:sp>
        <p:nvSpPr>
          <p:cNvPr id="5" name="Content Placeholder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Changing and Purposeful </a:t>
            </a:r>
            <a:r>
              <a:rPr lang="en-US" sz="2400" dirty="0" smtClean="0"/>
              <a:t>Activity and Unlocking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4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arning is driven by great teachers" title="picture"/>
          <p:cNvPicPr>
            <a:picLocks/>
          </p:cNvPicPr>
          <p:nvPr/>
        </p:nvPicPr>
        <p:blipFill rotWithShape="1">
          <a:blip r:embed="rId2"/>
          <a:srcRect l="-2940" r="-1"/>
          <a:stretch/>
        </p:blipFill>
        <p:spPr>
          <a:xfrm>
            <a:off x="-313136" y="0"/>
            <a:ext cx="9457136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6273" y="5518582"/>
            <a:ext cx="7880584" cy="1095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ndale Mono"/>
                <a:cs typeface="Andale Mono"/>
              </a:rPr>
              <a:t>Learning is driven by great teachers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Learning is driven by great teachers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15" y="1008620"/>
            <a:ext cx="1554891" cy="1227657"/>
          </a:xfrm>
          <a:solidFill>
            <a:srgbClr val="C0504D"/>
          </a:solidFill>
          <a:ln w="76200" cmpd="sng">
            <a:solidFill>
              <a:srgbClr val="A6A6A6"/>
            </a:solidFill>
          </a:ln>
        </p:spPr>
        <p:txBody>
          <a:bodyPr anchor="ctr">
            <a:normAutofit fontScale="77500" lnSpcReduction="20000"/>
          </a:bodyPr>
          <a:lstStyle/>
          <a:p>
            <a:r>
              <a:rPr lang="en-US" cap="small" dirty="0" smtClean="0">
                <a:solidFill>
                  <a:schemeClr val="bg1"/>
                </a:solidFill>
                <a:latin typeface="Andale Mono"/>
                <a:cs typeface="Andale Mono"/>
              </a:rPr>
              <a:t>Science of Learning </a:t>
            </a:r>
            <a:endParaRPr lang="en-US" cap="small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0087" y="3927538"/>
            <a:ext cx="578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>
                <a:solidFill>
                  <a:schemeClr val="bg1">
                    <a:lumMod val="65000"/>
                  </a:schemeClr>
                </a:solidFill>
                <a:latin typeface="Andale Mono"/>
                <a:cs typeface="Andale Mono"/>
              </a:rPr>
              <a:t>Adaptive Engines and Personalized Learning Tools</a:t>
            </a:r>
            <a:endParaRPr lang="en-US" cap="small" dirty="0">
              <a:solidFill>
                <a:schemeClr val="bg1">
                  <a:lumMod val="65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059" y="2062142"/>
            <a:ext cx="5497273" cy="1470025"/>
          </a:xfrm>
          <a:solidFill>
            <a:schemeClr val="tx1">
              <a:lumMod val="95000"/>
              <a:lumOff val="500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en-US" cap="small" dirty="0" smtClean="0">
                <a:solidFill>
                  <a:srgbClr val="A6A6A6"/>
                </a:solidFill>
                <a:latin typeface="Andale Mono"/>
                <a:cs typeface="Andale Mono"/>
              </a:rPr>
              <a:t>Art of Teaching</a:t>
            </a:r>
            <a:endParaRPr lang="en-US" cap="small" dirty="0">
              <a:solidFill>
                <a:srgbClr val="A6A6A6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0334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decorative line" title="decorative line"/>
          <p:cNvCxnSpPr/>
          <p:nvPr/>
        </p:nvCxnSpPr>
        <p:spPr>
          <a:xfrm>
            <a:off x="295748" y="1610665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 descr="decorative line" title="decorative line"/>
          <p:cNvCxnSpPr/>
          <p:nvPr/>
        </p:nvCxnSpPr>
        <p:spPr>
          <a:xfrm>
            <a:off x="295748" y="3340169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decorative line" title="decorative line"/>
          <p:cNvCxnSpPr/>
          <p:nvPr/>
        </p:nvCxnSpPr>
        <p:spPr>
          <a:xfrm>
            <a:off x="295748" y="5002324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3541" y="4703920"/>
            <a:ext cx="651368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rgbClr val="000000"/>
                </a:solidFill>
                <a:latin typeface="Andale Mono"/>
                <a:cs typeface="Andale Mono"/>
              </a:rPr>
              <a:t>billions of “Small data” points</a:t>
            </a:r>
            <a:endParaRPr lang="en-US" sz="2400" cap="all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3541" y="2997043"/>
            <a:ext cx="651368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rgbClr val="000000"/>
                </a:solidFill>
                <a:latin typeface="Andale Mono"/>
                <a:cs typeface="Andale Mono"/>
              </a:rPr>
              <a:t>millions of users</a:t>
            </a:r>
            <a:endParaRPr lang="en-US" sz="2400" cap="all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0937" y="1379832"/>
            <a:ext cx="649628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rgbClr val="000000"/>
                </a:solidFill>
                <a:latin typeface="Andale Mono"/>
                <a:cs typeface="Andale Mono"/>
              </a:rPr>
              <a:t>thousands of products</a:t>
            </a:r>
            <a:endParaRPr lang="en-US" sz="2400" cap="all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538202" y="-1005840"/>
            <a:ext cx="8229600" cy="9167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Thousands of Products, Millions of users, Billions of Small Data Points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9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decorative line" title="decorative line"/>
          <p:cNvCxnSpPr/>
          <p:nvPr/>
        </p:nvCxnSpPr>
        <p:spPr>
          <a:xfrm>
            <a:off x="295748" y="1610665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 descr="decorative line" title="decorative line"/>
          <p:cNvCxnSpPr/>
          <p:nvPr/>
        </p:nvCxnSpPr>
        <p:spPr>
          <a:xfrm>
            <a:off x="295748" y="3340169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decorative line" title="decorative line"/>
          <p:cNvCxnSpPr/>
          <p:nvPr/>
        </p:nvCxnSpPr>
        <p:spPr>
          <a:xfrm>
            <a:off x="295748" y="5077036"/>
            <a:ext cx="8472054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05842" y="4807569"/>
            <a:ext cx="5391459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>
                <a:solidFill>
                  <a:srgbClr val="000000"/>
                </a:solidFill>
                <a:latin typeface="Andale Mono"/>
                <a:cs typeface="Andale Mono"/>
              </a:rPr>
              <a:t>e</a:t>
            </a:r>
            <a:r>
              <a:rPr lang="en-US" sz="2400" cap="all" dirty="0" smtClean="0">
                <a:solidFill>
                  <a:srgbClr val="000000"/>
                </a:solidFill>
                <a:latin typeface="Andale Mono"/>
                <a:cs typeface="Andale Mono"/>
              </a:rPr>
              <a:t>ngineers</a:t>
            </a:r>
            <a:endParaRPr lang="en-US" sz="2400" cap="all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5843" y="3109336"/>
            <a:ext cx="539145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>
                <a:solidFill>
                  <a:srgbClr val="000000"/>
                </a:solidFill>
                <a:latin typeface="Andale Mono"/>
                <a:cs typeface="Andale Mono"/>
              </a:rPr>
              <a:t>l</a:t>
            </a:r>
            <a:r>
              <a:rPr lang="en-US" sz="2400" cap="all" dirty="0" smtClean="0">
                <a:solidFill>
                  <a:srgbClr val="000000"/>
                </a:solidFill>
                <a:latin typeface="Andale Mono"/>
                <a:cs typeface="Andale Mono"/>
              </a:rPr>
              <a:t>earning and data Scientists</a:t>
            </a:r>
            <a:endParaRPr lang="en-US" sz="2400" cap="all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5843" y="1379832"/>
            <a:ext cx="539145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cap="all" dirty="0" smtClean="0">
                <a:solidFill>
                  <a:srgbClr val="000000"/>
                </a:solidFill>
                <a:latin typeface="Andale Mono"/>
                <a:cs typeface="Andale Mono"/>
              </a:rPr>
              <a:t>Subject </a:t>
            </a:r>
            <a:r>
              <a:rPr lang="en-US" sz="2400" cap="all" dirty="0">
                <a:solidFill>
                  <a:srgbClr val="000000"/>
                </a:solidFill>
                <a:latin typeface="Andale Mono"/>
                <a:cs typeface="Andale Mono"/>
              </a:rPr>
              <a:t>m</a:t>
            </a:r>
            <a:r>
              <a:rPr lang="en-US" sz="2400" cap="all" dirty="0" smtClean="0">
                <a:solidFill>
                  <a:srgbClr val="000000"/>
                </a:solidFill>
                <a:latin typeface="Andale Mono"/>
                <a:cs typeface="Andale Mono"/>
              </a:rPr>
              <a:t>atter </a:t>
            </a:r>
            <a:r>
              <a:rPr lang="en-US" sz="2400" cap="all" dirty="0">
                <a:solidFill>
                  <a:srgbClr val="000000"/>
                </a:solidFill>
                <a:latin typeface="Andale Mono"/>
                <a:cs typeface="Andale Mono"/>
              </a:rPr>
              <a:t>e</a:t>
            </a:r>
            <a:r>
              <a:rPr lang="en-US" sz="2400" cap="all" dirty="0" smtClean="0">
                <a:solidFill>
                  <a:srgbClr val="000000"/>
                </a:solidFill>
                <a:latin typeface="Andale Mono"/>
                <a:cs typeface="Andale Mono"/>
              </a:rPr>
              <a:t>xperts</a:t>
            </a:r>
            <a:endParaRPr lang="en-US" sz="2400" cap="all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457200" y="-1112520"/>
            <a:ext cx="8229600" cy="9863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Subject matter experts, Learning and data scientists, Engineers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5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 on horses" title="picut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1"/>
            <a:ext cx="9144000" cy="7022592"/>
          </a:xfrm>
          <a:prstGeom prst="rect">
            <a:avLst/>
          </a:prstGeom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457200" y="-1188720"/>
            <a:ext cx="8229600" cy="8229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Picture of Man on Horses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29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8811</TotalTime>
  <Words>250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Andale Mono</vt:lpstr>
      <vt:lpstr>Arial</vt:lpstr>
      <vt:lpstr>ArumSans Bold</vt:lpstr>
      <vt:lpstr>Avenir Book</vt:lpstr>
      <vt:lpstr>Calibri</vt:lpstr>
      <vt:lpstr>VectipedeRg-Regular</vt:lpstr>
      <vt:lpstr>Office Theme</vt:lpstr>
      <vt:lpstr>1_Office Theme</vt:lpstr>
      <vt:lpstr>2_Office Theme</vt:lpstr>
      <vt:lpstr>The Science of Learning – Serving the Art of Teaching</vt:lpstr>
      <vt:lpstr>Education is Changing</vt:lpstr>
      <vt:lpstr>Changing and Purposeful Activity</vt:lpstr>
      <vt:lpstr>Changing and Purposeful Activity and Unlocking</vt:lpstr>
      <vt:lpstr>Learning is driven by great teachers</vt:lpstr>
      <vt:lpstr>Art of Teaching</vt:lpstr>
      <vt:lpstr>Thousands of Products, Millions of users, Billions of Small Data Points</vt:lpstr>
      <vt:lpstr>Subject matter experts, Learning and data scientists, Engineers</vt:lpstr>
      <vt:lpstr>Picture of Man on Horses</vt:lpstr>
      <vt:lpstr>Engaging, Easy-to-Use, Efficient, Effective</vt:lpstr>
      <vt:lpstr>Learning Moment</vt:lpstr>
      <vt:lpstr>Bloom’s Two Sigma Problem</vt:lpstr>
      <vt:lpstr>Normal Distribution</vt:lpstr>
      <vt:lpstr>Summative Achievement Scores</vt:lpstr>
      <vt:lpstr>  Education is Local</vt:lpstr>
      <vt:lpstr>Thank you  </vt:lpstr>
    </vt:vector>
  </TitlesOfParts>
  <Company>MHE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Keaveny Richard</dc:creator>
  <cp:lastModifiedBy>Meuth, Colleen</cp:lastModifiedBy>
  <cp:revision>54</cp:revision>
  <dcterms:created xsi:type="dcterms:W3CDTF">2015-11-06T14:59:14Z</dcterms:created>
  <dcterms:modified xsi:type="dcterms:W3CDTF">2015-11-30T17:18:12Z</dcterms:modified>
</cp:coreProperties>
</file>