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02" y="52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280677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its.blogs.nytimes.com/2015/08/19/chromebooks-gaining-on-ipads-in-school-sector/?_r=0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blogs.edweek.org/edweek/marketplacek12/2015/02/half_of_k-12_students_to_have_access_to_1-to-1_computing_by_2015-16_1.html" TargetMode="Externa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tionsuperhighway.org/challenge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pewresearch.org/fact-tank/2015/04/20/the-numbers-behind-the-broadband-homework-gap/" TargetMode="External"/><Relationship Id="rId5" Type="http://schemas.openxmlformats.org/officeDocument/2006/relationships/hyperlink" Target="http://pearsonnasites.force.com/kbase/articles/Informational/Pearson-Realize-System-Requirements-1404800369845/?q=Pearson+Realize+System+Requirements&amp;l=en_US&amp;fs=Search&amp;pn=1" TargetMode="External"/><Relationship Id="rId4" Type="http://schemas.openxmlformats.org/officeDocument/2006/relationships/hyperlink" Target="https://www.fcc.gov/page/summary-e-rate-modernization-order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6467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http://bits.blogs.nytimes.com/2015/08/19/chromebooks-gaining-on-ipads-in-school-sector/?_r=0</a:t>
            </a:r>
          </a:p>
          <a:p>
            <a:pPr rt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http://blogs.edweek.org/edweek/marketplacek12/2015/02/half_of_k-12_students_to_have_access_to_1-to-1_computing_by_2015-16_1.html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6794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u="sng">
                <a:solidFill>
                  <a:srgbClr val="185DA2"/>
                </a:solidFill>
                <a:hlinkClick r:id="rId3"/>
              </a:rPr>
              <a:t>http://www.educationsuperhighway.org/challenge/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targets align with SETD recommendations adopted as targets by the </a:t>
            </a:r>
            <a:r>
              <a:rPr lang="en" sz="1000" u="sng">
                <a:solidFill>
                  <a:srgbClr val="185DA2"/>
                </a:solidFill>
                <a:hlinkClick r:id="rId4"/>
              </a:rPr>
              <a:t>E-Rate modernization order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 u="sng">
                <a:solidFill>
                  <a:srgbClr val="185DA2"/>
                </a:solidFill>
                <a:hlinkClick r:id="rId5"/>
              </a:rPr>
              <a:t>Realize system requirements</a:t>
            </a:r>
            <a:r>
              <a:rPr lang="en" sz="1000">
                <a:solidFill>
                  <a:schemeClr val="dk1"/>
                </a:solidFill>
              </a:rPr>
              <a:t> call for a high speed Internet connection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Per a </a:t>
            </a:r>
            <a:r>
              <a:rPr lang="en" sz="1000" u="sng">
                <a:solidFill>
                  <a:srgbClr val="185DA2"/>
                </a:solidFill>
                <a:hlinkClick r:id="rId6"/>
              </a:rPr>
              <a:t>2013 Pew research poll</a:t>
            </a:r>
            <a:r>
              <a:rPr lang="en" sz="1000">
                <a:solidFill>
                  <a:schemeClr val="dk1"/>
                </a:solidFill>
              </a:rPr>
              <a:t>, 82.5% of households with school age children have access to high speed Internet; average connection in the US is 11.9 Mbps</a:t>
            </a:r>
          </a:p>
          <a:p>
            <a:pPr marL="457200" lvl="0" indent="-292100" rtl="0">
              <a:spcBef>
                <a:spcPts val="0"/>
              </a:spcBef>
              <a:buClr>
                <a:schemeClr val="dk1"/>
              </a:buClr>
              <a:buSzPct val="100000"/>
              <a:buChar char="-"/>
            </a:pPr>
            <a:r>
              <a:rPr lang="en" sz="1000">
                <a:solidFill>
                  <a:schemeClr val="dk1"/>
                </a:solidFill>
              </a:rPr>
              <a:t>low-income houses have fewer and slower connections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15102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654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5200"/>
            </a:lvl1pPr>
            <a:lvl2pPr algn="ctr">
              <a:spcBef>
                <a:spcPts val="0"/>
              </a:spcBef>
              <a:buSzPct val="100000"/>
              <a:defRPr sz="5200"/>
            </a:lvl2pPr>
            <a:lvl3pPr algn="ctr">
              <a:spcBef>
                <a:spcPts val="0"/>
              </a:spcBef>
              <a:buSzPct val="100000"/>
              <a:defRPr sz="5200"/>
            </a:lvl3pPr>
            <a:lvl4pPr algn="ctr">
              <a:spcBef>
                <a:spcPts val="0"/>
              </a:spcBef>
              <a:buSzPct val="100000"/>
              <a:defRPr sz="5200"/>
            </a:lvl4pPr>
            <a:lvl5pPr algn="ctr">
              <a:spcBef>
                <a:spcPts val="0"/>
              </a:spcBef>
              <a:buSzPct val="100000"/>
              <a:defRPr sz="5200"/>
            </a:lvl5pPr>
            <a:lvl6pPr algn="ctr">
              <a:spcBef>
                <a:spcPts val="0"/>
              </a:spcBef>
              <a:buSzPct val="100000"/>
              <a:defRPr sz="5200"/>
            </a:lvl6pPr>
            <a:lvl7pPr algn="ctr">
              <a:spcBef>
                <a:spcPts val="0"/>
              </a:spcBef>
              <a:buSzPct val="100000"/>
              <a:defRPr sz="5200"/>
            </a:lvl7pPr>
            <a:lvl8pPr algn="ctr">
              <a:spcBef>
                <a:spcPts val="0"/>
              </a:spcBef>
              <a:buSzPct val="100000"/>
              <a:defRPr sz="5200"/>
            </a:lvl8pPr>
            <a:lvl9pPr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12000"/>
            </a:lvl1pPr>
            <a:lvl2pPr algn="ctr">
              <a:spcBef>
                <a:spcPts val="0"/>
              </a:spcBef>
              <a:buSzPct val="100000"/>
              <a:defRPr sz="12000"/>
            </a:lvl2pPr>
            <a:lvl3pPr algn="ctr">
              <a:spcBef>
                <a:spcPts val="0"/>
              </a:spcBef>
              <a:buSzPct val="100000"/>
              <a:defRPr sz="12000"/>
            </a:lvl3pPr>
            <a:lvl4pPr algn="ctr">
              <a:spcBef>
                <a:spcPts val="0"/>
              </a:spcBef>
              <a:buSzPct val="100000"/>
              <a:defRPr sz="12000"/>
            </a:lvl4pPr>
            <a:lvl5pPr algn="ctr">
              <a:spcBef>
                <a:spcPts val="0"/>
              </a:spcBef>
              <a:buSzPct val="100000"/>
              <a:defRPr sz="12000"/>
            </a:lvl5pPr>
            <a:lvl6pPr algn="ctr">
              <a:spcBef>
                <a:spcPts val="0"/>
              </a:spcBef>
              <a:buSzPct val="100000"/>
              <a:defRPr sz="12000"/>
            </a:lvl6pPr>
            <a:lvl7pPr algn="ctr">
              <a:spcBef>
                <a:spcPts val="0"/>
              </a:spcBef>
              <a:buSzPct val="100000"/>
              <a:defRPr sz="12000"/>
            </a:lvl7pPr>
            <a:lvl8pPr algn="ctr">
              <a:spcBef>
                <a:spcPts val="0"/>
              </a:spcBef>
              <a:buSzPct val="100000"/>
              <a:defRPr sz="12000"/>
            </a:lvl8pPr>
            <a:lvl9pPr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defRPr/>
            </a:lvl1pPr>
            <a:lvl2pPr algn="ctr">
              <a:spcBef>
                <a:spcPts val="0"/>
              </a:spcBef>
              <a:defRPr/>
            </a:lvl2pPr>
            <a:lvl3pPr algn="ctr">
              <a:spcBef>
                <a:spcPts val="0"/>
              </a:spcBef>
              <a:defRPr/>
            </a:lvl3pPr>
            <a:lvl4pPr algn="ctr">
              <a:spcBef>
                <a:spcPts val="0"/>
              </a:spcBef>
              <a:defRPr/>
            </a:lvl4pPr>
            <a:lvl5pPr algn="ctr">
              <a:spcBef>
                <a:spcPts val="0"/>
              </a:spcBef>
              <a:defRPr/>
            </a:lvl5pPr>
            <a:lvl6pPr algn="ctr">
              <a:spcBef>
                <a:spcPts val="0"/>
              </a:spcBef>
              <a:defRPr/>
            </a:lvl6pPr>
            <a:lvl7pPr algn="ctr">
              <a:spcBef>
                <a:spcPts val="0"/>
              </a:spcBef>
              <a:defRPr/>
            </a:lvl7pPr>
            <a:lvl8pPr algn="ctr">
              <a:spcBef>
                <a:spcPts val="0"/>
              </a:spcBef>
              <a:defRPr/>
            </a:lvl8pPr>
            <a:lvl9pPr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algn="ctr">
              <a:spcBef>
                <a:spcPts val="0"/>
              </a:spcBef>
              <a:buSzPct val="100000"/>
              <a:defRPr sz="3600"/>
            </a:lvl1pPr>
            <a:lvl2pPr algn="ctr">
              <a:spcBef>
                <a:spcPts val="0"/>
              </a:spcBef>
              <a:buSzPct val="100000"/>
              <a:defRPr sz="3600"/>
            </a:lvl2pPr>
            <a:lvl3pPr algn="ctr">
              <a:spcBef>
                <a:spcPts val="0"/>
              </a:spcBef>
              <a:buSzPct val="100000"/>
              <a:defRPr sz="3600"/>
            </a:lvl3pPr>
            <a:lvl4pPr algn="ctr">
              <a:spcBef>
                <a:spcPts val="0"/>
              </a:spcBef>
              <a:buSzPct val="100000"/>
              <a:defRPr sz="3600"/>
            </a:lvl4pPr>
            <a:lvl5pPr algn="ctr">
              <a:spcBef>
                <a:spcPts val="0"/>
              </a:spcBef>
              <a:buSzPct val="100000"/>
              <a:defRPr sz="3600"/>
            </a:lvl5pPr>
            <a:lvl6pPr algn="ctr">
              <a:spcBef>
                <a:spcPts val="0"/>
              </a:spcBef>
              <a:buSzPct val="100000"/>
              <a:defRPr sz="3600"/>
            </a:lvl6pPr>
            <a:lvl7pPr algn="ctr">
              <a:spcBef>
                <a:spcPts val="0"/>
              </a:spcBef>
              <a:buSzPct val="100000"/>
              <a:defRPr sz="3600"/>
            </a:lvl7pPr>
            <a:lvl8pPr algn="ctr">
              <a:spcBef>
                <a:spcPts val="0"/>
              </a:spcBef>
              <a:buSzPct val="100000"/>
              <a:defRPr sz="3600"/>
            </a:lvl8pPr>
            <a:lvl9pPr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4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2400"/>
            </a:lvl1pPr>
            <a:lvl2pPr>
              <a:spcBef>
                <a:spcPts val="0"/>
              </a:spcBef>
              <a:buSzPct val="100000"/>
              <a:defRPr sz="2400"/>
            </a:lvl2pPr>
            <a:lvl3pPr>
              <a:spcBef>
                <a:spcPts val="0"/>
              </a:spcBef>
              <a:buSzPct val="100000"/>
              <a:defRPr sz="2400"/>
            </a:lvl3pPr>
            <a:lvl4pPr>
              <a:spcBef>
                <a:spcPts val="0"/>
              </a:spcBef>
              <a:buSzPct val="100000"/>
              <a:defRPr sz="2400"/>
            </a:lvl4pPr>
            <a:lvl5pPr>
              <a:spcBef>
                <a:spcPts val="0"/>
              </a:spcBef>
              <a:buSzPct val="100000"/>
              <a:defRPr sz="2400"/>
            </a:lvl5pPr>
            <a:lvl6pPr>
              <a:spcBef>
                <a:spcPts val="0"/>
              </a:spcBef>
              <a:buSzPct val="100000"/>
              <a:defRPr sz="2400"/>
            </a:lvl6pPr>
            <a:lvl7pPr>
              <a:spcBef>
                <a:spcPts val="0"/>
              </a:spcBef>
              <a:buSzPct val="100000"/>
              <a:defRPr sz="2400"/>
            </a:lvl7pPr>
            <a:lvl8pPr>
              <a:spcBef>
                <a:spcPts val="0"/>
              </a:spcBef>
              <a:buSzPct val="100000"/>
              <a:defRPr sz="2400"/>
            </a:lvl8pPr>
            <a:lvl9pPr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1200"/>
            </a:lvl1pPr>
            <a:lvl2pPr>
              <a:spcBef>
                <a:spcPts val="0"/>
              </a:spcBef>
              <a:buSzPct val="100000"/>
              <a:defRPr sz="1200"/>
            </a:lvl2pPr>
            <a:lvl3pPr>
              <a:spcBef>
                <a:spcPts val="0"/>
              </a:spcBef>
              <a:buSzPct val="100000"/>
              <a:defRPr sz="1200"/>
            </a:lvl3pPr>
            <a:lvl4pPr>
              <a:spcBef>
                <a:spcPts val="0"/>
              </a:spcBef>
              <a:buSzPct val="100000"/>
              <a:defRPr sz="1200"/>
            </a:lvl4pPr>
            <a:lvl5pPr>
              <a:spcBef>
                <a:spcPts val="0"/>
              </a:spcBef>
              <a:buSzPct val="100000"/>
              <a:defRPr sz="1200"/>
            </a:lvl5pPr>
            <a:lvl6pPr>
              <a:spcBef>
                <a:spcPts val="0"/>
              </a:spcBef>
              <a:buSzPct val="100000"/>
              <a:defRPr sz="1200"/>
            </a:lvl6pPr>
            <a:lvl7pPr>
              <a:spcBef>
                <a:spcPts val="0"/>
              </a:spcBef>
              <a:buSzPct val="100000"/>
              <a:defRPr sz="1200"/>
            </a:lvl7pPr>
            <a:lvl8pPr>
              <a:spcBef>
                <a:spcPts val="0"/>
              </a:spcBef>
              <a:buSzPct val="100000"/>
              <a:defRPr sz="1200"/>
            </a:lvl8pPr>
            <a:lvl9pPr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algn="ctr">
              <a:spcBef>
                <a:spcPts val="0"/>
              </a:spcBef>
              <a:buSzPct val="100000"/>
              <a:defRPr sz="4200"/>
            </a:lvl1pPr>
            <a:lvl2pPr algn="ctr">
              <a:spcBef>
                <a:spcPts val="0"/>
              </a:spcBef>
              <a:buSzPct val="100000"/>
              <a:defRPr sz="4200"/>
            </a:lvl2pPr>
            <a:lvl3pPr algn="ctr">
              <a:spcBef>
                <a:spcPts val="0"/>
              </a:spcBef>
              <a:buSzPct val="100000"/>
              <a:defRPr sz="4200"/>
            </a:lvl3pPr>
            <a:lvl4pPr algn="ctr">
              <a:spcBef>
                <a:spcPts val="0"/>
              </a:spcBef>
              <a:buSzPct val="100000"/>
              <a:defRPr sz="4200"/>
            </a:lvl4pPr>
            <a:lvl5pPr algn="ctr">
              <a:spcBef>
                <a:spcPts val="0"/>
              </a:spcBef>
              <a:buSzPct val="100000"/>
              <a:defRPr sz="4200"/>
            </a:lvl5pPr>
            <a:lvl6pPr algn="ctr">
              <a:spcBef>
                <a:spcPts val="0"/>
              </a:spcBef>
              <a:buSzPct val="100000"/>
              <a:defRPr sz="4200"/>
            </a:lvl6pPr>
            <a:lvl7pPr algn="ctr">
              <a:spcBef>
                <a:spcPts val="0"/>
              </a:spcBef>
              <a:buSzPct val="100000"/>
              <a:defRPr sz="4200"/>
            </a:lvl7pPr>
            <a:lvl8pPr algn="ctr">
              <a:spcBef>
                <a:spcPts val="0"/>
              </a:spcBef>
              <a:buSzPct val="100000"/>
              <a:defRPr sz="4200"/>
            </a:lvl8pPr>
            <a:lvl9pPr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Shape 52" descr="decorative line" title="Pearson - decorative line"/>
          <p:cNvGrpSpPr/>
          <p:nvPr/>
        </p:nvGrpSpPr>
        <p:grpSpPr>
          <a:xfrm>
            <a:off x="-10838" y="4723758"/>
            <a:ext cx="9165693" cy="419750"/>
            <a:chOff x="0" y="0"/>
            <a:chExt cx="13957200" cy="597000"/>
          </a:xfrm>
        </p:grpSpPr>
        <p:sp>
          <p:nvSpPr>
            <p:cNvPr id="53" name="Shape 53"/>
            <p:cNvSpPr/>
            <p:nvPr/>
          </p:nvSpPr>
          <p:spPr>
            <a:xfrm>
              <a:off x="0" y="0"/>
              <a:ext cx="13957200" cy="597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800" b="0" i="0" u="none" strike="noStrike" cap="none" baseline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pic>
          <p:nvPicPr>
            <p:cNvPr id="54" name="Shape 54" descr="Pearson decorative line" title="Pearson decorative line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001500" y="20730"/>
              <a:ext cx="1910099" cy="5696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1" name="Shape 5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November 17, 2015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Emerging Trends in Digital Content Delivery 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Shape 61" descr="Pearson decorative line" title="Pearson decorative line"/>
          <p:cNvGrpSpPr/>
          <p:nvPr/>
        </p:nvGrpSpPr>
        <p:grpSpPr>
          <a:xfrm>
            <a:off x="-10838" y="4723758"/>
            <a:ext cx="9165693" cy="419750"/>
            <a:chOff x="0" y="0"/>
            <a:chExt cx="13957200" cy="597000"/>
          </a:xfrm>
        </p:grpSpPr>
        <p:sp>
          <p:nvSpPr>
            <p:cNvPr id="62" name="Shape 62"/>
            <p:cNvSpPr/>
            <p:nvPr/>
          </p:nvSpPr>
          <p:spPr>
            <a:xfrm>
              <a:off x="0" y="0"/>
              <a:ext cx="13957200" cy="597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800" b="0" i="0" u="none" strike="noStrike" cap="none" baseline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pic>
          <p:nvPicPr>
            <p:cNvPr id="63" name="Shape 63" descr="Pearson decorative line" title="Pearson decorative line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001500" y="20730"/>
              <a:ext cx="1910099" cy="5696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11700" y="111758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13.2 M </a:t>
            </a:r>
            <a:r>
              <a:rPr lang="en" u="sng" dirty="0"/>
              <a:t>new</a:t>
            </a:r>
            <a:r>
              <a:rPr lang="en" dirty="0"/>
              <a:t> devices purchased in 2014, a 33% increase over 2013</a:t>
            </a:r>
          </a:p>
          <a:p>
            <a:pPr marL="514350" lvl="0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½ of K-12 students in NA will have access to </a:t>
            </a:r>
            <a:r>
              <a:rPr lang="en" b="1" dirty="0"/>
              <a:t>1 to 1</a:t>
            </a:r>
            <a:r>
              <a:rPr lang="en" dirty="0"/>
              <a:t> computing by 2015-2016</a:t>
            </a:r>
          </a:p>
          <a:p>
            <a:pPr marL="514350" lvl="0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Since August 24, 2015 the Pearson Realize </a:t>
            </a:r>
            <a:r>
              <a:rPr lang="en-US" dirty="0" smtClean="0"/>
              <a:t>p</a:t>
            </a:r>
            <a:r>
              <a:rPr lang="en" dirty="0" smtClean="0"/>
              <a:t>latform </a:t>
            </a:r>
            <a:r>
              <a:rPr lang="en" dirty="0"/>
              <a:t>served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18 M sessions (22% in TX)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1.5 M unique users (26% in TX)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13 M math questions served in September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1142 different types of mobile devices served since BTS 2015</a:t>
            </a:r>
          </a:p>
          <a:p>
            <a:pPr marL="514350" lvl="0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39 K district level reports served in </a:t>
            </a:r>
            <a:r>
              <a:rPr lang="en" dirty="0" smtClean="0"/>
              <a:t>September  </a:t>
            </a:r>
            <a:endParaRPr lang="en" dirty="0"/>
          </a:p>
          <a:p>
            <a:pPr marL="285750" indent="-285750" rtl="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dirty="0"/>
          </a:p>
          <a:p>
            <a:pPr marL="285750" indent="-285750" rtl="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dirty="0"/>
          </a:p>
          <a:p>
            <a:pPr marL="285750" indent="-285750" rtl="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dirty="0"/>
          </a:p>
          <a:p>
            <a:pPr marL="285750" indent="-285750" rtl="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dirty="0"/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Courier New"/>
              <a:buChar char="o"/>
            </a:pPr>
            <a:endParaRPr dirty="0"/>
          </a:p>
        </p:txBody>
      </p:sp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311700" y="361289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Back to school  2015 - a tipping point ?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Shape 70" descr="Pearson decorative line" title="Pearson decorative line"/>
          <p:cNvGrpSpPr/>
          <p:nvPr/>
        </p:nvGrpSpPr>
        <p:grpSpPr>
          <a:xfrm>
            <a:off x="-10838" y="4723758"/>
            <a:ext cx="9165693" cy="419750"/>
            <a:chOff x="0" y="0"/>
            <a:chExt cx="13957200" cy="597000"/>
          </a:xfrm>
        </p:grpSpPr>
        <p:sp>
          <p:nvSpPr>
            <p:cNvPr id="71" name="Shape 71"/>
            <p:cNvSpPr/>
            <p:nvPr/>
          </p:nvSpPr>
          <p:spPr>
            <a:xfrm>
              <a:off x="0" y="0"/>
              <a:ext cx="13957200" cy="597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800" b="0" i="0" u="none" strike="noStrike" cap="none" baseline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pic>
          <p:nvPicPr>
            <p:cNvPr id="72" name="Shape 72" descr="Pearson decorative line" title="Pearson decorative line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001500" y="20730"/>
              <a:ext cx="1910099" cy="5696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117585"/>
            <a:ext cx="8520599" cy="330633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lnSpc>
                <a:spcPct val="90000"/>
              </a:lnSpc>
              <a:spcBef>
                <a:spcPts val="0"/>
              </a:spcBef>
              <a:spcAft>
                <a:spcPts val="900"/>
              </a:spcAft>
              <a:buClr>
                <a:srgbClr val="666666"/>
              </a:buClr>
              <a:buFont typeface="Courier New"/>
              <a:buChar char="o"/>
            </a:pPr>
            <a:r>
              <a:rPr lang="en" b="1" dirty="0">
                <a:solidFill>
                  <a:srgbClr val="666666"/>
                </a:solidFill>
              </a:rPr>
              <a:t>63%</a:t>
            </a:r>
            <a:r>
              <a:rPr lang="en" dirty="0">
                <a:solidFill>
                  <a:srgbClr val="666666"/>
                </a:solidFill>
              </a:rPr>
              <a:t> of schools nationwide lack the infrastructure to support speeds needed for digital learning</a:t>
            </a:r>
          </a:p>
          <a:p>
            <a:pPr marL="514350" lvl="0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r>
              <a:rPr lang="en" dirty="0"/>
              <a:t>Device density and concurrency of use in school buildings pose significant barriers</a:t>
            </a:r>
          </a:p>
          <a:p>
            <a:pPr marL="514350" marR="0" lvl="0" indent="-285750" algn="l" rtl="0">
              <a:lnSpc>
                <a:spcPct val="70000"/>
              </a:lnSpc>
              <a:spcBef>
                <a:spcPts val="0"/>
              </a:spcBef>
              <a:spcAft>
                <a:spcPts val="1600"/>
              </a:spcAft>
              <a:buClr>
                <a:srgbClr val="4C4C4D"/>
              </a:buClr>
              <a:buSzPct val="100000"/>
              <a:buFont typeface="Courier New"/>
              <a:buChar char="o"/>
            </a:pPr>
            <a:r>
              <a:rPr lang="en" dirty="0">
                <a:solidFill>
                  <a:srgbClr val="4C4C4D"/>
                </a:solidFill>
              </a:rPr>
              <a:t>System complexity is daunting for many teacher and students</a:t>
            </a:r>
          </a:p>
          <a:p>
            <a:pPr marL="514350" marR="0" lvl="0" indent="-285750" algn="l" rtl="0">
              <a:lnSpc>
                <a:spcPct val="70000"/>
              </a:lnSpc>
              <a:spcBef>
                <a:spcPts val="0"/>
              </a:spcBef>
              <a:spcAft>
                <a:spcPts val="1600"/>
              </a:spcAft>
              <a:buClr>
                <a:srgbClr val="4C4C4D"/>
              </a:buClr>
              <a:buFont typeface="Courier New"/>
              <a:buChar char="o"/>
            </a:pPr>
            <a:r>
              <a:rPr lang="en" dirty="0">
                <a:solidFill>
                  <a:srgbClr val="4C4C4D"/>
                </a:solidFill>
              </a:rPr>
              <a:t>Offline access to digital resources is a must in many communities</a:t>
            </a:r>
          </a:p>
          <a:p>
            <a:pPr marL="971550" marR="0" lvl="1" indent="-285750" algn="l" rtl="0">
              <a:lnSpc>
                <a:spcPct val="70000"/>
              </a:lnSpc>
              <a:spcBef>
                <a:spcPts val="0"/>
              </a:spcBef>
              <a:spcAft>
                <a:spcPts val="1600"/>
              </a:spcAft>
              <a:buClr>
                <a:srgbClr val="4C4C4D"/>
              </a:buClr>
              <a:buFont typeface="Courier New"/>
              <a:buChar char="o"/>
            </a:pPr>
            <a:r>
              <a:rPr lang="en" dirty="0">
                <a:solidFill>
                  <a:srgbClr val="4C4C4D"/>
                </a:solidFill>
              </a:rPr>
              <a:t>Many compelling digital interactions require connectivity</a:t>
            </a:r>
          </a:p>
          <a:p>
            <a:pPr marL="1428750" marR="0" lvl="2" indent="-285750" algn="l" rtl="0">
              <a:lnSpc>
                <a:spcPct val="70000"/>
              </a:lnSpc>
              <a:spcBef>
                <a:spcPts val="0"/>
              </a:spcBef>
              <a:spcAft>
                <a:spcPts val="1600"/>
              </a:spcAft>
              <a:buClr>
                <a:srgbClr val="4C4C4D"/>
              </a:buClr>
              <a:buFont typeface="Courier New"/>
              <a:buChar char="o"/>
            </a:pPr>
            <a:r>
              <a:rPr lang="en" dirty="0">
                <a:solidFill>
                  <a:srgbClr val="4C4C4D"/>
                </a:solidFill>
              </a:rPr>
              <a:t>social media</a:t>
            </a:r>
          </a:p>
          <a:p>
            <a:pPr marL="1428750" marR="0" lvl="2" indent="-285750" algn="l" rtl="0">
              <a:lnSpc>
                <a:spcPct val="70000"/>
              </a:lnSpc>
              <a:spcBef>
                <a:spcPts val="0"/>
              </a:spcBef>
              <a:spcAft>
                <a:spcPts val="1600"/>
              </a:spcAft>
              <a:buClr>
                <a:srgbClr val="4C4C4D"/>
              </a:buClr>
              <a:buFont typeface="Courier New"/>
              <a:buChar char="o"/>
            </a:pPr>
            <a:r>
              <a:rPr lang="en" dirty="0">
                <a:solidFill>
                  <a:srgbClr val="4C4C4D"/>
                </a:solidFill>
              </a:rPr>
              <a:t>adaptivity</a:t>
            </a:r>
          </a:p>
          <a:p>
            <a:pPr marL="1428750" marR="0" lvl="2" indent="-285750" algn="l" rtl="0">
              <a:lnSpc>
                <a:spcPct val="70000"/>
              </a:lnSpc>
              <a:spcBef>
                <a:spcPts val="0"/>
              </a:spcBef>
              <a:spcAft>
                <a:spcPts val="1600"/>
              </a:spcAft>
              <a:buClr>
                <a:srgbClr val="4C4C4D"/>
              </a:buClr>
              <a:buFont typeface="Courier New"/>
              <a:buChar char="o"/>
            </a:pPr>
            <a:r>
              <a:rPr lang="en" dirty="0">
                <a:solidFill>
                  <a:srgbClr val="4C4C4D"/>
                </a:solidFill>
              </a:rPr>
              <a:t>shared environments</a:t>
            </a:r>
          </a:p>
          <a:p>
            <a:pPr marL="285750" lvl="0" indent="-28575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Font typeface="Courier New"/>
              <a:buChar char="o"/>
            </a:pPr>
            <a:endParaRPr dirty="0">
              <a:solidFill>
                <a:srgbClr val="4C4C4D"/>
              </a:solidFill>
            </a:endParaRPr>
          </a:p>
        </p:txBody>
      </p: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361289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A clog in the pipe 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" name="Shape 79" descr="Pearson decorative line" title="Pearson decorative line"/>
          <p:cNvGrpSpPr/>
          <p:nvPr/>
        </p:nvGrpSpPr>
        <p:grpSpPr>
          <a:xfrm>
            <a:off x="-10838" y="4723758"/>
            <a:ext cx="9165693" cy="419750"/>
            <a:chOff x="0" y="0"/>
            <a:chExt cx="13957200" cy="597000"/>
          </a:xfrm>
        </p:grpSpPr>
        <p:sp>
          <p:nvSpPr>
            <p:cNvPr id="80" name="Shape 80"/>
            <p:cNvSpPr/>
            <p:nvPr/>
          </p:nvSpPr>
          <p:spPr>
            <a:xfrm>
              <a:off x="0" y="0"/>
              <a:ext cx="13957200" cy="5970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endParaRPr sz="800" b="0" i="0" u="none" strike="noStrike" cap="none" baseline="0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endParaRPr>
            </a:p>
          </p:txBody>
        </p:sp>
        <p:pic>
          <p:nvPicPr>
            <p:cNvPr id="81" name="Shape 81" descr="Pearson decorative line" title="Pearson decorative line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001500" y="20730"/>
              <a:ext cx="1910099" cy="56969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111758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14350" lvl="0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Increased adoption of IMS Global Specifications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LTI Tool Provider and Tool Consumer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One Roster</a:t>
            </a:r>
          </a:p>
          <a:p>
            <a:pPr marL="514350" lvl="0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Growth in Learning Management System adoption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Canvas, Schoology, its Learning, Safari Montage, Bb Learn, etc.</a:t>
            </a:r>
          </a:p>
          <a:p>
            <a:pPr marL="514350" lvl="0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Integration with the district Student Information Systems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SSO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Rostering</a:t>
            </a:r>
          </a:p>
          <a:p>
            <a:pPr marL="971550" lvl="1" indent="-285750" rtl="0">
              <a:lnSpc>
                <a:spcPct val="90000"/>
              </a:lnSpc>
              <a:spcBef>
                <a:spcPts val="0"/>
              </a:spcBef>
              <a:spcAft>
                <a:spcPts val="1200"/>
              </a:spcAft>
              <a:buFont typeface="Courier New"/>
              <a:buChar char="o"/>
            </a:pPr>
            <a:r>
              <a:rPr lang="en" dirty="0"/>
              <a:t>Data</a:t>
            </a:r>
          </a:p>
          <a:p>
            <a:pPr marL="285750" indent="-285750" rtl="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endParaRPr dirty="0"/>
          </a:p>
          <a:p>
            <a:pPr marL="285750" indent="-285750">
              <a:lnSpc>
                <a:spcPct val="90000"/>
              </a:lnSpc>
              <a:spcBef>
                <a:spcPts val="0"/>
              </a:spcBef>
              <a:buFont typeface="Courier New"/>
              <a:buChar char="o"/>
            </a:pPr>
            <a:endParaRPr dirty="0"/>
          </a:p>
        </p:txBody>
      </p:sp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361289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 dirty="0"/>
              <a:t>IMS, QTI, LMRI, SAML, etc.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295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Helvetica Neue</vt:lpstr>
      <vt:lpstr>Courier New</vt:lpstr>
      <vt:lpstr>simple-light-2</vt:lpstr>
      <vt:lpstr>Emerging Trends in Digital Content Delivery </vt:lpstr>
      <vt:lpstr>Back to school  2015 - a tipping point ?</vt:lpstr>
      <vt:lpstr>A clog in the pipe ?</vt:lpstr>
      <vt:lpstr>IMS, QTI, LMRI, SAML, etc.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Trends in Digital Content Delivery</dc:title>
  <dc:creator>Jackson, Renee</dc:creator>
  <cp:lastModifiedBy>Meuth, Colleen</cp:lastModifiedBy>
  <cp:revision>4</cp:revision>
  <dcterms:modified xsi:type="dcterms:W3CDTF">2015-11-23T21:56:04Z</dcterms:modified>
</cp:coreProperties>
</file>