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9"/>
  </p:notesMasterIdLst>
  <p:handoutMasterIdLst>
    <p:handoutMasterId r:id="rId20"/>
  </p:handoutMasterIdLst>
  <p:sldIdLst>
    <p:sldId id="4792" r:id="rId2"/>
    <p:sldId id="4959" r:id="rId3"/>
    <p:sldId id="4909" r:id="rId4"/>
    <p:sldId id="4922" r:id="rId5"/>
    <p:sldId id="4923" r:id="rId6"/>
    <p:sldId id="4983" r:id="rId7"/>
    <p:sldId id="4984" r:id="rId8"/>
    <p:sldId id="4925" r:id="rId9"/>
    <p:sldId id="4979" r:id="rId10"/>
    <p:sldId id="4945" r:id="rId11"/>
    <p:sldId id="4966" r:id="rId12"/>
    <p:sldId id="4985" r:id="rId13"/>
    <p:sldId id="4968" r:id="rId14"/>
    <p:sldId id="4931" r:id="rId15"/>
    <p:sldId id="4920" r:id="rId16"/>
    <p:sldId id="4972" r:id="rId17"/>
    <p:sldId id="4976" r:id="rId18"/>
  </p:sldIdLst>
  <p:sldSz cx="9144000" cy="6858000" type="screen4x3"/>
  <p:notesSz cx="7315200" cy="9601200"/>
  <p:defaultTextStyle>
    <a:defPPr>
      <a:defRPr lang="en-US"/>
    </a:defPPr>
    <a:lvl1pPr algn="ctr"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A6A6A6"/>
    <a:srgbClr val="FF0000"/>
    <a:srgbClr val="000099"/>
    <a:srgbClr val="FF9900"/>
    <a:srgbClr val="CC6600"/>
    <a:srgbClr val="FF3399"/>
    <a:srgbClr val="FFFF66"/>
    <a:srgbClr val="99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3673" autoAdjust="0"/>
  </p:normalViewPr>
  <p:slideViewPr>
    <p:cSldViewPr>
      <p:cViewPr varScale="1">
        <p:scale>
          <a:sx n="112" d="100"/>
          <a:sy n="112" d="100"/>
        </p:scale>
        <p:origin x="33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579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l" defTabSz="966788">
              <a:defRPr sz="1200">
                <a:latin typeface="Verdana" pitchFamily="-106" charset="0"/>
                <a:ea typeface="+mn-ea"/>
                <a:cs typeface="+mn-cs"/>
              </a:defRPr>
            </a:lvl1pPr>
          </a:lstStyle>
          <a:p>
            <a:pPr>
              <a:defRPr/>
            </a:pPr>
            <a:endParaRPr lang="en-US"/>
          </a:p>
        </p:txBody>
      </p:sp>
      <p:sp>
        <p:nvSpPr>
          <p:cNvPr id="54579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latin typeface="Verdana" pitchFamily="-106" charset="0"/>
                <a:ea typeface="+mn-ea"/>
                <a:cs typeface="+mn-cs"/>
              </a:defRPr>
            </a:lvl1pPr>
          </a:lstStyle>
          <a:p>
            <a:pPr>
              <a:defRPr/>
            </a:pPr>
            <a:endParaRPr lang="en-US"/>
          </a:p>
        </p:txBody>
      </p:sp>
      <p:sp>
        <p:nvSpPr>
          <p:cNvPr id="54579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l" defTabSz="966788">
              <a:defRPr sz="1200">
                <a:latin typeface="Verdana" pitchFamily="-106" charset="0"/>
                <a:ea typeface="+mn-ea"/>
                <a:cs typeface="+mn-cs"/>
              </a:defRPr>
            </a:lvl1pPr>
          </a:lstStyle>
          <a:p>
            <a:pPr>
              <a:defRPr/>
            </a:pPr>
            <a:endParaRPr lang="en-US"/>
          </a:p>
        </p:txBody>
      </p:sp>
      <p:sp>
        <p:nvSpPr>
          <p:cNvPr id="54579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vl1pPr>
          </a:lstStyle>
          <a:p>
            <a:pPr>
              <a:defRPr/>
            </a:pPr>
            <a:fld id="{79858B77-1917-7249-AADF-D6CB41AB64DA}" type="slidenum">
              <a:rPr lang="en-US"/>
              <a:pPr>
                <a:defRPr/>
              </a:pPr>
              <a:t>‹#›</a:t>
            </a:fld>
            <a:endParaRPr lang="en-US"/>
          </a:p>
        </p:txBody>
      </p:sp>
    </p:spTree>
    <p:extLst>
      <p:ext uri="{BB962C8B-B14F-4D97-AF65-F5344CB8AC3E}">
        <p14:creationId xmlns:p14="http://schemas.microsoft.com/office/powerpoint/2010/main" val="3764776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l" defTabSz="966788">
              <a:defRPr sz="1200">
                <a:latin typeface="Verdana" pitchFamily="-106" charset="0"/>
                <a:ea typeface="+mn-ea"/>
                <a:cs typeface="+mn-cs"/>
              </a:defRPr>
            </a:lvl1pPr>
          </a:lstStyle>
          <a:p>
            <a:pPr>
              <a:defRPr/>
            </a:pPr>
            <a:endParaRPr lang="en-US"/>
          </a:p>
        </p:txBody>
      </p:sp>
      <p:sp>
        <p:nvSpPr>
          <p:cNvPr id="148483"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latin typeface="Verdana" pitchFamily="-106"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5" name="Rectangle 5"/>
          <p:cNvSpPr>
            <a:spLocks noGrp="1" noChangeArrowheads="1"/>
          </p:cNvSpPr>
          <p:nvPr>
            <p:ph type="body" sz="quarter" idx="3"/>
          </p:nvPr>
        </p:nvSpPr>
        <p:spPr bwMode="auto">
          <a:xfrm>
            <a:off x="976313" y="4560888"/>
            <a:ext cx="536257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8486"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l" defTabSz="966788">
              <a:defRPr sz="1200">
                <a:latin typeface="Verdana" pitchFamily="-106" charset="0"/>
                <a:ea typeface="+mn-ea"/>
                <a:cs typeface="+mn-cs"/>
              </a:defRPr>
            </a:lvl1pPr>
          </a:lstStyle>
          <a:p>
            <a:pPr>
              <a:defRPr/>
            </a:pPr>
            <a:endParaRPr lang="en-US"/>
          </a:p>
        </p:txBody>
      </p:sp>
      <p:sp>
        <p:nvSpPr>
          <p:cNvPr id="148487"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vl1pPr>
          </a:lstStyle>
          <a:p>
            <a:pPr>
              <a:defRPr/>
            </a:pPr>
            <a:fld id="{D5F4C818-41C6-E642-B3A9-B117ABD7CD3F}" type="slidenum">
              <a:rPr lang="en-US"/>
              <a:pPr>
                <a:defRPr/>
              </a:pPr>
              <a:t>‹#›</a:t>
            </a:fld>
            <a:endParaRPr lang="en-US"/>
          </a:p>
        </p:txBody>
      </p:sp>
    </p:spTree>
    <p:extLst>
      <p:ext uri="{BB962C8B-B14F-4D97-AF65-F5344CB8AC3E}">
        <p14:creationId xmlns:p14="http://schemas.microsoft.com/office/powerpoint/2010/main" val="1497262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late.com/articles/technology/future_tense/2012/12/boundless_and_the_open_educational_resources_movement_are_threatening_publishers.2.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rends.collegeboard.org/college-pricing/figures-tables/average-net-price-full-time-students-over-time-%E2%80%94-public-institutions" TargetMode="External"/><Relationship Id="rId4" Type="http://schemas.openxmlformats.org/officeDocument/2006/relationships/hyperlink" Target="http://www.nacs.org/advocacynewsmedia/pressreleases/studentspendingontextbookscontinuestodecline.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F4C818-41C6-E642-B3A9-B117ABD7CD3F}" type="slidenum">
              <a:rPr lang="en-US" smtClean="0"/>
              <a:pPr>
                <a:defRPr/>
              </a:pPr>
              <a:t>1</a:t>
            </a:fld>
            <a:endParaRPr lang="en-US"/>
          </a:p>
        </p:txBody>
      </p:sp>
    </p:spTree>
    <p:extLst>
      <p:ext uri="{BB962C8B-B14F-4D97-AF65-F5344CB8AC3E}">
        <p14:creationId xmlns:p14="http://schemas.microsoft.com/office/powerpoint/2010/main" val="67569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http://</a:t>
            </a:r>
            <a:r>
              <a:rPr lang="en-US" dirty="0" err="1" smtClean="0"/>
              <a:t>www.theatlantic.com</a:t>
            </a:r>
            <a:r>
              <a:rPr lang="en-US" dirty="0" smtClean="0"/>
              <a:t>/business/archive/2013/01/why-are-college-textbooks-so-absurdly-expensive/266801/</a:t>
            </a:r>
          </a:p>
          <a:p>
            <a:endParaRPr lang="en-US" dirty="0" smtClean="0"/>
          </a:p>
          <a:p>
            <a:r>
              <a:rPr lang="en-US" sz="1200" b="0" kern="1200" dirty="0" smtClean="0">
                <a:solidFill>
                  <a:schemeClr val="tx1"/>
                </a:solidFill>
                <a:latin typeface="Times New Roman" pitchFamily="-110" charset="0"/>
                <a:ea typeface="ＭＳ Ｐゴシック" pitchFamily="-110" charset="-128"/>
                <a:cs typeface="ＭＳ Ｐゴシック" pitchFamily="-110" charset="-128"/>
              </a:rPr>
              <a:t>Academic Publishers will tell you that creating modern textbooks is an expensive, labor-intensive process that demands charging high prices. But as Kevin Carey noted in a </a:t>
            </a:r>
            <a:r>
              <a:rPr lang="en-US" sz="1200" b="0" kern="1200" smtClean="0">
                <a:solidFill>
                  <a:schemeClr val="tx1"/>
                </a:solidFill>
                <a:latin typeface="Times New Roman" pitchFamily="-110" charset="0"/>
                <a:ea typeface="ＭＳ Ｐゴシック" pitchFamily="-110" charset="-128"/>
                <a:cs typeface="ＭＳ Ｐゴシック" pitchFamily="-110" charset="-128"/>
              </a:rPr>
              <a:t>recentS</a:t>
            </a:r>
            <a:r>
              <a:rPr lang="en-US" sz="1200" b="0" i="1" kern="1200" smtClean="0">
                <a:solidFill>
                  <a:schemeClr val="tx1"/>
                </a:solidFill>
                <a:latin typeface="Times New Roman" pitchFamily="-110" charset="0"/>
                <a:ea typeface="ＭＳ Ｐゴシック" pitchFamily="-110" charset="-128"/>
                <a:cs typeface="ＭＳ Ｐゴシック" pitchFamily="-110" charset="-128"/>
                <a:hlinkClick r:id="rId3"/>
              </a:rPr>
              <a:t>late</a:t>
            </a:r>
            <a:r>
              <a:rPr lang="en-US" sz="1200" b="0" i="1" kern="1200" dirty="0" smtClean="0">
                <a:solidFill>
                  <a:schemeClr val="tx1"/>
                </a:solidFill>
                <a:latin typeface="Times New Roman" pitchFamily="-110" charset="0"/>
                <a:ea typeface="ＭＳ Ｐゴシック" pitchFamily="-110" charset="-128"/>
                <a:cs typeface="ＭＳ Ｐゴシック" pitchFamily="-110" charset="-128"/>
                <a:hlinkClick r:id="rId3"/>
              </a:rPr>
              <a:t> </a:t>
            </a:r>
            <a:r>
              <a:rPr lang="en-US" sz="1200" b="0" i="0" kern="1200" dirty="0" smtClean="0">
                <a:solidFill>
                  <a:schemeClr val="tx1"/>
                </a:solidFill>
                <a:latin typeface="Times New Roman" pitchFamily="-110" charset="0"/>
                <a:ea typeface="ＭＳ Ｐゴシック" pitchFamily="-110" charset="-128"/>
                <a:cs typeface="ＭＳ Ｐゴシック" pitchFamily="-110" charset="-128"/>
                <a:hlinkClick r:id="rId3"/>
              </a:rPr>
              <a:t>piece, the industry also shares some of the dysfunctions that help drive up the cost of healthcare spending. Just as doctors prescribe prescription drugs they'll never have to pay for, college professors often assign titles with little consideration of cost. Students, like patients worried about their health, don't have much choice to pay up, lest they risk their grades. Meanwhile, Carey illustrates how publishers have done just about everything within their power to prop up their profits, from bundling textbooks with software that forces students to buy new editions instead of cheaper used copies, to suing a low-cost textbook start-ups over flimsy copyright claims. </a:t>
            </a:r>
          </a:p>
          <a:p>
            <a:r>
              <a:rPr lang="en-US" sz="1200" b="0" i="0" kern="1200" dirty="0" smtClean="0">
                <a:solidFill>
                  <a:schemeClr val="tx1"/>
                </a:solidFill>
                <a:latin typeface="Times New Roman" pitchFamily="-110" charset="0"/>
                <a:ea typeface="ＭＳ Ｐゴシック" pitchFamily="-110" charset="-128"/>
                <a:cs typeface="ＭＳ Ｐゴシック" pitchFamily="-110" charset="-128"/>
              </a:rPr>
              <a:t>And that has consequences for students. According to the National Association of College Stores, the average college student </a:t>
            </a:r>
            <a:r>
              <a:rPr lang="en-US" sz="1200" b="0" i="0" kern="1200" dirty="0" smtClean="0">
                <a:solidFill>
                  <a:schemeClr val="tx1"/>
                </a:solidFill>
                <a:latin typeface="Times New Roman" pitchFamily="-110" charset="0"/>
                <a:ea typeface="ＭＳ Ｐゴシック" pitchFamily="-110" charset="-128"/>
                <a:cs typeface="ＭＳ Ｐゴシック" pitchFamily="-110" charset="-128"/>
                <a:hlinkClick r:id="rId4"/>
              </a:rPr>
              <a:t>reports paying about $655 for textbooks and supplies annually, down a bit from $702 four years ago. The NACS credits that fall to its efforts to promote used books along with programs that let students rent rather than buy their texts. But to put that $655 in perspective, consider this: after aid, the average student at a four-year public college* spends about $2,900 on their annual tuition, according to the </a:t>
            </a:r>
            <a:r>
              <a:rPr lang="en-US" sz="1200" b="0" i="0" kern="1200" dirty="0" smtClean="0">
                <a:solidFill>
                  <a:schemeClr val="tx1"/>
                </a:solidFill>
                <a:latin typeface="Times New Roman" pitchFamily="-110" charset="0"/>
                <a:ea typeface="ＭＳ Ｐゴシック" pitchFamily="-110" charset="-128"/>
                <a:cs typeface="ＭＳ Ｐゴシック" pitchFamily="-110" charset="-128"/>
                <a:hlinkClick r:id="rId5"/>
              </a:rPr>
              <a:t>College Board. We're not talking about just another drop in the bucket here. </a:t>
            </a:r>
          </a:p>
          <a:p>
            <a:r>
              <a:rPr lang="en-US" sz="1200" b="0" i="0" kern="1200" dirty="0" smtClean="0">
                <a:solidFill>
                  <a:schemeClr val="tx1"/>
                </a:solidFill>
                <a:latin typeface="Times New Roman" pitchFamily="-110" charset="0"/>
                <a:ea typeface="ＭＳ Ｐゴシック" pitchFamily="-110" charset="-128"/>
                <a:cs typeface="ＭＳ Ｐゴシック" pitchFamily="-110" charset="-128"/>
              </a:rPr>
              <a:t>AEI's Perry writes that he's confident open educational resources, made available via the web, will eventually topple traditional textbooks, just as Wikipedia killed off the encyclopedia. The difference is that nobody I know ever had a college professor who said, "If you don't read Britannica, you'll likely fail this class." If we ever want to bring the cost of these books under control, the faculty need to tune into the problem.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pPr>
              <a:defRPr/>
            </a:pPr>
            <a:fld id="{16B60726-F0F5-DC49-9FE3-7A71EAF2822A}" type="slidenum">
              <a:rPr lang="en-US" smtClean="0"/>
              <a:pPr>
                <a:defRPr/>
              </a:pPr>
              <a:t>2</a:t>
            </a:fld>
            <a:endParaRPr lang="en-US"/>
          </a:p>
        </p:txBody>
      </p:sp>
    </p:spTree>
    <p:extLst>
      <p:ext uri="{BB962C8B-B14F-4D97-AF65-F5344CB8AC3E}">
        <p14:creationId xmlns:p14="http://schemas.microsoft.com/office/powerpoint/2010/main" val="251008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$1T student debt, access crisis</a:t>
            </a:r>
          </a:p>
          <a:p>
            <a:endParaRPr lang="en-US" dirty="0" smtClean="0"/>
          </a:p>
          <a:p>
            <a:r>
              <a:rPr lang="en-US" dirty="0" smtClean="0"/>
              <a:t>&gt;&gt;&gt;&gt;</a:t>
            </a:r>
            <a:r>
              <a:rPr lang="en-US" baseline="0" dirty="0" smtClean="0"/>
              <a:t> adoption map</a:t>
            </a:r>
            <a:endParaRPr lang="en-US" dirty="0"/>
          </a:p>
        </p:txBody>
      </p:sp>
      <p:sp>
        <p:nvSpPr>
          <p:cNvPr id="4" name="Slide Number Placeholder 3"/>
          <p:cNvSpPr>
            <a:spLocks noGrp="1"/>
          </p:cNvSpPr>
          <p:nvPr>
            <p:ph type="sldNum" sz="quarter" idx="10"/>
          </p:nvPr>
        </p:nvSpPr>
        <p:spPr/>
        <p:txBody>
          <a:bodyPr/>
          <a:lstStyle/>
          <a:p>
            <a:pPr>
              <a:defRPr/>
            </a:pPr>
            <a:fld id="{D5F4C818-41C6-E642-B3A9-B117ABD7CD3F}" type="slidenum">
              <a:rPr lang="en-US" smtClean="0"/>
              <a:pPr>
                <a:defRPr/>
              </a:pPr>
              <a:t>3</a:t>
            </a:fld>
            <a:endParaRPr lang="en-US"/>
          </a:p>
        </p:txBody>
      </p:sp>
    </p:spTree>
    <p:extLst>
      <p:ext uri="{BB962C8B-B14F-4D97-AF65-F5344CB8AC3E}">
        <p14:creationId xmlns:p14="http://schemas.microsoft.com/office/powerpoint/2010/main" val="54665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F4C818-41C6-E642-B3A9-B117ABD7CD3F}" type="slidenum">
              <a:rPr lang="en-US" smtClean="0"/>
              <a:pPr>
                <a:defRPr/>
              </a:pPr>
              <a:t>6</a:t>
            </a:fld>
            <a:endParaRPr lang="en-US"/>
          </a:p>
        </p:txBody>
      </p:sp>
    </p:spTree>
    <p:extLst>
      <p:ext uri="{BB962C8B-B14F-4D97-AF65-F5344CB8AC3E}">
        <p14:creationId xmlns:p14="http://schemas.microsoft.com/office/powerpoint/2010/main" val="54665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F4C818-41C6-E642-B3A9-B117ABD7CD3F}" type="slidenum">
              <a:rPr lang="en-US" smtClean="0"/>
              <a:pPr>
                <a:defRPr/>
              </a:pPr>
              <a:t>7</a:t>
            </a:fld>
            <a:endParaRPr lang="en-US"/>
          </a:p>
        </p:txBody>
      </p:sp>
    </p:spTree>
    <p:extLst>
      <p:ext uri="{BB962C8B-B14F-4D97-AF65-F5344CB8AC3E}">
        <p14:creationId xmlns:p14="http://schemas.microsoft.com/office/powerpoint/2010/main" val="54665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F4C818-41C6-E642-B3A9-B117ABD7CD3F}" type="slidenum">
              <a:rPr lang="en-US" smtClean="0"/>
              <a:pPr>
                <a:defRPr/>
              </a:pPr>
              <a:t>17</a:t>
            </a:fld>
            <a:endParaRPr lang="en-US"/>
          </a:p>
        </p:txBody>
      </p:sp>
    </p:spTree>
    <p:extLst>
      <p:ext uri="{BB962C8B-B14F-4D97-AF65-F5344CB8AC3E}">
        <p14:creationId xmlns:p14="http://schemas.microsoft.com/office/powerpoint/2010/main" val="67569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987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187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2969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9910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276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28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83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179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84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397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711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133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744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95400"/>
            <a:ext cx="77724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6" charset="0"/>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000" b="1">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000" b="1">
          <a:solidFill>
            <a:schemeClr val="tx1"/>
          </a:solidFill>
          <a:latin typeface="Verdana"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000" b="1">
          <a:solidFill>
            <a:schemeClr val="tx1"/>
          </a:solidFill>
          <a:latin typeface="Verdana"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000" b="1">
          <a:solidFill>
            <a:schemeClr val="tx1"/>
          </a:solidFill>
          <a:latin typeface="Verdana"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000" b="1">
          <a:solidFill>
            <a:schemeClr val="tx1"/>
          </a:solidFill>
          <a:latin typeface="Verdana" pitchFamily="-110" charset="0"/>
          <a:ea typeface="ＭＳ Ｐゴシック" pitchFamily="-110" charset="-128"/>
          <a:cs typeface="ＭＳ Ｐゴシック" pitchFamily="-110" charset="-128"/>
        </a:defRPr>
      </a:lvl5pPr>
      <a:lvl6pPr marL="457200" algn="ctr" rtl="0" fontAlgn="base">
        <a:spcBef>
          <a:spcPct val="0"/>
        </a:spcBef>
        <a:spcAft>
          <a:spcPct val="0"/>
        </a:spcAft>
        <a:defRPr sz="4000" b="1">
          <a:solidFill>
            <a:schemeClr val="tx1"/>
          </a:solidFill>
          <a:latin typeface="Verdana" pitchFamily="-110" charset="0"/>
        </a:defRPr>
      </a:lvl6pPr>
      <a:lvl7pPr marL="914400" algn="ctr" rtl="0" fontAlgn="base">
        <a:spcBef>
          <a:spcPct val="0"/>
        </a:spcBef>
        <a:spcAft>
          <a:spcPct val="0"/>
        </a:spcAft>
        <a:defRPr sz="4000" b="1">
          <a:solidFill>
            <a:schemeClr val="tx1"/>
          </a:solidFill>
          <a:latin typeface="Verdana" pitchFamily="-110" charset="0"/>
        </a:defRPr>
      </a:lvl7pPr>
      <a:lvl8pPr marL="1371600" algn="ctr" rtl="0" fontAlgn="base">
        <a:spcBef>
          <a:spcPct val="0"/>
        </a:spcBef>
        <a:spcAft>
          <a:spcPct val="0"/>
        </a:spcAft>
        <a:defRPr sz="4000" b="1">
          <a:solidFill>
            <a:schemeClr val="tx1"/>
          </a:solidFill>
          <a:latin typeface="Verdana" pitchFamily="-110" charset="0"/>
        </a:defRPr>
      </a:lvl8pPr>
      <a:lvl9pPr marL="1828800" algn="ctr" rtl="0" fontAlgn="base">
        <a:spcBef>
          <a:spcPct val="0"/>
        </a:spcBef>
        <a:spcAft>
          <a:spcPct val="0"/>
        </a:spcAft>
        <a:defRPr sz="4000" b="1">
          <a:solidFill>
            <a:schemeClr val="tx1"/>
          </a:solidFill>
          <a:latin typeface="Verdana" pitchFamily="-110"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7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emf"/><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emf"/><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emf"/><Relationship Id="rId23" Type="http://schemas.openxmlformats.org/officeDocument/2006/relationships/image" Target="../media/image33.png"/><Relationship Id="rId10" Type="http://schemas.openxmlformats.org/officeDocument/2006/relationships/image" Target="../media/image20.emf"/><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emf"/><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emf"/><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emf"/><Relationship Id="rId23" Type="http://schemas.openxmlformats.org/officeDocument/2006/relationships/image" Target="../media/image33.png"/><Relationship Id="rId10" Type="http://schemas.openxmlformats.org/officeDocument/2006/relationships/image" Target="../media/image20.emf"/><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emf"/><Relationship Id="rId14" Type="http://schemas.openxmlformats.org/officeDocument/2006/relationships/image" Target="../media/image24.emf"/><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18" Type="http://schemas.openxmlformats.org/officeDocument/2006/relationships/image" Target="../media/image52.emf"/><Relationship Id="rId26" Type="http://schemas.openxmlformats.org/officeDocument/2006/relationships/image" Target="../media/image4.png"/><Relationship Id="rId3" Type="http://schemas.openxmlformats.org/officeDocument/2006/relationships/image" Target="../media/image37.jpg"/><Relationship Id="rId21" Type="http://schemas.openxmlformats.org/officeDocument/2006/relationships/image" Target="../media/image55.emf"/><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emf"/><Relationship Id="rId25" Type="http://schemas.openxmlformats.org/officeDocument/2006/relationships/image" Target="../media/image59.emf"/><Relationship Id="rId2" Type="http://schemas.openxmlformats.org/officeDocument/2006/relationships/image" Target="../media/image36.jpg"/><Relationship Id="rId16" Type="http://schemas.openxmlformats.org/officeDocument/2006/relationships/image" Target="../media/image50.emf"/><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24" Type="http://schemas.openxmlformats.org/officeDocument/2006/relationships/image" Target="../media/image58.emf"/><Relationship Id="rId5" Type="http://schemas.openxmlformats.org/officeDocument/2006/relationships/image" Target="../media/image39.png"/><Relationship Id="rId15" Type="http://schemas.openxmlformats.org/officeDocument/2006/relationships/image" Target="../media/image49.jp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emf"/><Relationship Id="rId4" Type="http://schemas.openxmlformats.org/officeDocument/2006/relationships/image" Target="../media/image38.png"/><Relationship Id="rId9" Type="http://schemas.openxmlformats.org/officeDocument/2006/relationships/image" Target="../media/image43.gif"/><Relationship Id="rId14" Type="http://schemas.openxmlformats.org/officeDocument/2006/relationships/image" Target="../media/image48.jpg"/><Relationship Id="rId22" Type="http://schemas.openxmlformats.org/officeDocument/2006/relationships/image" Target="../media/image56.emf"/></Relationships>
</file>

<file path=ppt/slides/_rels/slide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ce" title="Rice"/>
          <p:cNvPicPr>
            <a:picLocks noChangeAspect="1"/>
          </p:cNvPicPr>
          <p:nvPr/>
        </p:nvPicPr>
        <p:blipFill>
          <a:blip r:embed="rId3" cstate="print"/>
          <a:stretch>
            <a:fillRect/>
          </a:stretch>
        </p:blipFill>
        <p:spPr>
          <a:xfrm>
            <a:off x="3581400" y="5867400"/>
            <a:ext cx="1966810" cy="800819"/>
          </a:xfrm>
          <a:prstGeom prst="rect">
            <a:avLst/>
          </a:prstGeom>
        </p:spPr>
      </p:pic>
      <p:sp>
        <p:nvSpPr>
          <p:cNvPr id="6" name="Text Box 2"/>
          <p:cNvSpPr txBox="1">
            <a:spLocks noChangeArrowheads="1"/>
          </p:cNvSpPr>
          <p:nvPr/>
        </p:nvSpPr>
        <p:spPr bwMode="auto">
          <a:xfrm>
            <a:off x="0" y="4800600"/>
            <a:ext cx="9144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r>
              <a:rPr lang="en-US" sz="3200" i="1" dirty="0" smtClean="0"/>
              <a:t>Richard Baraniuk</a:t>
            </a:r>
          </a:p>
        </p:txBody>
      </p:sp>
      <p:pic>
        <p:nvPicPr>
          <p:cNvPr id="5" name="Picture 4" descr="openstax picture" title="openstax"/>
          <p:cNvPicPr>
            <a:picLocks noChangeAspect="1"/>
          </p:cNvPicPr>
          <p:nvPr/>
        </p:nvPicPr>
        <p:blipFill>
          <a:blip r:embed="rId4"/>
          <a:stretch>
            <a:fillRect/>
          </a:stretch>
        </p:blipFill>
        <p:spPr>
          <a:xfrm>
            <a:off x="1611300" y="304800"/>
            <a:ext cx="5856300" cy="4191000"/>
          </a:xfrm>
          <a:prstGeom prst="rect">
            <a:avLst/>
          </a:prstGeom>
        </p:spPr>
      </p:pic>
      <p:sp>
        <p:nvSpPr>
          <p:cNvPr id="3" name="Content Placeholder 2" hidden="1"/>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dirty="0" err="1" smtClean="0"/>
              <a:t>openstax</a:t>
            </a:r>
            <a:endParaRPr lang="en-US" dirty="0"/>
          </a:p>
        </p:txBody>
      </p:sp>
    </p:spTree>
    <p:extLst>
      <p:ext uri="{BB962C8B-B14F-4D97-AF65-F5344CB8AC3E}">
        <p14:creationId xmlns:p14="http://schemas.microsoft.com/office/powerpoint/2010/main" val="362239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chnology to the rescue" title="picture"/>
          <p:cNvPicPr>
            <a:picLocks noChangeAspect="1"/>
          </p:cNvPicPr>
          <p:nvPr/>
        </p:nvPicPr>
        <p:blipFill>
          <a:blip r:embed="rId2"/>
          <a:stretch>
            <a:fillRect/>
          </a:stretch>
        </p:blipFill>
        <p:spPr>
          <a:xfrm>
            <a:off x="762000" y="915416"/>
            <a:ext cx="7620000" cy="5702300"/>
          </a:xfrm>
          <a:prstGeom prst="rect">
            <a:avLst/>
          </a:prstGeom>
        </p:spPr>
      </p:pic>
      <p:sp>
        <p:nvSpPr>
          <p:cNvPr id="14" name="Title 1"/>
          <p:cNvSpPr>
            <a:spLocks noGrp="1"/>
          </p:cNvSpPr>
          <p:nvPr>
            <p:ph type="title"/>
          </p:nvPr>
        </p:nvSpPr>
        <p:spPr>
          <a:xfrm>
            <a:off x="0" y="-152400"/>
            <a:ext cx="9144000" cy="1143000"/>
          </a:xfrm>
        </p:spPr>
        <p:txBody>
          <a:bodyPr/>
          <a:lstStyle/>
          <a:p>
            <a:r>
              <a:rPr lang="en-US" dirty="0"/>
              <a:t>t</a:t>
            </a:r>
            <a:r>
              <a:rPr lang="en-US" dirty="0" smtClean="0"/>
              <a:t>echnology to the rescue?</a:t>
            </a:r>
            <a:endParaRPr lang="en-US" dirty="0">
              <a:solidFill>
                <a:srgbClr val="FF0000"/>
              </a:solidFill>
            </a:endParaRPr>
          </a:p>
        </p:txBody>
      </p:sp>
    </p:spTree>
    <p:extLst>
      <p:ext uri="{BB962C8B-B14F-4D97-AF65-F5344CB8AC3E}">
        <p14:creationId xmlns:p14="http://schemas.microsoft.com/office/powerpoint/2010/main" val="1014255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about data" title="pictur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1" y="806113"/>
            <a:ext cx="3200400" cy="2080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ircular Arrow 5" descr="data" title="data"/>
          <p:cNvSpPr/>
          <p:nvPr/>
        </p:nvSpPr>
        <p:spPr>
          <a:xfrm rot="8944647" flipH="1" flipV="1">
            <a:off x="1780621" y="411382"/>
            <a:ext cx="5811346" cy="5571839"/>
          </a:xfrm>
          <a:prstGeom prst="circularArrow">
            <a:avLst>
              <a:gd name="adj1" fmla="val 14862"/>
              <a:gd name="adj2" fmla="val 1861187"/>
              <a:gd name="adj3" fmla="val 10306089"/>
              <a:gd name="adj4" fmla="val 16581172"/>
              <a:gd name="adj5" fmla="val 14824"/>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3962402" y="762000"/>
            <a:ext cx="2101131" cy="1015663"/>
          </a:xfrm>
          <a:prstGeom prst="rect">
            <a:avLst/>
          </a:prstGeom>
          <a:noFill/>
        </p:spPr>
        <p:txBody>
          <a:bodyPr wrap="none" rtlCol="0">
            <a:spAutoFit/>
          </a:bodyPr>
          <a:lstStyle/>
          <a:p>
            <a:r>
              <a:rPr lang="en-US" sz="6000" b="1" dirty="0" smtClean="0"/>
              <a:t>data</a:t>
            </a:r>
            <a:endParaRPr lang="en-US" sz="6000" b="1" dirty="0"/>
          </a:p>
        </p:txBody>
      </p:sp>
      <p:pic>
        <p:nvPicPr>
          <p:cNvPr id="11" name="Picture 10" descr="picture" title="picture"/>
          <p:cNvPicPr>
            <a:picLocks noChangeAspect="1"/>
          </p:cNvPicPr>
          <p:nvPr/>
        </p:nvPicPr>
        <p:blipFill>
          <a:blip r:embed="rId3"/>
          <a:stretch>
            <a:fillRect/>
          </a:stretch>
        </p:blipFill>
        <p:spPr>
          <a:xfrm>
            <a:off x="716466" y="1091863"/>
            <a:ext cx="1874334" cy="1368991"/>
          </a:xfrm>
          <a:prstGeom prst="rect">
            <a:avLst/>
          </a:prstGeom>
        </p:spPr>
      </p:pic>
      <p:sp>
        <p:nvSpPr>
          <p:cNvPr id="14" name="Content Placeholder 3"/>
          <p:cNvSpPr txBox="1">
            <a:spLocks/>
          </p:cNvSpPr>
          <p:nvPr/>
        </p:nvSpPr>
        <p:spPr bwMode="auto">
          <a:xfrm>
            <a:off x="76200" y="5054262"/>
            <a:ext cx="419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pPr marL="0" indent="0">
              <a:buNone/>
            </a:pPr>
            <a:r>
              <a:rPr lang="en-US" dirty="0" smtClean="0"/>
              <a:t>close </a:t>
            </a:r>
            <a:r>
              <a:rPr lang="en-US" dirty="0"/>
              <a:t>the learning </a:t>
            </a:r>
            <a:r>
              <a:rPr lang="en-US" dirty="0" smtClean="0"/>
              <a:t/>
            </a:r>
            <a:br>
              <a:rPr lang="en-US" dirty="0" smtClean="0"/>
            </a:br>
            <a:r>
              <a:rPr lang="en-US" sz="4000" b="1" dirty="0" smtClean="0">
                <a:solidFill>
                  <a:srgbClr val="FF0000"/>
                </a:solidFill>
              </a:rPr>
              <a:t>feedback </a:t>
            </a:r>
            <a:r>
              <a:rPr lang="en-US" sz="4000" b="1" dirty="0">
                <a:solidFill>
                  <a:srgbClr val="FF0000"/>
                </a:solidFill>
              </a:rPr>
              <a:t>loop</a:t>
            </a:r>
          </a:p>
        </p:txBody>
      </p:sp>
      <p:sp>
        <p:nvSpPr>
          <p:cNvPr id="3" name="Content Placeholder 2" hidden="1"/>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sz="2000" dirty="0" smtClean="0"/>
              <a:t>Close the learning feedback loop</a:t>
            </a:r>
            <a:endParaRPr lang="en-US" sz="2000" dirty="0"/>
          </a:p>
        </p:txBody>
      </p:sp>
    </p:spTree>
    <p:extLst>
      <p:ext uri="{BB962C8B-B14F-4D97-AF65-F5344CB8AC3E}">
        <p14:creationId xmlns:p14="http://schemas.microsoft.com/office/powerpoint/2010/main" val="1792179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machine learning" title="cognitive science"/>
          <p:cNvPicPr>
            <a:picLocks noGrp="1" noChangeAspect="1"/>
          </p:cNvPicPr>
          <p:nvPr>
            <p:ph idx="1"/>
          </p:nvPr>
        </p:nvPicPr>
        <p:blipFill rotWithShape="1">
          <a:blip r:embed="rId2"/>
          <a:srcRect l="14617" t="5922" r="13853" b="8937"/>
          <a:stretch/>
        </p:blipFill>
        <p:spPr>
          <a:xfrm>
            <a:off x="2451347" y="1295400"/>
            <a:ext cx="4241305" cy="4953000"/>
          </a:xfrm>
        </p:spPr>
      </p:pic>
      <p:pic>
        <p:nvPicPr>
          <p:cNvPr id="5" name="Picture 11" descr="picture" title="pic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1" y="806113"/>
            <a:ext cx="3200400" cy="2080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ircular Arrow 5" descr="data" title="picture"/>
          <p:cNvSpPr/>
          <p:nvPr/>
        </p:nvSpPr>
        <p:spPr>
          <a:xfrm rot="8944647" flipH="1" flipV="1">
            <a:off x="1780621" y="411382"/>
            <a:ext cx="5811346" cy="5571839"/>
          </a:xfrm>
          <a:prstGeom prst="circularArrow">
            <a:avLst>
              <a:gd name="adj1" fmla="val 14862"/>
              <a:gd name="adj2" fmla="val 1861187"/>
              <a:gd name="adj3" fmla="val 10306089"/>
              <a:gd name="adj4" fmla="val 16581172"/>
              <a:gd name="adj5" fmla="val 14824"/>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3962402" y="762000"/>
            <a:ext cx="2101131" cy="1015663"/>
          </a:xfrm>
          <a:prstGeom prst="rect">
            <a:avLst/>
          </a:prstGeom>
          <a:noFill/>
        </p:spPr>
        <p:txBody>
          <a:bodyPr wrap="none" rtlCol="0">
            <a:spAutoFit/>
          </a:bodyPr>
          <a:lstStyle/>
          <a:p>
            <a:r>
              <a:rPr lang="en-US" sz="6000" b="1" dirty="0" smtClean="0"/>
              <a:t>data</a:t>
            </a:r>
            <a:endParaRPr lang="en-US" sz="6000" b="1" dirty="0"/>
          </a:p>
        </p:txBody>
      </p:sp>
      <p:sp>
        <p:nvSpPr>
          <p:cNvPr id="8" name="Rounded Rectangle 7"/>
          <p:cNvSpPr/>
          <p:nvPr/>
        </p:nvSpPr>
        <p:spPr bwMode="auto">
          <a:xfrm>
            <a:off x="5867400" y="2692062"/>
            <a:ext cx="1676400" cy="914400"/>
          </a:xfrm>
          <a:prstGeom prst="roundRect">
            <a:avLst/>
          </a:prstGeom>
          <a:solidFill>
            <a:srgbClr val="3366FF"/>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Verdana" pitchFamily="-110" charset="0"/>
              </a:rPr>
              <a:t>Machine</a:t>
            </a:r>
            <a:br>
              <a:rPr kumimoji="0" lang="en-US" b="1" i="0" u="none" strike="noStrike" cap="none" normalizeH="0" baseline="0" dirty="0" smtClean="0">
                <a:ln>
                  <a:noFill/>
                </a:ln>
                <a:solidFill>
                  <a:schemeClr val="tx1"/>
                </a:solidFill>
                <a:effectLst/>
                <a:latin typeface="Verdana" pitchFamily="-110" charset="0"/>
              </a:rPr>
            </a:br>
            <a:r>
              <a:rPr kumimoji="0" lang="en-US" b="1" i="0" u="none" strike="noStrike" cap="none" normalizeH="0" baseline="0" dirty="0" smtClean="0">
                <a:ln>
                  <a:noFill/>
                </a:ln>
                <a:solidFill>
                  <a:schemeClr val="tx1"/>
                </a:solidFill>
                <a:effectLst/>
                <a:latin typeface="Verdana" pitchFamily="-110" charset="0"/>
              </a:rPr>
              <a:t>Learning</a:t>
            </a:r>
            <a:endParaRPr kumimoji="0" lang="en-US" b="1" i="0" u="none" strike="noStrike" cap="none" normalizeH="0" baseline="0" dirty="0">
              <a:ln>
                <a:noFill/>
              </a:ln>
              <a:solidFill>
                <a:schemeClr val="tx1"/>
              </a:solidFill>
              <a:effectLst/>
              <a:latin typeface="Verdana" pitchFamily="-110" charset="0"/>
            </a:endParaRPr>
          </a:p>
        </p:txBody>
      </p:sp>
      <p:sp>
        <p:nvSpPr>
          <p:cNvPr id="9" name="Rounded Rectangle 8"/>
          <p:cNvSpPr/>
          <p:nvPr/>
        </p:nvSpPr>
        <p:spPr bwMode="auto">
          <a:xfrm>
            <a:off x="3733800" y="2692062"/>
            <a:ext cx="1676400" cy="914400"/>
          </a:xfrm>
          <a:prstGeom prst="roundRect">
            <a:avLst/>
          </a:prstGeom>
          <a:solidFill>
            <a:schemeClr val="accent1">
              <a:alpha val="63000"/>
            </a:scheme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110" charset="0"/>
              </a:rPr>
              <a:t>Cognitive</a:t>
            </a:r>
            <a:br>
              <a:rPr kumimoji="0" lang="en-US" sz="2000" b="1" i="0" u="none" strike="noStrike" cap="none" normalizeH="0" baseline="0" dirty="0" smtClean="0">
                <a:ln>
                  <a:noFill/>
                </a:ln>
                <a:solidFill>
                  <a:schemeClr val="tx1"/>
                </a:solidFill>
                <a:effectLst/>
                <a:latin typeface="Verdana" pitchFamily="-110" charset="0"/>
              </a:rPr>
            </a:br>
            <a:r>
              <a:rPr kumimoji="0" lang="en-US" sz="2000" b="1" i="0" u="none" strike="noStrike" cap="none" normalizeH="0" baseline="0" dirty="0" smtClean="0">
                <a:ln>
                  <a:noFill/>
                </a:ln>
                <a:solidFill>
                  <a:schemeClr val="tx1"/>
                </a:solidFill>
                <a:effectLst/>
                <a:latin typeface="Verdana" pitchFamily="-110" charset="0"/>
              </a:rPr>
              <a:t>Science</a:t>
            </a:r>
            <a:endParaRPr kumimoji="0" lang="en-US" sz="2000" b="1" i="0" u="none" strike="noStrike" cap="none" normalizeH="0" baseline="0" dirty="0">
              <a:ln>
                <a:noFill/>
              </a:ln>
              <a:solidFill>
                <a:schemeClr val="tx1"/>
              </a:solidFill>
              <a:effectLst/>
              <a:latin typeface="Verdana" pitchFamily="-110" charset="0"/>
            </a:endParaRPr>
          </a:p>
        </p:txBody>
      </p:sp>
      <p:cxnSp>
        <p:nvCxnSpPr>
          <p:cNvPr id="10" name="Straight Arrow Connector 9" descr="arrow" title="arrow"/>
          <p:cNvCxnSpPr>
            <a:endCxn id="8" idx="1"/>
          </p:cNvCxnSpPr>
          <p:nvPr/>
        </p:nvCxnSpPr>
        <p:spPr bwMode="auto">
          <a:xfrm>
            <a:off x="5410200" y="3149262"/>
            <a:ext cx="457200"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pic>
        <p:nvPicPr>
          <p:cNvPr id="11" name="Picture 10" descr="picture" title="picture"/>
          <p:cNvPicPr>
            <a:picLocks noChangeAspect="1"/>
          </p:cNvPicPr>
          <p:nvPr/>
        </p:nvPicPr>
        <p:blipFill>
          <a:blip r:embed="rId4"/>
          <a:stretch>
            <a:fillRect/>
          </a:stretch>
        </p:blipFill>
        <p:spPr>
          <a:xfrm>
            <a:off x="716466" y="1091863"/>
            <a:ext cx="1874334" cy="1368991"/>
          </a:xfrm>
          <a:prstGeom prst="rect">
            <a:avLst/>
          </a:prstGeom>
        </p:spPr>
      </p:pic>
      <p:sp>
        <p:nvSpPr>
          <p:cNvPr id="14" name="Content Placeholder 3"/>
          <p:cNvSpPr txBox="1">
            <a:spLocks/>
          </p:cNvSpPr>
          <p:nvPr/>
        </p:nvSpPr>
        <p:spPr bwMode="auto">
          <a:xfrm>
            <a:off x="76200" y="5054262"/>
            <a:ext cx="419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pPr marL="0" indent="0">
              <a:buNone/>
            </a:pPr>
            <a:r>
              <a:rPr lang="en-US" dirty="0" smtClean="0"/>
              <a:t>close </a:t>
            </a:r>
            <a:r>
              <a:rPr lang="en-US" dirty="0"/>
              <a:t>the learning </a:t>
            </a:r>
            <a:r>
              <a:rPr lang="en-US" dirty="0" smtClean="0"/>
              <a:t/>
            </a:r>
            <a:br>
              <a:rPr lang="en-US" dirty="0" smtClean="0"/>
            </a:br>
            <a:r>
              <a:rPr lang="en-US" sz="4000" b="1" dirty="0" smtClean="0">
                <a:solidFill>
                  <a:srgbClr val="FF0000"/>
                </a:solidFill>
              </a:rPr>
              <a:t>feedback </a:t>
            </a:r>
            <a:r>
              <a:rPr lang="en-US" sz="4000" b="1" dirty="0">
                <a:solidFill>
                  <a:srgbClr val="FF0000"/>
                </a:solidFill>
              </a:rPr>
              <a:t>loop</a:t>
            </a:r>
          </a:p>
        </p:txBody>
      </p:sp>
      <p:pic>
        <p:nvPicPr>
          <p:cNvPr id="13" name="Picture 1" descr="picture of feedback" title="picture of feedback"/>
          <p:cNvPicPr>
            <a:picLocks noChangeAspect="1"/>
          </p:cNvPicPr>
          <p:nvPr/>
        </p:nvPicPr>
        <p:blipFill>
          <a:blip r:embed="rId5">
            <a:extLst>
              <a:ext uri="{28A0092B-C50C-407E-A947-70E740481C1C}">
                <a14:useLocalDpi xmlns:a14="http://schemas.microsoft.com/office/drawing/2010/main" val="0"/>
              </a:ext>
            </a:extLst>
          </a:blip>
          <a:srcRect t="25677" b="23883"/>
          <a:stretch>
            <a:fillRect/>
          </a:stretch>
        </p:blipFill>
        <p:spPr bwMode="auto">
          <a:xfrm>
            <a:off x="7772400" y="3535818"/>
            <a:ext cx="1118513" cy="37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5" descr="blank box" title="blank box"/>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2392818"/>
            <a:ext cx="1032381" cy="407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mazon" title="amazon"/>
          <p:cNvPicPr>
            <a:picLocks noChangeAspect="1"/>
          </p:cNvPicPr>
          <p:nvPr/>
        </p:nvPicPr>
        <p:blipFill rotWithShape="1">
          <a:blip r:embed="rId7"/>
          <a:srcRect r="65905" b="14753"/>
          <a:stretch/>
        </p:blipFill>
        <p:spPr>
          <a:xfrm>
            <a:off x="7772400" y="2926219"/>
            <a:ext cx="1090970" cy="438583"/>
          </a:xfrm>
          <a:prstGeom prst="rect">
            <a:avLst/>
          </a:prstGeom>
        </p:spPr>
      </p:pic>
      <p:sp>
        <p:nvSpPr>
          <p:cNvPr id="3" name="Title 2" hidden="1"/>
          <p:cNvSpPr>
            <a:spLocks noGrp="1"/>
          </p:cNvSpPr>
          <p:nvPr>
            <p:ph type="title"/>
          </p:nvPr>
        </p:nvSpPr>
        <p:spPr/>
        <p:txBody>
          <a:bodyPr/>
          <a:lstStyle/>
          <a:p>
            <a:r>
              <a:rPr lang="en-US" dirty="0" smtClean="0"/>
              <a:t>data</a:t>
            </a:r>
            <a:endParaRPr lang="en-US" dirty="0"/>
          </a:p>
        </p:txBody>
      </p:sp>
    </p:spTree>
    <p:extLst>
      <p:ext uri="{BB962C8B-B14F-4D97-AF65-F5344CB8AC3E}">
        <p14:creationId xmlns:p14="http://schemas.microsoft.com/office/powerpoint/2010/main" val="2973323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descr="picture" title="picture"/>
          <p:cNvPicPr>
            <a:picLocks noChangeAspect="1"/>
          </p:cNvPicPr>
          <p:nvPr/>
        </p:nvPicPr>
        <p:blipFill rotWithShape="1">
          <a:blip r:embed="rId2"/>
          <a:srcRect t="348" b="429"/>
          <a:stretch/>
        </p:blipFill>
        <p:spPr bwMode="auto">
          <a:xfrm>
            <a:off x="139755" y="609600"/>
            <a:ext cx="6553200" cy="601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grpSp>
        <p:nvGrpSpPr>
          <p:cNvPr id="28" name="Group 27" descr="graph" title="graph"/>
          <p:cNvGrpSpPr/>
          <p:nvPr/>
        </p:nvGrpSpPr>
        <p:grpSpPr>
          <a:xfrm>
            <a:off x="8292390" y="2667000"/>
            <a:ext cx="484200" cy="2286000"/>
            <a:chOff x="8382000" y="3124200"/>
            <a:chExt cx="484200" cy="2286000"/>
          </a:xfrm>
        </p:grpSpPr>
        <p:sp>
          <p:nvSpPr>
            <p:cNvPr id="29" name="Rectangle 28"/>
            <p:cNvSpPr/>
            <p:nvPr/>
          </p:nvSpPr>
          <p:spPr bwMode="auto">
            <a:xfrm>
              <a:off x="8382000" y="4953000"/>
              <a:ext cx="457200" cy="457200"/>
            </a:xfrm>
            <a:prstGeom prst="rect">
              <a:avLst/>
            </a:prstGeom>
            <a:solidFill>
              <a:srgbClr val="FFFF00">
                <a:alpha val="42000"/>
              </a:srgbClr>
            </a:solidFill>
            <a:ln w="254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0" name="Rectangle 29"/>
            <p:cNvSpPr/>
            <p:nvPr/>
          </p:nvSpPr>
          <p:spPr bwMode="auto">
            <a:xfrm>
              <a:off x="8382000" y="4495800"/>
              <a:ext cx="457200" cy="457200"/>
            </a:xfrm>
            <a:prstGeom prst="rect">
              <a:avLst/>
            </a:prstGeom>
            <a:solidFill>
              <a:srgbClr val="008000">
                <a:alpha val="42000"/>
              </a:srgbClr>
            </a:solidFill>
            <a:ln w="254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1" name="Rectangle 30"/>
            <p:cNvSpPr/>
            <p:nvPr/>
          </p:nvSpPr>
          <p:spPr bwMode="auto">
            <a:xfrm>
              <a:off x="8382000" y="4038600"/>
              <a:ext cx="457200" cy="457200"/>
            </a:xfrm>
            <a:prstGeom prst="rect">
              <a:avLst/>
            </a:prstGeom>
            <a:solidFill>
              <a:srgbClr val="FF0000">
                <a:alpha val="42000"/>
              </a:srgbClr>
            </a:solidFill>
            <a:ln w="254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2" name="Rectangle 31"/>
            <p:cNvSpPr/>
            <p:nvPr/>
          </p:nvSpPr>
          <p:spPr bwMode="auto">
            <a:xfrm>
              <a:off x="8382000" y="3581400"/>
              <a:ext cx="457200" cy="457200"/>
            </a:xfrm>
            <a:prstGeom prst="rect">
              <a:avLst/>
            </a:prstGeom>
            <a:solidFill>
              <a:srgbClr val="FFFF00">
                <a:alpha val="42000"/>
              </a:srgbClr>
            </a:solidFill>
            <a:ln w="254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3" name="Rectangle 32"/>
            <p:cNvSpPr/>
            <p:nvPr/>
          </p:nvSpPr>
          <p:spPr bwMode="auto">
            <a:xfrm>
              <a:off x="8382000" y="3124200"/>
              <a:ext cx="457200" cy="457200"/>
            </a:xfrm>
            <a:prstGeom prst="rect">
              <a:avLst/>
            </a:prstGeom>
            <a:solidFill>
              <a:srgbClr val="008000">
                <a:alpha val="42000"/>
              </a:srgbClr>
            </a:solidFill>
            <a:ln w="254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4" name="TextBox 33"/>
            <p:cNvSpPr txBox="1"/>
            <p:nvPr/>
          </p:nvSpPr>
          <p:spPr>
            <a:xfrm>
              <a:off x="8426256" y="3197423"/>
              <a:ext cx="412944" cy="307777"/>
            </a:xfrm>
            <a:prstGeom prst="rect">
              <a:avLst/>
            </a:prstGeom>
            <a:noFill/>
          </p:spPr>
          <p:txBody>
            <a:bodyPr wrap="none" rtlCol="0">
              <a:spAutoFit/>
            </a:bodyPr>
            <a:lstStyle/>
            <a:p>
              <a:r>
                <a:rPr lang="en-US" sz="1400" dirty="0" smtClean="0"/>
                <a:t>87</a:t>
              </a:r>
              <a:endParaRPr lang="en-US" sz="1400" dirty="0"/>
            </a:p>
          </p:txBody>
        </p:sp>
        <p:sp>
          <p:nvSpPr>
            <p:cNvPr id="35" name="TextBox 34"/>
            <p:cNvSpPr txBox="1"/>
            <p:nvPr/>
          </p:nvSpPr>
          <p:spPr>
            <a:xfrm>
              <a:off x="8426256" y="3657600"/>
              <a:ext cx="412944" cy="307777"/>
            </a:xfrm>
            <a:prstGeom prst="rect">
              <a:avLst/>
            </a:prstGeom>
            <a:noFill/>
          </p:spPr>
          <p:txBody>
            <a:bodyPr wrap="none" rtlCol="0">
              <a:spAutoFit/>
            </a:bodyPr>
            <a:lstStyle/>
            <a:p>
              <a:r>
                <a:rPr lang="en-US" sz="1400" dirty="0" smtClean="0"/>
                <a:t>55</a:t>
              </a:r>
              <a:endParaRPr lang="en-US" sz="1400" dirty="0"/>
            </a:p>
          </p:txBody>
        </p:sp>
        <p:sp>
          <p:nvSpPr>
            <p:cNvPr id="36" name="TextBox 35"/>
            <p:cNvSpPr txBox="1"/>
            <p:nvPr/>
          </p:nvSpPr>
          <p:spPr>
            <a:xfrm>
              <a:off x="8426256" y="4114800"/>
              <a:ext cx="439944" cy="307777"/>
            </a:xfrm>
            <a:prstGeom prst="rect">
              <a:avLst/>
            </a:prstGeom>
            <a:noFill/>
          </p:spPr>
          <p:txBody>
            <a:bodyPr wrap="none" rtlCol="0">
              <a:spAutoFit/>
            </a:bodyPr>
            <a:lstStyle/>
            <a:p>
              <a:r>
                <a:rPr lang="en-US" sz="1400" b="1" dirty="0" smtClean="0"/>
                <a:t>23</a:t>
              </a:r>
              <a:endParaRPr lang="en-US" sz="1400" b="1" dirty="0"/>
            </a:p>
          </p:txBody>
        </p:sp>
        <p:sp>
          <p:nvSpPr>
            <p:cNvPr id="37" name="TextBox 36"/>
            <p:cNvSpPr txBox="1"/>
            <p:nvPr/>
          </p:nvSpPr>
          <p:spPr>
            <a:xfrm>
              <a:off x="8426256" y="4572000"/>
              <a:ext cx="412944" cy="307777"/>
            </a:xfrm>
            <a:prstGeom prst="rect">
              <a:avLst/>
            </a:prstGeom>
            <a:noFill/>
          </p:spPr>
          <p:txBody>
            <a:bodyPr wrap="none" rtlCol="0">
              <a:spAutoFit/>
            </a:bodyPr>
            <a:lstStyle/>
            <a:p>
              <a:r>
                <a:rPr lang="en-US" sz="1400" dirty="0" smtClean="0"/>
                <a:t>93</a:t>
              </a:r>
              <a:endParaRPr lang="en-US" sz="1400" dirty="0"/>
            </a:p>
          </p:txBody>
        </p:sp>
        <p:sp>
          <p:nvSpPr>
            <p:cNvPr id="38" name="TextBox 37"/>
            <p:cNvSpPr txBox="1"/>
            <p:nvPr/>
          </p:nvSpPr>
          <p:spPr>
            <a:xfrm>
              <a:off x="8426256" y="5029200"/>
              <a:ext cx="412944" cy="307777"/>
            </a:xfrm>
            <a:prstGeom prst="rect">
              <a:avLst/>
            </a:prstGeom>
            <a:noFill/>
          </p:spPr>
          <p:txBody>
            <a:bodyPr wrap="none" rtlCol="0">
              <a:spAutoFit/>
            </a:bodyPr>
            <a:lstStyle/>
            <a:p>
              <a:r>
                <a:rPr lang="en-US" sz="1400" dirty="0" smtClean="0"/>
                <a:t>62</a:t>
              </a:r>
              <a:endParaRPr lang="en-US" sz="1400" dirty="0"/>
            </a:p>
          </p:txBody>
        </p:sp>
      </p:grpSp>
      <p:pic>
        <p:nvPicPr>
          <p:cNvPr id="41" name="Content Placeholder 3" descr="picture of person" title="picture of person"/>
          <p:cNvPicPr>
            <a:picLocks noChangeAspect="1"/>
          </p:cNvPicPr>
          <p:nvPr/>
        </p:nvPicPr>
        <p:blipFill rotWithShape="1">
          <a:blip r:embed="rId3">
            <a:extLst>
              <a:ext uri="{28A0092B-C50C-407E-A947-70E740481C1C}">
                <a14:useLocalDpi xmlns:a14="http://schemas.microsoft.com/office/drawing/2010/main" val="0"/>
              </a:ext>
            </a:extLst>
          </a:blip>
          <a:srcRect l="829" t="35064" r="81087" b="32841"/>
          <a:stretch/>
        </p:blipFill>
        <p:spPr bwMode="auto">
          <a:xfrm>
            <a:off x="7087541" y="2686346"/>
            <a:ext cx="914400" cy="1017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Box 41"/>
          <p:cNvSpPr txBox="1"/>
          <p:nvPr/>
        </p:nvSpPr>
        <p:spPr>
          <a:xfrm>
            <a:off x="7010400" y="3676945"/>
            <a:ext cx="991543" cy="1077218"/>
          </a:xfrm>
          <a:prstGeom prst="rect">
            <a:avLst/>
          </a:prstGeom>
          <a:noFill/>
        </p:spPr>
        <p:txBody>
          <a:bodyPr wrap="square" rtlCol="0">
            <a:spAutoFit/>
          </a:bodyPr>
          <a:lstStyle/>
          <a:p>
            <a:r>
              <a:rPr lang="en-US" sz="1800" b="1" dirty="0" smtClean="0"/>
              <a:t>Susan</a:t>
            </a:r>
          </a:p>
          <a:p>
            <a:endParaRPr lang="en-US" sz="600" b="1" dirty="0"/>
          </a:p>
          <a:p>
            <a:r>
              <a:rPr lang="en-US" sz="4000" b="1" dirty="0" smtClean="0"/>
              <a:t>B</a:t>
            </a:r>
            <a:endParaRPr lang="en-US" sz="2800" b="1" dirty="0"/>
          </a:p>
        </p:txBody>
      </p:sp>
      <p:sp>
        <p:nvSpPr>
          <p:cNvPr id="44" name="Oval 43" descr="blank box" title="blank box"/>
          <p:cNvSpPr/>
          <p:nvPr/>
        </p:nvSpPr>
        <p:spPr bwMode="auto">
          <a:xfrm rot="2425609">
            <a:off x="2259473" y="620668"/>
            <a:ext cx="2237565" cy="3836203"/>
          </a:xfrm>
          <a:prstGeom prst="ellipse">
            <a:avLst/>
          </a:prstGeom>
          <a:solidFill>
            <a:schemeClr val="accent1">
              <a:alpha val="26000"/>
            </a:scheme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5" name="Oval 44" descr="blank box" title="blank box"/>
          <p:cNvSpPr/>
          <p:nvPr/>
        </p:nvSpPr>
        <p:spPr bwMode="auto">
          <a:xfrm rot="2938430">
            <a:off x="3738456" y="1631971"/>
            <a:ext cx="2035442" cy="3397058"/>
          </a:xfrm>
          <a:prstGeom prst="ellipse">
            <a:avLst/>
          </a:prstGeom>
          <a:solidFill>
            <a:schemeClr val="accent1">
              <a:alpha val="26000"/>
            </a:scheme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6" name="Oval 45" descr="blank box" title="blank box"/>
          <p:cNvSpPr/>
          <p:nvPr/>
        </p:nvSpPr>
        <p:spPr bwMode="auto">
          <a:xfrm rot="3721471">
            <a:off x="3653265" y="3445407"/>
            <a:ext cx="2294302" cy="3785310"/>
          </a:xfrm>
          <a:prstGeom prst="ellipse">
            <a:avLst/>
          </a:prstGeom>
          <a:solidFill>
            <a:srgbClr val="FFFF00">
              <a:alpha val="26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7" name="Oval 46" descr="blank box" title="blank box"/>
          <p:cNvSpPr/>
          <p:nvPr/>
        </p:nvSpPr>
        <p:spPr bwMode="auto">
          <a:xfrm rot="3175048">
            <a:off x="557838" y="2966963"/>
            <a:ext cx="2961187" cy="3285994"/>
          </a:xfrm>
          <a:prstGeom prst="ellipse">
            <a:avLst/>
          </a:prstGeom>
          <a:solidFill>
            <a:srgbClr val="FFFF00">
              <a:alpha val="26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8" name="Oval 47" descr="blank box" title="blank box"/>
          <p:cNvSpPr/>
          <p:nvPr/>
        </p:nvSpPr>
        <p:spPr bwMode="auto">
          <a:xfrm rot="2400832">
            <a:off x="632744" y="-95560"/>
            <a:ext cx="2011112" cy="4122586"/>
          </a:xfrm>
          <a:prstGeom prst="ellipse">
            <a:avLst/>
          </a:prstGeom>
          <a:solidFill>
            <a:srgbClr val="FF0000">
              <a:alpha val="26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pic>
        <p:nvPicPr>
          <p:cNvPr id="23" name="Picture 22" descr="openstax logo" title="openstax logo"/>
          <p:cNvPicPr>
            <a:picLocks noChangeAspect="1"/>
          </p:cNvPicPr>
          <p:nvPr/>
        </p:nvPicPr>
        <p:blipFill>
          <a:blip r:embed="rId4"/>
          <a:stretch>
            <a:fillRect/>
          </a:stretch>
        </p:blipFill>
        <p:spPr>
          <a:xfrm>
            <a:off x="6676332" y="110877"/>
            <a:ext cx="2400542" cy="1717923"/>
          </a:xfrm>
          <a:prstGeom prst="rect">
            <a:avLst/>
          </a:prstGeom>
        </p:spPr>
      </p:pic>
      <p:sp>
        <p:nvSpPr>
          <p:cNvPr id="3" name="Content Placeholder 2" hidden="1"/>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dirty="0" smtClean="0"/>
              <a:t>chart</a:t>
            </a:r>
            <a:endParaRPr lang="en-US" dirty="0"/>
          </a:p>
        </p:txBody>
      </p:sp>
    </p:spTree>
    <p:extLst>
      <p:ext uri="{BB962C8B-B14F-4D97-AF65-F5344CB8AC3E}">
        <p14:creationId xmlns:p14="http://schemas.microsoft.com/office/powerpoint/2010/main" val="510520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0" y="1524000"/>
            <a:ext cx="4648200" cy="990600"/>
          </a:xfrm>
        </p:spPr>
        <p:txBody>
          <a:bodyPr/>
          <a:lstStyle/>
          <a:p>
            <a:r>
              <a:rPr lang="en-US" dirty="0"/>
              <a:t>E</a:t>
            </a:r>
            <a:r>
              <a:rPr lang="en-US" dirty="0" smtClean="0"/>
              <a:t>xperiments at Rice 2012-2015 (Engineering)</a:t>
            </a:r>
          </a:p>
        </p:txBody>
      </p:sp>
      <p:pic>
        <p:nvPicPr>
          <p:cNvPr id="13" name="Picture 1" descr="google" title="google"/>
          <p:cNvPicPr>
            <a:picLocks noChangeAspect="1"/>
          </p:cNvPicPr>
          <p:nvPr/>
        </p:nvPicPr>
        <p:blipFill>
          <a:blip r:embed="rId2">
            <a:extLst>
              <a:ext uri="{28A0092B-C50C-407E-A947-70E740481C1C}">
                <a14:useLocalDpi xmlns:a14="http://schemas.microsoft.com/office/drawing/2010/main" val="0"/>
              </a:ext>
            </a:extLst>
          </a:blip>
          <a:srcRect t="25677" b="23883"/>
          <a:stretch>
            <a:fillRect/>
          </a:stretch>
        </p:blipFill>
        <p:spPr bwMode="auto">
          <a:xfrm>
            <a:off x="7696200" y="6324600"/>
            <a:ext cx="1371600" cy="459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picture" title="picture"/>
          <p:cNvPicPr>
            <a:picLocks noChangeAspect="1"/>
          </p:cNvPicPr>
          <p:nvPr/>
        </p:nvPicPr>
        <p:blipFill>
          <a:blip r:embed="rId3"/>
          <a:stretch>
            <a:fillRect/>
          </a:stretch>
        </p:blipFill>
        <p:spPr>
          <a:xfrm>
            <a:off x="228600" y="990600"/>
            <a:ext cx="2209800" cy="3350808"/>
          </a:xfrm>
          <a:prstGeom prst="rect">
            <a:avLst/>
          </a:prstGeom>
        </p:spPr>
      </p:pic>
      <p:pic>
        <p:nvPicPr>
          <p:cNvPr id="14" name="Picture 13" descr="integrating" title="integrating"/>
          <p:cNvPicPr>
            <a:picLocks noChangeAspect="1"/>
          </p:cNvPicPr>
          <p:nvPr/>
        </p:nvPicPr>
        <p:blipFill>
          <a:blip r:embed="rId4"/>
          <a:stretch>
            <a:fillRect/>
          </a:stretch>
        </p:blipFill>
        <p:spPr>
          <a:xfrm>
            <a:off x="381000" y="2722700"/>
            <a:ext cx="4167019" cy="1468300"/>
          </a:xfrm>
          <a:prstGeom prst="rect">
            <a:avLst/>
          </a:prstGeom>
        </p:spPr>
      </p:pic>
      <p:pic>
        <p:nvPicPr>
          <p:cNvPr id="25" name="Picture 24" descr="ljaf_logo.png" title="lja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6" y="6199045"/>
            <a:ext cx="1441879" cy="582759"/>
          </a:xfrm>
          <a:prstGeom prst="rect">
            <a:avLst/>
          </a:prstGeom>
          <a:ln>
            <a:noFill/>
          </a:ln>
          <a:effectLst/>
        </p:spPr>
      </p:pic>
      <p:pic>
        <p:nvPicPr>
          <p:cNvPr id="5" name="Picture 4" descr="benificus_logo_v1_Color.png" title="benific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6354588"/>
            <a:ext cx="1447800" cy="351013"/>
          </a:xfrm>
          <a:prstGeom prst="rect">
            <a:avLst/>
          </a:prstGeom>
        </p:spPr>
      </p:pic>
      <p:pic>
        <p:nvPicPr>
          <p:cNvPr id="12" name="Picture 11" descr="NSF" title="NSF"/>
          <p:cNvPicPr>
            <a:picLocks noChangeAspect="1"/>
          </p:cNvPicPr>
          <p:nvPr/>
        </p:nvPicPr>
        <p:blipFill>
          <a:blip r:embed="rId7"/>
          <a:stretch>
            <a:fillRect/>
          </a:stretch>
        </p:blipFill>
        <p:spPr>
          <a:xfrm>
            <a:off x="304800" y="6154516"/>
            <a:ext cx="685800" cy="688861"/>
          </a:xfrm>
          <a:prstGeom prst="rect">
            <a:avLst/>
          </a:prstGeom>
        </p:spPr>
      </p:pic>
      <p:pic>
        <p:nvPicPr>
          <p:cNvPr id="15" name="Picture 2" descr="Bill and Melinda Gates" title="Bill and Melinda Gate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0206" y="6324600"/>
            <a:ext cx="1901973"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openstax logo" title="openstax logo"/>
          <p:cNvPicPr>
            <a:picLocks noChangeAspect="1"/>
          </p:cNvPicPr>
          <p:nvPr/>
        </p:nvPicPr>
        <p:blipFill>
          <a:blip r:embed="rId9"/>
          <a:stretch>
            <a:fillRect/>
          </a:stretch>
        </p:blipFill>
        <p:spPr>
          <a:xfrm>
            <a:off x="7315200" y="110877"/>
            <a:ext cx="1761673" cy="1260723"/>
          </a:xfrm>
          <a:prstGeom prst="rect">
            <a:avLst/>
          </a:prstGeom>
        </p:spPr>
      </p:pic>
      <p:sp>
        <p:nvSpPr>
          <p:cNvPr id="19" name="Content Placeholder 2"/>
          <p:cNvSpPr txBox="1">
            <a:spLocks/>
          </p:cNvSpPr>
          <p:nvPr/>
        </p:nvSpPr>
        <p:spPr bwMode="auto">
          <a:xfrm>
            <a:off x="381000" y="4648200"/>
            <a:ext cx="8458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dirty="0" smtClean="0"/>
              <a:t>Findings:  Students using </a:t>
            </a:r>
            <a:r>
              <a:rPr lang="en-US" dirty="0" err="1" smtClean="0"/>
              <a:t>OpenStax</a:t>
            </a:r>
            <a:r>
              <a:rPr lang="en-US" dirty="0" smtClean="0"/>
              <a:t> tools scored </a:t>
            </a:r>
            <a:br>
              <a:rPr lang="en-US" dirty="0" smtClean="0"/>
            </a:br>
            <a:r>
              <a:rPr lang="en-US" b="1" dirty="0" smtClean="0">
                <a:solidFill>
                  <a:srgbClr val="FF0000"/>
                </a:solidFill>
              </a:rPr>
              <a:t>½-1 GPA point better </a:t>
            </a:r>
            <a:r>
              <a:rPr lang="en-US" dirty="0" smtClean="0"/>
              <a:t>than those using </a:t>
            </a:r>
            <a:br>
              <a:rPr lang="en-US" dirty="0" smtClean="0"/>
            </a:br>
            <a:r>
              <a:rPr lang="en-US" dirty="0" smtClean="0"/>
              <a:t>standard practice homework</a:t>
            </a:r>
            <a:endParaRPr lang="en-US" dirty="0"/>
          </a:p>
        </p:txBody>
      </p:sp>
      <p:sp>
        <p:nvSpPr>
          <p:cNvPr id="2" name="Title 1"/>
          <p:cNvSpPr>
            <a:spLocks noGrp="1"/>
          </p:cNvSpPr>
          <p:nvPr>
            <p:ph type="title"/>
          </p:nvPr>
        </p:nvSpPr>
        <p:spPr>
          <a:xfrm>
            <a:off x="0" y="-152400"/>
            <a:ext cx="7696200" cy="1143000"/>
          </a:xfrm>
        </p:spPr>
        <p:txBody>
          <a:bodyPr/>
          <a:lstStyle/>
          <a:p>
            <a:r>
              <a:rPr lang="en-US" dirty="0" smtClean="0"/>
              <a:t>classroom study</a:t>
            </a:r>
            <a:endParaRPr lang="en-US" dirty="0"/>
          </a:p>
        </p:txBody>
      </p:sp>
    </p:spTree>
    <p:extLst>
      <p:ext uri="{BB962C8B-B14F-4D97-AF65-F5344CB8AC3E}">
        <p14:creationId xmlns:p14="http://schemas.microsoft.com/office/powerpoint/2010/main" val="2176698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356" y="48162"/>
            <a:ext cx="3551749" cy="1446550"/>
          </a:xfrm>
          <a:prstGeom prst="rect">
            <a:avLst/>
          </a:prstGeom>
          <a:noFill/>
        </p:spPr>
        <p:txBody>
          <a:bodyPr wrap="none" rtlCol="0">
            <a:spAutoFit/>
          </a:bodyPr>
          <a:lstStyle/>
          <a:p>
            <a:pPr algn="l"/>
            <a:r>
              <a:rPr lang="en-US" sz="4400" b="1" dirty="0" smtClean="0"/>
              <a:t>cycles of</a:t>
            </a:r>
            <a:br>
              <a:rPr lang="en-US" sz="4400" b="1" dirty="0" smtClean="0"/>
            </a:br>
            <a:r>
              <a:rPr lang="en-US" sz="4400" b="1" dirty="0" smtClean="0"/>
              <a:t>innovation</a:t>
            </a:r>
            <a:endParaRPr lang="en-US" sz="4400" b="1" dirty="0"/>
          </a:p>
        </p:txBody>
      </p:sp>
      <p:pic>
        <p:nvPicPr>
          <p:cNvPr id="22" name="Content Placeholder 3" descr="picture of person" title="picture of person"/>
          <p:cNvPicPr>
            <a:picLocks noChangeAspect="1"/>
          </p:cNvPicPr>
          <p:nvPr/>
        </p:nvPicPr>
        <p:blipFill rotWithShape="1">
          <a:blip r:embed="rId2">
            <a:extLst>
              <a:ext uri="{28A0092B-C50C-407E-A947-70E740481C1C}">
                <a14:useLocalDpi xmlns:a14="http://schemas.microsoft.com/office/drawing/2010/main" val="0"/>
              </a:ext>
            </a:extLst>
          </a:blip>
          <a:srcRect l="829" t="35064" r="81087" b="32841"/>
          <a:stretch/>
        </p:blipFill>
        <p:spPr bwMode="auto">
          <a:xfrm>
            <a:off x="2209800" y="3444462"/>
            <a:ext cx="1082028" cy="1203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12" descr="graphic" title="graphic"/>
          <p:cNvGrpSpPr>
            <a:grpSpLocks/>
          </p:cNvGrpSpPr>
          <p:nvPr/>
        </p:nvGrpSpPr>
        <p:grpSpPr bwMode="auto">
          <a:xfrm>
            <a:off x="152400" y="3505200"/>
            <a:ext cx="1752600" cy="1146059"/>
            <a:chOff x="4851400" y="3350172"/>
            <a:chExt cx="3302000" cy="2140607"/>
          </a:xfrm>
        </p:grpSpPr>
        <p:pic>
          <p:nvPicPr>
            <p:cNvPr id="26" name="Picture 25" descr="picture" title="pic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3350172"/>
              <a:ext cx="3302000" cy="214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descr="picture" title="picture"/>
            <p:cNvPicPr>
              <a:picLocks noChangeAspect="1"/>
            </p:cNvPicPr>
            <p:nvPr/>
          </p:nvPicPr>
          <p:blipFill>
            <a:blip r:embed="rId4">
              <a:extLst>
                <a:ext uri="{28A0092B-C50C-407E-A947-70E740481C1C}">
                  <a14:useLocalDpi xmlns:a14="http://schemas.microsoft.com/office/drawing/2010/main" val="0"/>
                </a:ext>
              </a:extLst>
            </a:blip>
            <a:srcRect r="35345"/>
            <a:stretch>
              <a:fillRect/>
            </a:stretch>
          </p:blipFill>
          <p:spPr bwMode="auto">
            <a:xfrm>
              <a:off x="5562600" y="3632506"/>
              <a:ext cx="1904998" cy="336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7" descr="picture" title="picture"/>
            <p:cNvPicPr>
              <a:picLocks noChangeAspect="1"/>
            </p:cNvPicPr>
            <p:nvPr/>
          </p:nvPicPr>
          <p:blipFill>
            <a:blip r:embed="rId5">
              <a:extLst>
                <a:ext uri="{28A0092B-C50C-407E-A947-70E740481C1C}">
                  <a14:useLocalDpi xmlns:a14="http://schemas.microsoft.com/office/drawing/2010/main" val="0"/>
                </a:ext>
              </a:extLst>
            </a:blip>
            <a:srcRect r="43173" b="51724"/>
            <a:stretch>
              <a:fillRect/>
            </a:stretch>
          </p:blipFill>
          <p:spPr bwMode="auto">
            <a:xfrm>
              <a:off x="5562600" y="3962400"/>
              <a:ext cx="1905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9" descr="picture graphic" title="picture"/>
            <p:cNvPicPr>
              <a:picLocks noChangeAspect="1"/>
            </p:cNvPicPr>
            <p:nvPr/>
          </p:nvPicPr>
          <p:blipFill>
            <a:blip r:embed="rId6">
              <a:extLst>
                <a:ext uri="{28A0092B-C50C-407E-A947-70E740481C1C}">
                  <a14:useLocalDpi xmlns:a14="http://schemas.microsoft.com/office/drawing/2010/main" val="0"/>
                </a:ext>
              </a:extLst>
            </a:blip>
            <a:srcRect r="32143"/>
            <a:stretch>
              <a:fillRect/>
            </a:stretch>
          </p:blipFill>
          <p:spPr bwMode="auto">
            <a:xfrm>
              <a:off x="6248400" y="4247347"/>
              <a:ext cx="1150130" cy="685799"/>
            </a:xfrm>
            <a:prstGeom prst="rect">
              <a:avLst/>
            </a:prstGeom>
            <a:solidFill>
              <a:srgbClr val="3366FF"/>
            </a:solidFill>
            <a:ln w="19050">
              <a:solidFill>
                <a:srgbClr val="6FACE0"/>
              </a:solidFill>
              <a:round/>
              <a:headEnd/>
              <a:tailEnd/>
            </a:ln>
          </p:spPr>
        </p:pic>
      </p:grpSp>
      <p:sp>
        <p:nvSpPr>
          <p:cNvPr id="30" name="Donut 29" descr="graphic" title="graphic"/>
          <p:cNvSpPr/>
          <p:nvPr/>
        </p:nvSpPr>
        <p:spPr bwMode="auto">
          <a:xfrm>
            <a:off x="2438401" y="3048000"/>
            <a:ext cx="1893346" cy="1893346"/>
          </a:xfrm>
          <a:prstGeom prst="donut">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6" name="TextBox 14"/>
          <p:cNvSpPr txBox="1">
            <a:spLocks noChangeArrowheads="1"/>
          </p:cNvSpPr>
          <p:nvPr/>
        </p:nvSpPr>
        <p:spPr bwMode="auto">
          <a:xfrm>
            <a:off x="3235692" y="3480144"/>
            <a:ext cx="20221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p</a:t>
            </a:r>
            <a:r>
              <a:rPr lang="en-US" sz="2000" b="1" dirty="0" smtClean="0"/>
              <a:t>ersonalized</a:t>
            </a:r>
            <a:br>
              <a:rPr lang="en-US" sz="2000" b="1" dirty="0" smtClean="0"/>
            </a:br>
            <a:r>
              <a:rPr lang="en-US" sz="2000" b="1" dirty="0" smtClean="0"/>
              <a:t>learning </a:t>
            </a:r>
          </a:p>
        </p:txBody>
      </p:sp>
      <p:sp>
        <p:nvSpPr>
          <p:cNvPr id="41" name="Oval 40" descr="empty" title="empty"/>
          <p:cNvSpPr/>
          <p:nvPr/>
        </p:nvSpPr>
        <p:spPr bwMode="auto">
          <a:xfrm>
            <a:off x="3657600" y="3276600"/>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7" name="TextBox 14"/>
          <p:cNvSpPr txBox="1">
            <a:spLocks noChangeArrowheads="1"/>
          </p:cNvSpPr>
          <p:nvPr/>
        </p:nvSpPr>
        <p:spPr bwMode="auto">
          <a:xfrm>
            <a:off x="2854692" y="4800600"/>
            <a:ext cx="179656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f</a:t>
            </a:r>
            <a:r>
              <a:rPr lang="en-US" sz="2000" b="1" dirty="0" smtClean="0"/>
              <a:t>ree access</a:t>
            </a:r>
          </a:p>
        </p:txBody>
      </p:sp>
      <p:sp>
        <p:nvSpPr>
          <p:cNvPr id="48" name="Oval 47" descr="empty box" title="empty box"/>
          <p:cNvSpPr/>
          <p:nvPr/>
        </p:nvSpPr>
        <p:spPr bwMode="auto">
          <a:xfrm>
            <a:off x="3276600" y="4597056"/>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pic>
        <p:nvPicPr>
          <p:cNvPr id="15" name="Picture 14" descr="openstax logo" title="openstax logo"/>
          <p:cNvPicPr>
            <a:picLocks noChangeAspect="1"/>
          </p:cNvPicPr>
          <p:nvPr/>
        </p:nvPicPr>
        <p:blipFill>
          <a:blip r:embed="rId7"/>
          <a:stretch>
            <a:fillRect/>
          </a:stretch>
        </p:blipFill>
        <p:spPr>
          <a:xfrm>
            <a:off x="6889288" y="110877"/>
            <a:ext cx="2187586" cy="1565523"/>
          </a:xfrm>
          <a:prstGeom prst="rect">
            <a:avLst/>
          </a:prstGeom>
        </p:spPr>
      </p:pic>
      <p:sp>
        <p:nvSpPr>
          <p:cNvPr id="4" name="Content Placeholder 3" hidden="1"/>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dirty="0" smtClean="0"/>
              <a:t>cycles</a:t>
            </a:r>
            <a:endParaRPr lang="en-US" dirty="0"/>
          </a:p>
        </p:txBody>
      </p:sp>
    </p:spTree>
    <p:extLst>
      <p:ext uri="{BB962C8B-B14F-4D97-AF65-F5344CB8AC3E}">
        <p14:creationId xmlns:p14="http://schemas.microsoft.com/office/powerpoint/2010/main" val="229609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356" y="48162"/>
            <a:ext cx="3551749" cy="1446550"/>
          </a:xfrm>
          <a:prstGeom prst="rect">
            <a:avLst/>
          </a:prstGeom>
          <a:noFill/>
        </p:spPr>
        <p:txBody>
          <a:bodyPr wrap="none" rtlCol="0">
            <a:spAutoFit/>
          </a:bodyPr>
          <a:lstStyle/>
          <a:p>
            <a:pPr algn="l"/>
            <a:r>
              <a:rPr lang="en-US" sz="4400" b="1" dirty="0" smtClean="0"/>
              <a:t>cycles of</a:t>
            </a:r>
            <a:br>
              <a:rPr lang="en-US" sz="4400" b="1" dirty="0" smtClean="0"/>
            </a:br>
            <a:r>
              <a:rPr lang="en-US" sz="4400" b="1" dirty="0" smtClean="0"/>
              <a:t>innovation</a:t>
            </a:r>
            <a:endParaRPr lang="en-US" sz="4400" b="1" dirty="0"/>
          </a:p>
        </p:txBody>
      </p:sp>
      <p:pic>
        <p:nvPicPr>
          <p:cNvPr id="22" name="Content Placeholder 3" descr="shell of person in graphic" title="shell of person"/>
          <p:cNvPicPr>
            <a:picLocks noChangeAspect="1"/>
          </p:cNvPicPr>
          <p:nvPr/>
        </p:nvPicPr>
        <p:blipFill rotWithShape="1">
          <a:blip r:embed="rId2">
            <a:extLst>
              <a:ext uri="{28A0092B-C50C-407E-A947-70E740481C1C}">
                <a14:useLocalDpi xmlns:a14="http://schemas.microsoft.com/office/drawing/2010/main" val="0"/>
              </a:ext>
            </a:extLst>
          </a:blip>
          <a:srcRect l="829" t="35064" r="81087" b="32841"/>
          <a:stretch/>
        </p:blipFill>
        <p:spPr bwMode="auto">
          <a:xfrm>
            <a:off x="2209800" y="3444462"/>
            <a:ext cx="1082028" cy="1203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12" descr="picture of ipad" title="picture of ipad"/>
          <p:cNvGrpSpPr>
            <a:grpSpLocks/>
          </p:cNvGrpSpPr>
          <p:nvPr/>
        </p:nvGrpSpPr>
        <p:grpSpPr bwMode="auto">
          <a:xfrm>
            <a:off x="152400" y="3505200"/>
            <a:ext cx="1752600" cy="1146059"/>
            <a:chOff x="4851400" y="3350172"/>
            <a:chExt cx="3302000" cy="2140607"/>
          </a:xfrm>
        </p:grpSpPr>
        <p:pic>
          <p:nvPicPr>
            <p:cNvPr id="26" name="Picture 25" descr="graphic of computer" title="graphic of compu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3350172"/>
              <a:ext cx="3302000" cy="214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descr="heading" title="heading"/>
            <p:cNvPicPr>
              <a:picLocks noChangeAspect="1"/>
            </p:cNvPicPr>
            <p:nvPr/>
          </p:nvPicPr>
          <p:blipFill>
            <a:blip r:embed="rId4">
              <a:extLst>
                <a:ext uri="{28A0092B-C50C-407E-A947-70E740481C1C}">
                  <a14:useLocalDpi xmlns:a14="http://schemas.microsoft.com/office/drawing/2010/main" val="0"/>
                </a:ext>
              </a:extLst>
            </a:blip>
            <a:srcRect r="35345"/>
            <a:stretch>
              <a:fillRect/>
            </a:stretch>
          </p:blipFill>
          <p:spPr bwMode="auto">
            <a:xfrm>
              <a:off x="5562600" y="3632506"/>
              <a:ext cx="1904998" cy="336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7" descr="body" title="body"/>
            <p:cNvPicPr>
              <a:picLocks noChangeAspect="1"/>
            </p:cNvPicPr>
            <p:nvPr/>
          </p:nvPicPr>
          <p:blipFill>
            <a:blip r:embed="rId5">
              <a:extLst>
                <a:ext uri="{28A0092B-C50C-407E-A947-70E740481C1C}">
                  <a14:useLocalDpi xmlns:a14="http://schemas.microsoft.com/office/drawing/2010/main" val="0"/>
                </a:ext>
              </a:extLst>
            </a:blip>
            <a:srcRect r="43173" b="51724"/>
            <a:stretch>
              <a:fillRect/>
            </a:stretch>
          </p:blipFill>
          <p:spPr bwMode="auto">
            <a:xfrm>
              <a:off x="5562600" y="3962400"/>
              <a:ext cx="1905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9" descr="group" title="need to group this photo"/>
            <p:cNvPicPr>
              <a:picLocks noChangeAspect="1"/>
            </p:cNvPicPr>
            <p:nvPr/>
          </p:nvPicPr>
          <p:blipFill>
            <a:blip r:embed="rId6">
              <a:extLst>
                <a:ext uri="{28A0092B-C50C-407E-A947-70E740481C1C}">
                  <a14:useLocalDpi xmlns:a14="http://schemas.microsoft.com/office/drawing/2010/main" val="0"/>
                </a:ext>
              </a:extLst>
            </a:blip>
            <a:srcRect r="32143"/>
            <a:stretch>
              <a:fillRect/>
            </a:stretch>
          </p:blipFill>
          <p:spPr bwMode="auto">
            <a:xfrm>
              <a:off x="6248400" y="4247347"/>
              <a:ext cx="1150130" cy="685799"/>
            </a:xfrm>
            <a:prstGeom prst="rect">
              <a:avLst/>
            </a:prstGeom>
            <a:solidFill>
              <a:srgbClr val="3366FF"/>
            </a:solidFill>
            <a:ln w="19050">
              <a:solidFill>
                <a:srgbClr val="6FACE0"/>
              </a:solidFill>
              <a:round/>
              <a:headEnd/>
              <a:tailEnd/>
            </a:ln>
          </p:spPr>
        </p:pic>
      </p:grpSp>
      <p:sp>
        <p:nvSpPr>
          <p:cNvPr id="30" name="Donut 29" descr="blank space" title="blank space"/>
          <p:cNvSpPr/>
          <p:nvPr/>
        </p:nvSpPr>
        <p:spPr bwMode="auto">
          <a:xfrm>
            <a:off x="2438401" y="3048000"/>
            <a:ext cx="1893346" cy="1893346"/>
          </a:xfrm>
          <a:prstGeom prst="donut">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1" name="Donut 30" descr="blank extra space" title="blank extra space"/>
          <p:cNvSpPr/>
          <p:nvPr/>
        </p:nvSpPr>
        <p:spPr bwMode="auto">
          <a:xfrm>
            <a:off x="2438401" y="2272553"/>
            <a:ext cx="3442448" cy="3442447"/>
          </a:xfrm>
          <a:prstGeom prst="donut">
            <a:avLst>
              <a:gd name="adj" fmla="val 13780"/>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2" name="Donut 31" descr="graphic" title="whole graphic"/>
          <p:cNvSpPr/>
          <p:nvPr/>
        </p:nvSpPr>
        <p:spPr bwMode="auto">
          <a:xfrm>
            <a:off x="2438400" y="1447800"/>
            <a:ext cx="4876800" cy="4876800"/>
          </a:xfrm>
          <a:prstGeom prst="donut">
            <a:avLst>
              <a:gd name="adj" fmla="val 9820"/>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3" name="Donut 32" descr="empty space" title="empty space"/>
          <p:cNvSpPr/>
          <p:nvPr/>
        </p:nvSpPr>
        <p:spPr bwMode="auto">
          <a:xfrm>
            <a:off x="2514600" y="2743200"/>
            <a:ext cx="2514600" cy="2514600"/>
          </a:xfrm>
          <a:prstGeom prst="donut">
            <a:avLst>
              <a:gd name="adj" fmla="val 13780"/>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4" name="Donut 33" descr="empty space" title="empty space"/>
          <p:cNvSpPr/>
          <p:nvPr/>
        </p:nvSpPr>
        <p:spPr bwMode="auto">
          <a:xfrm>
            <a:off x="2438400" y="1828800"/>
            <a:ext cx="4191000" cy="4204447"/>
          </a:xfrm>
          <a:prstGeom prst="donut">
            <a:avLst>
              <a:gd name="adj" fmla="val 13780"/>
            </a:avLst>
          </a:prstGeom>
          <a:solidFill>
            <a:srgbClr val="FF0000">
              <a:alpha val="35000"/>
            </a:srgbClr>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35" name="TextBox 14"/>
          <p:cNvSpPr txBox="1">
            <a:spLocks noChangeArrowheads="1"/>
          </p:cNvSpPr>
          <p:nvPr/>
        </p:nvSpPr>
        <p:spPr bwMode="auto">
          <a:xfrm>
            <a:off x="5334000" y="2514600"/>
            <a:ext cx="173632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c</a:t>
            </a:r>
            <a:r>
              <a:rPr lang="en-US" sz="2000" b="1" dirty="0" smtClean="0"/>
              <a:t>urriculum</a:t>
            </a:r>
            <a:br>
              <a:rPr lang="en-US" sz="2000" b="1" dirty="0" smtClean="0"/>
            </a:br>
            <a:r>
              <a:rPr lang="en-US" sz="2000" b="1" dirty="0" smtClean="0"/>
              <a:t>(re)design</a:t>
            </a:r>
            <a:endParaRPr lang="en-US" sz="2000" b="1" dirty="0"/>
          </a:p>
        </p:txBody>
      </p:sp>
      <p:sp>
        <p:nvSpPr>
          <p:cNvPr id="36" name="TextBox 14"/>
          <p:cNvSpPr txBox="1">
            <a:spLocks noChangeArrowheads="1"/>
          </p:cNvSpPr>
          <p:nvPr/>
        </p:nvSpPr>
        <p:spPr bwMode="auto">
          <a:xfrm>
            <a:off x="3235692" y="3480144"/>
            <a:ext cx="20221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p</a:t>
            </a:r>
            <a:r>
              <a:rPr lang="en-US" sz="2000" b="1" dirty="0" smtClean="0"/>
              <a:t>ersonalized</a:t>
            </a:r>
            <a:br>
              <a:rPr lang="en-US" sz="2000" b="1" dirty="0" smtClean="0"/>
            </a:br>
            <a:r>
              <a:rPr lang="en-US" sz="2000" b="1" dirty="0" smtClean="0"/>
              <a:t>learning </a:t>
            </a:r>
          </a:p>
        </p:txBody>
      </p:sp>
      <p:sp>
        <p:nvSpPr>
          <p:cNvPr id="37" name="TextBox 14"/>
          <p:cNvSpPr txBox="1">
            <a:spLocks noChangeArrowheads="1"/>
          </p:cNvSpPr>
          <p:nvPr/>
        </p:nvSpPr>
        <p:spPr bwMode="auto">
          <a:xfrm>
            <a:off x="6025579" y="5676181"/>
            <a:ext cx="144202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l</a:t>
            </a:r>
            <a:r>
              <a:rPr lang="en-US" sz="2000" b="1" dirty="0" smtClean="0"/>
              <a:t>earning</a:t>
            </a:r>
            <a:br>
              <a:rPr lang="en-US" sz="2000" b="1" dirty="0" smtClean="0"/>
            </a:br>
            <a:r>
              <a:rPr lang="en-US" sz="2000" b="1" dirty="0" smtClean="0"/>
              <a:t>science </a:t>
            </a:r>
            <a:br>
              <a:rPr lang="en-US" sz="2000" b="1" dirty="0" smtClean="0"/>
            </a:br>
            <a:r>
              <a:rPr lang="en-US" sz="2000" b="1" dirty="0" smtClean="0"/>
              <a:t>research</a:t>
            </a:r>
            <a:endParaRPr lang="en-US" sz="2000" b="1" dirty="0"/>
          </a:p>
        </p:txBody>
      </p:sp>
      <p:sp>
        <p:nvSpPr>
          <p:cNvPr id="38" name="TextBox 37"/>
          <p:cNvSpPr txBox="1">
            <a:spLocks noChangeArrowheads="1"/>
          </p:cNvSpPr>
          <p:nvPr/>
        </p:nvSpPr>
        <p:spPr bwMode="auto">
          <a:xfrm>
            <a:off x="3297810" y="5221069"/>
            <a:ext cx="22957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sz="3600" b="1" dirty="0" smtClean="0"/>
              <a:t>big data</a:t>
            </a:r>
            <a:endParaRPr lang="en-US" sz="3600" b="1" dirty="0"/>
          </a:p>
        </p:txBody>
      </p:sp>
      <p:sp>
        <p:nvSpPr>
          <p:cNvPr id="39" name="TextBox 38"/>
          <p:cNvSpPr txBox="1"/>
          <p:nvPr/>
        </p:nvSpPr>
        <p:spPr>
          <a:xfrm>
            <a:off x="6492860" y="3483114"/>
            <a:ext cx="2346340" cy="707886"/>
          </a:xfrm>
          <a:prstGeom prst="rect">
            <a:avLst/>
          </a:prstGeom>
          <a:noFill/>
        </p:spPr>
        <p:txBody>
          <a:bodyPr wrap="none" rtlCol="0">
            <a:spAutoFit/>
          </a:bodyPr>
          <a:lstStyle/>
          <a:p>
            <a:pPr algn="l"/>
            <a:r>
              <a:rPr lang="en-US" sz="2000" b="1" dirty="0"/>
              <a:t>t</a:t>
            </a:r>
            <a:r>
              <a:rPr lang="en-US" sz="2000" b="1" dirty="0" smtClean="0"/>
              <a:t>une teaching/</a:t>
            </a:r>
            <a:br>
              <a:rPr lang="en-US" sz="2000" b="1" dirty="0" smtClean="0"/>
            </a:br>
            <a:r>
              <a:rPr lang="en-US" sz="2000" b="1" dirty="0" smtClean="0"/>
              <a:t>learning model</a:t>
            </a:r>
            <a:endParaRPr lang="en-US" sz="2000" b="1" dirty="0"/>
          </a:p>
        </p:txBody>
      </p:sp>
      <p:sp>
        <p:nvSpPr>
          <p:cNvPr id="40" name="TextBox 39"/>
          <p:cNvSpPr txBox="1"/>
          <p:nvPr/>
        </p:nvSpPr>
        <p:spPr>
          <a:xfrm>
            <a:off x="6229877" y="4419600"/>
            <a:ext cx="2456923" cy="707886"/>
          </a:xfrm>
          <a:prstGeom prst="rect">
            <a:avLst/>
          </a:prstGeom>
          <a:noFill/>
        </p:spPr>
        <p:txBody>
          <a:bodyPr wrap="none" rtlCol="0">
            <a:spAutoFit/>
          </a:bodyPr>
          <a:lstStyle/>
          <a:p>
            <a:pPr algn="l"/>
            <a:r>
              <a:rPr lang="en-US" sz="2000" b="1" dirty="0"/>
              <a:t>d</a:t>
            </a:r>
            <a:r>
              <a:rPr lang="en-US" sz="2000" b="1" dirty="0" smtClean="0"/>
              <a:t>istrict/school</a:t>
            </a:r>
          </a:p>
          <a:p>
            <a:pPr algn="l"/>
            <a:r>
              <a:rPr lang="en-US" sz="2000" b="1" dirty="0" smtClean="0"/>
              <a:t>implementation</a:t>
            </a:r>
            <a:endParaRPr lang="en-US" sz="2000" b="1" dirty="0"/>
          </a:p>
        </p:txBody>
      </p:sp>
      <p:sp>
        <p:nvSpPr>
          <p:cNvPr id="41" name="Oval 40" descr="slide" title="slide"/>
          <p:cNvSpPr/>
          <p:nvPr/>
        </p:nvSpPr>
        <p:spPr bwMode="auto">
          <a:xfrm>
            <a:off x="3657600" y="3276600"/>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2" name="Oval 41" descr="slide with circle" title="slide with circle"/>
          <p:cNvSpPr/>
          <p:nvPr/>
        </p:nvSpPr>
        <p:spPr bwMode="auto">
          <a:xfrm>
            <a:off x="4267200" y="2971800"/>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3" name="Oval 42" descr="empty space" title="slide with empty space"/>
          <p:cNvSpPr/>
          <p:nvPr/>
        </p:nvSpPr>
        <p:spPr bwMode="auto">
          <a:xfrm>
            <a:off x="5029200" y="2765286"/>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4" name="Oval 43" descr="circle" title="graphic circle"/>
          <p:cNvSpPr/>
          <p:nvPr/>
        </p:nvSpPr>
        <p:spPr bwMode="auto">
          <a:xfrm>
            <a:off x="6019800" y="4648200"/>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5" name="Oval 44" descr="circle graphic" title="circle"/>
          <p:cNvSpPr/>
          <p:nvPr/>
        </p:nvSpPr>
        <p:spPr bwMode="auto">
          <a:xfrm>
            <a:off x="5715000" y="5752381"/>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pic>
        <p:nvPicPr>
          <p:cNvPr id="46" name="Picture 45" descr="openstax logo" title="openstax logo"/>
          <p:cNvPicPr>
            <a:picLocks noChangeAspect="1"/>
          </p:cNvPicPr>
          <p:nvPr/>
        </p:nvPicPr>
        <p:blipFill>
          <a:blip r:embed="rId7"/>
          <a:stretch>
            <a:fillRect/>
          </a:stretch>
        </p:blipFill>
        <p:spPr>
          <a:xfrm>
            <a:off x="6889288" y="110877"/>
            <a:ext cx="2187586" cy="1565523"/>
          </a:xfrm>
          <a:prstGeom prst="rect">
            <a:avLst/>
          </a:prstGeom>
        </p:spPr>
      </p:pic>
      <p:pic>
        <p:nvPicPr>
          <p:cNvPr id="47" name="Picture 46" descr="big data" title="parent involvement"/>
          <p:cNvPicPr>
            <a:picLocks noChangeAspect="1"/>
          </p:cNvPicPr>
          <p:nvPr/>
        </p:nvPicPr>
        <p:blipFill>
          <a:blip r:embed="rId8" cstate="print"/>
          <a:stretch>
            <a:fillRect/>
          </a:stretch>
        </p:blipFill>
        <p:spPr>
          <a:xfrm>
            <a:off x="7543800" y="5791200"/>
            <a:ext cx="1218222" cy="496019"/>
          </a:xfrm>
          <a:prstGeom prst="rect">
            <a:avLst/>
          </a:prstGeom>
        </p:spPr>
      </p:pic>
      <p:sp>
        <p:nvSpPr>
          <p:cNvPr id="48" name="TextBox 14"/>
          <p:cNvSpPr txBox="1">
            <a:spLocks noChangeArrowheads="1"/>
          </p:cNvSpPr>
          <p:nvPr/>
        </p:nvSpPr>
        <p:spPr bwMode="auto">
          <a:xfrm>
            <a:off x="2909595" y="2263914"/>
            <a:ext cx="19672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a:r>
              <a:rPr lang="en-US" sz="2000" b="1" dirty="0"/>
              <a:t>p</a:t>
            </a:r>
            <a:r>
              <a:rPr lang="en-US" sz="2000" b="1" dirty="0" smtClean="0"/>
              <a:t>arent</a:t>
            </a:r>
            <a:br>
              <a:rPr lang="en-US" sz="2000" b="1" dirty="0" smtClean="0"/>
            </a:br>
            <a:r>
              <a:rPr lang="en-US" sz="2000" b="1" dirty="0" smtClean="0"/>
              <a:t>involvement</a:t>
            </a:r>
            <a:endParaRPr lang="en-US" sz="2000" b="1" dirty="0"/>
          </a:p>
        </p:txBody>
      </p:sp>
      <p:sp>
        <p:nvSpPr>
          <p:cNvPr id="49" name="Oval 48" descr="frame" title="frame"/>
          <p:cNvSpPr/>
          <p:nvPr/>
        </p:nvSpPr>
        <p:spPr bwMode="auto">
          <a:xfrm>
            <a:off x="6188060" y="3711714"/>
            <a:ext cx="228600" cy="228600"/>
          </a:xfrm>
          <a:prstGeom prst="ellipse">
            <a:avLst/>
          </a:prstGeom>
          <a:solidFill>
            <a:srgbClr val="FF0000"/>
          </a:solidFill>
          <a:ln w="2540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sp>
        <p:nvSpPr>
          <p:cNvPr id="4" name="Content Placeholder 3" hidden="1"/>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dirty="0" smtClean="0"/>
              <a:t>Big data</a:t>
            </a:r>
            <a:endParaRPr lang="en-US" dirty="0"/>
          </a:p>
        </p:txBody>
      </p:sp>
    </p:spTree>
    <p:extLst>
      <p:ext uri="{BB962C8B-B14F-4D97-AF65-F5344CB8AC3E}">
        <p14:creationId xmlns:p14="http://schemas.microsoft.com/office/powerpoint/2010/main" val="924328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nstax logo" title="openstax logo"/>
          <p:cNvPicPr>
            <a:picLocks noChangeAspect="1"/>
          </p:cNvPicPr>
          <p:nvPr/>
        </p:nvPicPr>
        <p:blipFill>
          <a:blip r:embed="rId3"/>
          <a:stretch>
            <a:fillRect/>
          </a:stretch>
        </p:blipFill>
        <p:spPr>
          <a:xfrm>
            <a:off x="2209806" y="152400"/>
            <a:ext cx="4777753" cy="3419149"/>
          </a:xfrm>
          <a:prstGeom prst="rect">
            <a:avLst/>
          </a:prstGeom>
        </p:spPr>
      </p:pic>
      <p:pic>
        <p:nvPicPr>
          <p:cNvPr id="4" name="Picture 3" descr="rice logo" title="rice logo"/>
          <p:cNvPicPr>
            <a:picLocks noChangeAspect="1"/>
          </p:cNvPicPr>
          <p:nvPr/>
        </p:nvPicPr>
        <p:blipFill>
          <a:blip r:embed="rId4" cstate="print"/>
          <a:stretch>
            <a:fillRect/>
          </a:stretch>
        </p:blipFill>
        <p:spPr>
          <a:xfrm>
            <a:off x="3581400" y="4228381"/>
            <a:ext cx="1966810" cy="800819"/>
          </a:xfrm>
          <a:prstGeom prst="rect">
            <a:avLst/>
          </a:prstGeom>
        </p:spPr>
      </p:pic>
      <p:sp>
        <p:nvSpPr>
          <p:cNvPr id="2" name="TextBox 1"/>
          <p:cNvSpPr txBox="1"/>
          <p:nvPr/>
        </p:nvSpPr>
        <p:spPr>
          <a:xfrm>
            <a:off x="2030322" y="5943600"/>
            <a:ext cx="5024533" cy="584776"/>
          </a:xfrm>
          <a:prstGeom prst="rect">
            <a:avLst/>
          </a:prstGeom>
          <a:noFill/>
        </p:spPr>
        <p:txBody>
          <a:bodyPr wrap="none" rtlCol="0">
            <a:spAutoFit/>
          </a:bodyPr>
          <a:lstStyle/>
          <a:p>
            <a:r>
              <a:rPr lang="en-US" sz="3200" b="1" dirty="0" err="1" smtClean="0">
                <a:solidFill>
                  <a:schemeClr val="bg1">
                    <a:lumMod val="50000"/>
                  </a:schemeClr>
                </a:solidFill>
              </a:rPr>
              <a:t>OpenStaxCollege.org</a:t>
            </a:r>
            <a:endParaRPr lang="en-US" sz="3200" b="1" dirty="0">
              <a:solidFill>
                <a:schemeClr val="bg1">
                  <a:lumMod val="50000"/>
                </a:schemeClr>
              </a:solidFill>
            </a:endParaRPr>
          </a:p>
        </p:txBody>
      </p:sp>
      <p:sp>
        <p:nvSpPr>
          <p:cNvPr id="6" name="Content Placeholder 5" hidden="1"/>
          <p:cNvSpPr>
            <a:spLocks noGrp="1"/>
          </p:cNvSpPr>
          <p:nvPr>
            <p:ph idx="1"/>
          </p:nvPr>
        </p:nvSpPr>
        <p:spPr/>
        <p:txBody>
          <a:bodyPr/>
          <a:lstStyle/>
          <a:p>
            <a:endParaRPr lang="en-US"/>
          </a:p>
        </p:txBody>
      </p:sp>
      <p:sp>
        <p:nvSpPr>
          <p:cNvPr id="3" name="Title 2" hidden="1"/>
          <p:cNvSpPr>
            <a:spLocks noGrp="1"/>
          </p:cNvSpPr>
          <p:nvPr>
            <p:ph type="title"/>
          </p:nvPr>
        </p:nvSpPr>
        <p:spPr/>
        <p:txBody>
          <a:bodyPr/>
          <a:lstStyle/>
          <a:p>
            <a:r>
              <a:rPr lang="en-US" dirty="0" smtClean="0"/>
              <a:t>Closing of </a:t>
            </a:r>
            <a:r>
              <a:rPr lang="en-US" dirty="0" err="1" smtClean="0"/>
              <a:t>openstax</a:t>
            </a:r>
            <a:r>
              <a:rPr lang="en-US" dirty="0" smtClean="0"/>
              <a:t> slides</a:t>
            </a:r>
            <a:endParaRPr lang="en-US" dirty="0"/>
          </a:p>
        </p:txBody>
      </p:sp>
    </p:spTree>
    <p:extLst>
      <p:ext uri="{BB962C8B-B14F-4D97-AF65-F5344CB8AC3E}">
        <p14:creationId xmlns:p14="http://schemas.microsoft.com/office/powerpoint/2010/main" val="2059453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books.jpg" title="oval 945%"/>
          <p:cNvPicPr>
            <a:picLocks noChangeAspect="1"/>
          </p:cNvPicPr>
          <p:nvPr/>
        </p:nvPicPr>
        <p:blipFill rotWithShape="1">
          <a:blip r:embed="rId3">
            <a:extLst>
              <a:ext uri="{28A0092B-C50C-407E-A947-70E740481C1C}">
                <a14:useLocalDpi xmlns:a14="http://schemas.microsoft.com/office/drawing/2010/main" val="0"/>
              </a:ext>
            </a:extLst>
          </a:blip>
          <a:srcRect l="4567" t="5358" r="6398" b="5795"/>
          <a:stretch/>
        </p:blipFill>
        <p:spPr>
          <a:xfrm>
            <a:off x="990600" y="914400"/>
            <a:ext cx="7194160" cy="4724400"/>
          </a:xfrm>
          <a:prstGeom prst="rect">
            <a:avLst/>
          </a:prstGeom>
        </p:spPr>
      </p:pic>
      <p:sp>
        <p:nvSpPr>
          <p:cNvPr id="7" name="Content Placeholder 2"/>
          <p:cNvSpPr txBox="1">
            <a:spLocks/>
          </p:cNvSpPr>
          <p:nvPr/>
        </p:nvSpPr>
        <p:spPr bwMode="auto">
          <a:xfrm>
            <a:off x="1066800" y="5791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sz="2800" b="1" dirty="0" smtClean="0">
                <a:solidFill>
                  <a:srgbClr val="FF0000"/>
                </a:solidFill>
              </a:rPr>
              <a:t>$400 </a:t>
            </a:r>
            <a:br>
              <a:rPr lang="en-US" sz="2800" b="1" dirty="0" smtClean="0">
                <a:solidFill>
                  <a:srgbClr val="FF0000"/>
                </a:solidFill>
              </a:rPr>
            </a:br>
            <a:r>
              <a:rPr lang="en-US" sz="2800" b="1" dirty="0" smtClean="0">
                <a:solidFill>
                  <a:srgbClr val="FF0000"/>
                </a:solidFill>
              </a:rPr>
              <a:t>textbooks</a:t>
            </a:r>
          </a:p>
        </p:txBody>
      </p:sp>
      <p:sp>
        <p:nvSpPr>
          <p:cNvPr id="8" name="Content Placeholder 2"/>
          <p:cNvSpPr txBox="1">
            <a:spLocks/>
          </p:cNvSpPr>
          <p:nvPr/>
        </p:nvSpPr>
        <p:spPr bwMode="auto">
          <a:xfrm>
            <a:off x="5029200" y="5791200"/>
            <a:ext cx="3886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sz="2800" b="1" dirty="0" smtClean="0">
                <a:solidFill>
                  <a:srgbClr val="FF0000"/>
                </a:solidFill>
              </a:rPr>
              <a:t>$1.2T in </a:t>
            </a:r>
            <a:br>
              <a:rPr lang="en-US" sz="2800" b="1" dirty="0" smtClean="0">
                <a:solidFill>
                  <a:srgbClr val="FF0000"/>
                </a:solidFill>
              </a:rPr>
            </a:br>
            <a:r>
              <a:rPr lang="en-US" sz="2800" b="1" dirty="0" smtClean="0">
                <a:solidFill>
                  <a:srgbClr val="FF0000"/>
                </a:solidFill>
              </a:rPr>
              <a:t>student debt</a:t>
            </a:r>
          </a:p>
        </p:txBody>
      </p:sp>
      <p:sp>
        <p:nvSpPr>
          <p:cNvPr id="9" name="Oval 8" descr="945%" title="oval"/>
          <p:cNvSpPr/>
          <p:nvPr/>
        </p:nvSpPr>
        <p:spPr bwMode="auto">
          <a:xfrm>
            <a:off x="7086600" y="1752600"/>
            <a:ext cx="1143000" cy="533400"/>
          </a:xfrm>
          <a:prstGeom prst="ellipse">
            <a:avLst/>
          </a:prstGeom>
          <a:noFill/>
          <a:ln w="571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110" charset="0"/>
            </a:endParaRPr>
          </a:p>
        </p:txBody>
      </p:sp>
      <p:pic>
        <p:nvPicPr>
          <p:cNvPr id="10" name="Picture 9" descr="textbooks.jpg" title="carpe diem"/>
          <p:cNvPicPr>
            <a:picLocks noChangeAspect="1"/>
          </p:cNvPicPr>
          <p:nvPr/>
        </p:nvPicPr>
        <p:blipFill rotWithShape="1">
          <a:blip r:embed="rId3">
            <a:extLst>
              <a:ext uri="{28A0092B-C50C-407E-A947-70E740481C1C}">
                <a14:useLocalDpi xmlns:a14="http://schemas.microsoft.com/office/drawing/2010/main" val="0"/>
              </a:ext>
            </a:extLst>
          </a:blip>
          <a:srcRect l="77507" t="93119" r="-480" b="-60"/>
          <a:stretch/>
        </p:blipFill>
        <p:spPr>
          <a:xfrm>
            <a:off x="3858791" y="1905000"/>
            <a:ext cx="1856209" cy="369088"/>
          </a:xfrm>
          <a:prstGeom prst="rect">
            <a:avLst/>
          </a:prstGeom>
        </p:spPr>
      </p:pic>
      <p:sp>
        <p:nvSpPr>
          <p:cNvPr id="2" name="Title 1"/>
          <p:cNvSpPr>
            <a:spLocks noGrp="1"/>
          </p:cNvSpPr>
          <p:nvPr>
            <p:ph type="title"/>
          </p:nvPr>
        </p:nvSpPr>
        <p:spPr/>
        <p:txBody>
          <a:bodyPr/>
          <a:lstStyle/>
          <a:p>
            <a:r>
              <a:rPr lang="en-US" dirty="0"/>
              <a:t>e</a:t>
            </a:r>
            <a:r>
              <a:rPr lang="en-US" dirty="0" smtClean="0"/>
              <a:t>conomics gone awry</a:t>
            </a:r>
            <a:endParaRPr lang="en-US" dirty="0"/>
          </a:p>
        </p:txBody>
      </p:sp>
    </p:spTree>
    <p:extLst>
      <p:ext uri="{BB962C8B-B14F-4D97-AF65-F5344CB8AC3E}">
        <p14:creationId xmlns:p14="http://schemas.microsoft.com/office/powerpoint/2010/main" val="281990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openstax college" title="openstax college"/>
          <p:cNvPicPr>
            <a:picLocks noChangeAspect="1"/>
          </p:cNvPicPr>
          <p:nvPr/>
        </p:nvPicPr>
        <p:blipFill>
          <a:blip r:embed="rId3">
            <a:extLst>
              <a:ext uri="{28A0092B-C50C-407E-A947-70E740481C1C}">
                <a14:useLocalDpi xmlns:a14="http://schemas.microsoft.com/office/drawing/2010/main" val="0"/>
              </a:ext>
            </a:extLst>
          </a:blip>
          <a:srcRect r="6639"/>
          <a:stretch>
            <a:fillRect/>
          </a:stretch>
        </p:blipFill>
        <p:spPr bwMode="auto">
          <a:xfrm>
            <a:off x="7010400" y="152400"/>
            <a:ext cx="1990046"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ljaf_logo.png" title="lja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6" y="6248405"/>
            <a:ext cx="1441879" cy="582759"/>
          </a:xfrm>
          <a:prstGeom prst="rect">
            <a:avLst/>
          </a:prstGeom>
          <a:ln>
            <a:noFill/>
          </a:ln>
          <a:effectLst/>
        </p:spPr>
      </p:pic>
      <p:pic>
        <p:nvPicPr>
          <p:cNvPr id="9" name="Picture 2" descr="Bill and Melinda Gates" title="Bill and Melinda Gat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6" y="6324600"/>
            <a:ext cx="1901973"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descr="Hewlett Foundation" title="Hewlett Foundatio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649" y="6324603"/>
            <a:ext cx="1153757" cy="459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Twenty million minds" title="Twenty million minds"/>
          <p:cNvPicPr>
            <a:picLocks noChangeAspect="1"/>
          </p:cNvPicPr>
          <p:nvPr/>
        </p:nvPicPr>
        <p:blipFill>
          <a:blip r:embed="rId7"/>
          <a:stretch>
            <a:fillRect/>
          </a:stretch>
        </p:blipFill>
        <p:spPr>
          <a:xfrm>
            <a:off x="4876800" y="6172200"/>
            <a:ext cx="1295400" cy="639064"/>
          </a:xfrm>
          <a:prstGeom prst="rect">
            <a:avLst/>
          </a:prstGeom>
        </p:spPr>
      </p:pic>
      <p:pic>
        <p:nvPicPr>
          <p:cNvPr id="10" name="Picture 9" descr="Kazanjian Economics Foundation" title="Kazanjian Economics Foundation"/>
          <p:cNvPicPr>
            <a:picLocks noChangeAspect="1"/>
          </p:cNvPicPr>
          <p:nvPr/>
        </p:nvPicPr>
        <p:blipFill>
          <a:blip r:embed="rId8"/>
          <a:stretch>
            <a:fillRect/>
          </a:stretch>
        </p:blipFill>
        <p:spPr>
          <a:xfrm>
            <a:off x="7782306" y="6324603"/>
            <a:ext cx="1285494" cy="389383"/>
          </a:xfrm>
          <a:prstGeom prst="rect">
            <a:avLst/>
          </a:prstGeom>
        </p:spPr>
      </p:pic>
      <p:pic>
        <p:nvPicPr>
          <p:cNvPr id="19" name="Picture 18" descr="benificus_logo_v1_Color.png" title="Benificus Foundatio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2200" y="6324600"/>
            <a:ext cx="1447800" cy="351013"/>
          </a:xfrm>
          <a:prstGeom prst="rect">
            <a:avLst/>
          </a:prstGeom>
        </p:spPr>
      </p:pic>
      <p:pic>
        <p:nvPicPr>
          <p:cNvPr id="17" name="Picture 16" descr="Rice Logo" title="Rice Logo"/>
          <p:cNvPicPr>
            <a:picLocks noChangeAspect="1"/>
          </p:cNvPicPr>
          <p:nvPr/>
        </p:nvPicPr>
        <p:blipFill>
          <a:blip r:embed="rId10" cstate="print"/>
          <a:stretch>
            <a:fillRect/>
          </a:stretch>
        </p:blipFill>
        <p:spPr>
          <a:xfrm>
            <a:off x="4876800" y="3234652"/>
            <a:ext cx="1600200" cy="651548"/>
          </a:xfrm>
          <a:prstGeom prst="rect">
            <a:avLst/>
          </a:prstGeom>
        </p:spPr>
      </p:pic>
      <p:pic>
        <p:nvPicPr>
          <p:cNvPr id="18" name="Picture 17" descr="CC by license.png" title="CC by licens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1769" y="2607316"/>
            <a:ext cx="1575231" cy="551136"/>
          </a:xfrm>
          <a:prstGeom prst="rect">
            <a:avLst/>
          </a:prstGeom>
        </p:spPr>
      </p:pic>
      <p:sp>
        <p:nvSpPr>
          <p:cNvPr id="15" name="Content Placeholder 2"/>
          <p:cNvSpPr txBox="1">
            <a:spLocks/>
          </p:cNvSpPr>
          <p:nvPr/>
        </p:nvSpPr>
        <p:spPr bwMode="auto">
          <a:xfrm>
            <a:off x="152400" y="1066800"/>
            <a:ext cx="876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b="1" dirty="0" smtClean="0">
                <a:solidFill>
                  <a:srgbClr val="FF0000"/>
                </a:solidFill>
              </a:rPr>
              <a:t>College textbook publisher</a:t>
            </a:r>
          </a:p>
          <a:p>
            <a:pPr lvl="1"/>
            <a:r>
              <a:rPr lang="en-US" dirty="0"/>
              <a:t>professional-quality</a:t>
            </a:r>
          </a:p>
          <a:p>
            <a:pPr lvl="1"/>
            <a:r>
              <a:rPr lang="en-US" dirty="0"/>
              <a:t>peer-reviewed </a:t>
            </a:r>
          </a:p>
          <a:p>
            <a:pPr lvl="1"/>
            <a:r>
              <a:rPr lang="en-US" dirty="0" smtClean="0"/>
              <a:t>turn</a:t>
            </a:r>
            <a:r>
              <a:rPr lang="en-US" dirty="0"/>
              <a:t>-key adoptable</a:t>
            </a:r>
          </a:p>
          <a:p>
            <a:pPr lvl="1"/>
            <a:r>
              <a:rPr lang="en-US" b="1" dirty="0" smtClean="0">
                <a:solidFill>
                  <a:srgbClr val="FF0000"/>
                </a:solidFill>
              </a:rPr>
              <a:t>free</a:t>
            </a:r>
            <a:r>
              <a:rPr lang="en-US" b="1" dirty="0">
                <a:solidFill>
                  <a:srgbClr val="FF0000"/>
                </a:solidFill>
              </a:rPr>
              <a:t>, open-</a:t>
            </a:r>
            <a:r>
              <a:rPr lang="en-US" b="1" dirty="0" smtClean="0">
                <a:solidFill>
                  <a:srgbClr val="FF0000"/>
                </a:solidFill>
              </a:rPr>
              <a:t>source</a:t>
            </a:r>
          </a:p>
          <a:p>
            <a:pPr lvl="1"/>
            <a:r>
              <a:rPr lang="en-US" dirty="0"/>
              <a:t>n</a:t>
            </a:r>
            <a:r>
              <a:rPr lang="en-US" dirty="0" smtClean="0"/>
              <a:t>on-profit</a:t>
            </a:r>
            <a:endParaRPr lang="en-US" dirty="0"/>
          </a:p>
          <a:p>
            <a:pPr marL="0" indent="0">
              <a:buNone/>
            </a:pPr>
            <a:endParaRPr lang="en-US" sz="2000" b="1" dirty="0" smtClean="0">
              <a:solidFill>
                <a:srgbClr val="FF0000"/>
              </a:solidFill>
            </a:endParaRPr>
          </a:p>
          <a:p>
            <a:r>
              <a:rPr lang="en-US" b="1" dirty="0">
                <a:solidFill>
                  <a:srgbClr val="FF0000"/>
                </a:solidFill>
              </a:rPr>
              <a:t>V</a:t>
            </a:r>
            <a:r>
              <a:rPr lang="en-US" b="1" dirty="0" smtClean="0">
                <a:solidFill>
                  <a:srgbClr val="FF0000"/>
                </a:solidFill>
              </a:rPr>
              <a:t>enture philanthropy </a:t>
            </a:r>
            <a:r>
              <a:rPr lang="en-US" dirty="0" smtClean="0"/>
              <a:t>funding model</a:t>
            </a:r>
          </a:p>
          <a:p>
            <a:endParaRPr lang="en-US" sz="2000" dirty="0"/>
          </a:p>
          <a:p>
            <a:r>
              <a:rPr lang="en-US" dirty="0"/>
              <a:t>Launched in 2012</a:t>
            </a:r>
          </a:p>
          <a:p>
            <a:r>
              <a:rPr lang="en-US" dirty="0"/>
              <a:t>Builds on </a:t>
            </a:r>
            <a:r>
              <a:rPr lang="en-US" dirty="0" smtClean="0"/>
              <a:t>active tech development </a:t>
            </a:r>
            <a:r>
              <a:rPr lang="en-US" dirty="0"/>
              <a:t>since 1999</a:t>
            </a:r>
          </a:p>
          <a:p>
            <a:endParaRPr lang="en-US" dirty="0" smtClean="0"/>
          </a:p>
        </p:txBody>
      </p:sp>
      <p:sp>
        <p:nvSpPr>
          <p:cNvPr id="2" name="Title 1"/>
          <p:cNvSpPr>
            <a:spLocks noGrp="1"/>
          </p:cNvSpPr>
          <p:nvPr>
            <p:ph type="title"/>
          </p:nvPr>
        </p:nvSpPr>
        <p:spPr>
          <a:xfrm>
            <a:off x="0" y="-152400"/>
            <a:ext cx="7467600" cy="1143000"/>
          </a:xfrm>
        </p:spPr>
        <p:txBody>
          <a:bodyPr/>
          <a:lstStyle/>
          <a:p>
            <a:r>
              <a:rPr lang="en-US" dirty="0" smtClean="0"/>
              <a:t>open textbooks</a:t>
            </a:r>
            <a:endParaRPr lang="en-US" dirty="0"/>
          </a:p>
        </p:txBody>
      </p:sp>
    </p:spTree>
    <p:extLst>
      <p:ext uri="{BB962C8B-B14F-4D97-AF65-F5344CB8AC3E}">
        <p14:creationId xmlns:p14="http://schemas.microsoft.com/office/powerpoint/2010/main" val="2540831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optmap_june.jpg" title="m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3"/>
            <a:ext cx="9144000" cy="6463863"/>
          </a:xfrm>
          <a:prstGeom prst="rect">
            <a:avLst/>
          </a:prstGeom>
        </p:spPr>
      </p:pic>
      <p:pic>
        <p:nvPicPr>
          <p:cNvPr id="8" name="Picture 5" descr="openstax college" title="openstax college"/>
          <p:cNvPicPr>
            <a:picLocks noChangeAspect="1"/>
          </p:cNvPicPr>
          <p:nvPr/>
        </p:nvPicPr>
        <p:blipFill>
          <a:blip r:embed="rId3">
            <a:extLst>
              <a:ext uri="{28A0092B-C50C-407E-A947-70E740481C1C}">
                <a14:useLocalDpi xmlns:a14="http://schemas.microsoft.com/office/drawing/2010/main" val="0"/>
              </a:ext>
            </a:extLst>
          </a:blip>
          <a:srcRect r="6639"/>
          <a:stretch>
            <a:fillRect/>
          </a:stretch>
        </p:blipFill>
        <p:spPr bwMode="auto">
          <a:xfrm>
            <a:off x="3048000" y="152403"/>
            <a:ext cx="1447800" cy="110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idx="1"/>
          </p:nvPr>
        </p:nvSpPr>
        <p:spPr/>
        <p:txBody>
          <a:bodyPr/>
          <a:lstStyle/>
          <a:p>
            <a:endParaRPr lang="en-US"/>
          </a:p>
        </p:txBody>
      </p:sp>
      <p:sp>
        <p:nvSpPr>
          <p:cNvPr id="2" name="Title 1" hidden="1"/>
          <p:cNvSpPr>
            <a:spLocks noGrp="1"/>
          </p:cNvSpPr>
          <p:nvPr>
            <p:ph type="title"/>
          </p:nvPr>
        </p:nvSpPr>
        <p:spPr/>
        <p:txBody>
          <a:bodyPr/>
          <a:lstStyle/>
          <a:p>
            <a:r>
              <a:rPr lang="en-US" dirty="0" smtClean="0"/>
              <a:t>map</a:t>
            </a:r>
            <a:endParaRPr lang="en-US" dirty="0"/>
          </a:p>
        </p:txBody>
      </p:sp>
    </p:spTree>
    <p:extLst>
      <p:ext uri="{BB962C8B-B14F-4D97-AF65-F5344CB8AC3E}">
        <p14:creationId xmlns:p14="http://schemas.microsoft.com/office/powerpoint/2010/main" val="3263241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optmap_dec.jpg" title="m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3"/>
            <a:ext cx="9144000" cy="6463863"/>
          </a:xfrm>
          <a:prstGeom prst="rect">
            <a:avLst/>
          </a:prstGeom>
        </p:spPr>
      </p:pic>
      <p:pic>
        <p:nvPicPr>
          <p:cNvPr id="4" name="Picture 5" descr="openstax college logo" title="openstax college logo"/>
          <p:cNvPicPr>
            <a:picLocks noChangeAspect="1"/>
          </p:cNvPicPr>
          <p:nvPr/>
        </p:nvPicPr>
        <p:blipFill>
          <a:blip r:embed="rId3">
            <a:extLst>
              <a:ext uri="{28A0092B-C50C-407E-A947-70E740481C1C}">
                <a14:useLocalDpi xmlns:a14="http://schemas.microsoft.com/office/drawing/2010/main" val="0"/>
              </a:ext>
            </a:extLst>
          </a:blip>
          <a:srcRect r="6639"/>
          <a:stretch>
            <a:fillRect/>
          </a:stretch>
        </p:blipFill>
        <p:spPr bwMode="auto">
          <a:xfrm>
            <a:off x="3048000" y="152403"/>
            <a:ext cx="1447800" cy="110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idx="1"/>
          </p:nvPr>
        </p:nvSpPr>
        <p:spPr/>
        <p:txBody>
          <a:bodyPr/>
          <a:lstStyle/>
          <a:p>
            <a:endParaRPr lang="en-US"/>
          </a:p>
        </p:txBody>
      </p:sp>
      <p:sp>
        <p:nvSpPr>
          <p:cNvPr id="3" name="Title 2" hidden="1"/>
          <p:cNvSpPr>
            <a:spLocks noGrp="1"/>
          </p:cNvSpPr>
          <p:nvPr>
            <p:ph type="title"/>
          </p:nvPr>
        </p:nvSpPr>
        <p:spPr/>
        <p:txBody>
          <a:bodyPr/>
          <a:lstStyle/>
          <a:p>
            <a:r>
              <a:rPr lang="en-US" dirty="0" smtClean="0"/>
              <a:t>Map December 2014</a:t>
            </a:r>
            <a:endParaRPr lang="en-US" dirty="0"/>
          </a:p>
        </p:txBody>
      </p:sp>
    </p:spTree>
    <p:extLst>
      <p:ext uri="{BB962C8B-B14F-4D97-AF65-F5344CB8AC3E}">
        <p14:creationId xmlns:p14="http://schemas.microsoft.com/office/powerpoint/2010/main" val="2998910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openstax college logo" title="openstax college logo"/>
          <p:cNvPicPr>
            <a:picLocks noChangeAspect="1"/>
          </p:cNvPicPr>
          <p:nvPr/>
        </p:nvPicPr>
        <p:blipFill>
          <a:blip r:embed="rId3">
            <a:extLst>
              <a:ext uri="{28A0092B-C50C-407E-A947-70E740481C1C}">
                <a14:useLocalDpi xmlns:a14="http://schemas.microsoft.com/office/drawing/2010/main" val="0"/>
              </a:ext>
            </a:extLst>
          </a:blip>
          <a:srcRect r="6639"/>
          <a:stretch>
            <a:fillRect/>
          </a:stretch>
        </p:blipFill>
        <p:spPr bwMode="auto">
          <a:xfrm>
            <a:off x="7162800" y="152403"/>
            <a:ext cx="1828800" cy="140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ntent Placeholder 2"/>
          <p:cNvSpPr txBox="1">
            <a:spLocks/>
          </p:cNvSpPr>
          <p:nvPr/>
        </p:nvSpPr>
        <p:spPr bwMode="auto">
          <a:xfrm>
            <a:off x="152400" y="1066800"/>
            <a:ext cx="85344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b="1" dirty="0" smtClean="0">
                <a:solidFill>
                  <a:srgbClr val="FF0000"/>
                </a:solidFill>
              </a:rPr>
              <a:t>2300 adoptions </a:t>
            </a:r>
            <a:r>
              <a:rPr lang="en-US" dirty="0" smtClean="0"/>
              <a:t>at 1300 institutions, </a:t>
            </a:r>
            <a:br>
              <a:rPr lang="en-US" dirty="0" smtClean="0"/>
            </a:br>
            <a:r>
              <a:rPr lang="en-US" dirty="0" smtClean="0"/>
              <a:t>saving 650,000 students over $63M</a:t>
            </a:r>
          </a:p>
          <a:p>
            <a:pPr lvl="1"/>
            <a:r>
              <a:rPr lang="en-US" sz="1800" dirty="0"/>
              <a:t>h</a:t>
            </a:r>
            <a:r>
              <a:rPr lang="en-US" sz="1800" dirty="0" smtClean="0"/>
              <a:t>undreds of community colleges and high schools but also Stanford, Princeton, Ohio State, U Georgia, U Mass, </a:t>
            </a:r>
            <a:br>
              <a:rPr lang="en-US" sz="1800" dirty="0" smtClean="0"/>
            </a:br>
            <a:r>
              <a:rPr lang="en-US" sz="1800" dirty="0" smtClean="0"/>
              <a:t>UT System, Rice, …</a:t>
            </a:r>
          </a:p>
          <a:p>
            <a:pPr lvl="1"/>
            <a:endParaRPr lang="en-US" dirty="0"/>
          </a:p>
          <a:p>
            <a:pPr marL="342900" lvl="1" indent="-342900">
              <a:buFontTx/>
              <a:buChar char="•"/>
            </a:pPr>
            <a:r>
              <a:rPr lang="en-US" b="1" dirty="0" smtClean="0">
                <a:solidFill>
                  <a:srgbClr val="FF0000"/>
                </a:solidFill>
              </a:rPr>
              <a:t>22%</a:t>
            </a:r>
            <a:r>
              <a:rPr lang="en-US" dirty="0" smtClean="0">
                <a:solidFill>
                  <a:srgbClr val="FF0000"/>
                </a:solidFill>
              </a:rPr>
              <a:t> </a:t>
            </a:r>
            <a:r>
              <a:rPr lang="en-US" dirty="0"/>
              <a:t>of </a:t>
            </a:r>
            <a:r>
              <a:rPr lang="en-US" dirty="0" smtClean="0"/>
              <a:t>US degree</a:t>
            </a:r>
            <a:r>
              <a:rPr lang="en-US" dirty="0"/>
              <a:t>-granting institutions </a:t>
            </a:r>
            <a:r>
              <a:rPr lang="en-US" dirty="0" smtClean="0"/>
              <a:t/>
            </a:r>
            <a:br>
              <a:rPr lang="en-US" dirty="0" smtClean="0"/>
            </a:br>
            <a:r>
              <a:rPr lang="en-US" dirty="0" smtClean="0"/>
              <a:t>are </a:t>
            </a:r>
            <a:r>
              <a:rPr lang="en-US" dirty="0"/>
              <a:t>using </a:t>
            </a:r>
            <a:r>
              <a:rPr lang="en-US" dirty="0" smtClean="0"/>
              <a:t>at </a:t>
            </a:r>
            <a:r>
              <a:rPr lang="en-US" dirty="0"/>
              <a:t>least </a:t>
            </a:r>
            <a:r>
              <a:rPr lang="en-US" dirty="0" smtClean="0"/>
              <a:t/>
            </a:r>
            <a:br>
              <a:rPr lang="en-US" dirty="0" smtClean="0"/>
            </a:br>
            <a:r>
              <a:rPr lang="en-US" dirty="0" smtClean="0"/>
              <a:t>one </a:t>
            </a:r>
            <a:r>
              <a:rPr lang="en-US" dirty="0" err="1"/>
              <a:t>OpenStax</a:t>
            </a:r>
            <a:r>
              <a:rPr lang="en-US" dirty="0"/>
              <a:t> </a:t>
            </a:r>
            <a:r>
              <a:rPr lang="en-US" dirty="0" smtClean="0"/>
              <a:t>text</a:t>
            </a:r>
            <a:endParaRPr lang="en-US" dirty="0"/>
          </a:p>
        </p:txBody>
      </p:sp>
      <p:grpSp>
        <p:nvGrpSpPr>
          <p:cNvPr id="31" name="Group 30" descr="logos" title="logos"/>
          <p:cNvGrpSpPr/>
          <p:nvPr/>
        </p:nvGrpSpPr>
        <p:grpSpPr>
          <a:xfrm>
            <a:off x="5334000" y="3962400"/>
            <a:ext cx="3657600" cy="839738"/>
            <a:chOff x="304806" y="4376623"/>
            <a:chExt cx="8503447" cy="1922572"/>
          </a:xfrm>
        </p:grpSpPr>
        <p:pic>
          <p:nvPicPr>
            <p:cNvPr id="32" name="Picture 31" descr="graphic" title="graphic"/>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4224"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 descr="graphic" title="graphic"/>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6"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9" descr="graphic" title="graphic"/>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9515"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 descr="graphic" title="graphic"/>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8933"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1" descr="graphic" title="graphic"/>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23641"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 name="Group 36" descr="graphic" title="graphic"/>
          <p:cNvGrpSpPr/>
          <p:nvPr/>
        </p:nvGrpSpPr>
        <p:grpSpPr>
          <a:xfrm>
            <a:off x="3048000" y="4953000"/>
            <a:ext cx="5943600" cy="838200"/>
            <a:chOff x="304806" y="3000952"/>
            <a:chExt cx="8503447" cy="1182847"/>
          </a:xfrm>
        </p:grpSpPr>
        <p:pic>
          <p:nvPicPr>
            <p:cNvPr id="38" name="Picture 37" descr="graphic" title="graphic"/>
            <p:cNvPicPr>
              <a:picLocks noChangeAspect="1"/>
            </p:cNvPicPr>
            <p:nvPr/>
          </p:nvPicPr>
          <p:blipFill>
            <a:blip r:embed="rId9"/>
            <a:stretch>
              <a:fillRect/>
            </a:stretch>
          </p:blipFill>
          <p:spPr>
            <a:xfrm>
              <a:off x="3557162" y="3004849"/>
              <a:ext cx="906790" cy="1173493"/>
            </a:xfrm>
            <a:prstGeom prst="rect">
              <a:avLst/>
            </a:prstGeom>
            <a:ln>
              <a:noFill/>
            </a:ln>
            <a:effectLst>
              <a:outerShdw blurRad="50800" dist="38100" dir="2700000" algn="tl" rotWithShape="0">
                <a:prstClr val="black">
                  <a:alpha val="40000"/>
                </a:prstClr>
              </a:outerShdw>
            </a:effectLst>
          </p:spPr>
        </p:pic>
        <p:pic>
          <p:nvPicPr>
            <p:cNvPr id="39" name="Picture 38" descr="graphic" title="graphic"/>
            <p:cNvPicPr>
              <a:picLocks noChangeAspect="1"/>
            </p:cNvPicPr>
            <p:nvPr/>
          </p:nvPicPr>
          <p:blipFill>
            <a:blip r:embed="rId10"/>
            <a:stretch>
              <a:fillRect/>
            </a:stretch>
          </p:blipFill>
          <p:spPr>
            <a:xfrm>
              <a:off x="2473201" y="3004849"/>
              <a:ext cx="906470" cy="1173076"/>
            </a:xfrm>
            <a:prstGeom prst="rect">
              <a:avLst/>
            </a:prstGeom>
            <a:ln>
              <a:noFill/>
            </a:ln>
            <a:effectLst>
              <a:outerShdw blurRad="50800" dist="38100" dir="2700000" algn="tl" rotWithShape="0">
                <a:prstClr val="black">
                  <a:alpha val="40000"/>
                </a:prstClr>
              </a:outerShdw>
            </a:effectLst>
          </p:spPr>
        </p:pic>
        <p:pic>
          <p:nvPicPr>
            <p:cNvPr id="40" name="Picture 39" descr="graphic" title="graphic"/>
            <p:cNvPicPr>
              <a:picLocks noChangeAspect="1"/>
            </p:cNvPicPr>
            <p:nvPr/>
          </p:nvPicPr>
          <p:blipFill>
            <a:blip r:embed="rId11"/>
            <a:stretch>
              <a:fillRect/>
            </a:stretch>
          </p:blipFill>
          <p:spPr>
            <a:xfrm>
              <a:off x="1389086" y="3004849"/>
              <a:ext cx="906624" cy="1173274"/>
            </a:xfrm>
            <a:prstGeom prst="rect">
              <a:avLst/>
            </a:prstGeom>
            <a:ln>
              <a:noFill/>
            </a:ln>
            <a:effectLst>
              <a:outerShdw blurRad="50800" dist="38100" dir="2700000" algn="tl" rotWithShape="0">
                <a:prstClr val="black">
                  <a:alpha val="40000"/>
                </a:prstClr>
              </a:outerShdw>
            </a:effectLst>
          </p:spPr>
        </p:pic>
        <p:pic>
          <p:nvPicPr>
            <p:cNvPr id="41" name="Picture 40" descr="graphic" title="graphic"/>
            <p:cNvPicPr>
              <a:picLocks noChangeAspect="1"/>
            </p:cNvPicPr>
            <p:nvPr/>
          </p:nvPicPr>
          <p:blipFill>
            <a:blip r:embed="rId12"/>
            <a:stretch>
              <a:fillRect/>
            </a:stretch>
          </p:blipFill>
          <p:spPr>
            <a:xfrm>
              <a:off x="5725724" y="3004849"/>
              <a:ext cx="906356" cy="1172931"/>
            </a:xfrm>
            <a:prstGeom prst="rect">
              <a:avLst/>
            </a:prstGeom>
            <a:ln>
              <a:noFill/>
            </a:ln>
            <a:effectLst>
              <a:outerShdw blurRad="50800" dist="38100" dir="2700000" algn="tl" rotWithShape="0">
                <a:prstClr val="black">
                  <a:alpha val="40000"/>
                </a:prstClr>
              </a:outerShdw>
            </a:effectLst>
          </p:spPr>
        </p:pic>
        <p:pic>
          <p:nvPicPr>
            <p:cNvPr id="42" name="Picture 41" descr="graphic" title="graphic"/>
            <p:cNvPicPr>
              <a:picLocks noChangeAspect="1"/>
            </p:cNvPicPr>
            <p:nvPr/>
          </p:nvPicPr>
          <p:blipFill>
            <a:blip r:embed="rId13"/>
            <a:stretch>
              <a:fillRect/>
            </a:stretch>
          </p:blipFill>
          <p:spPr>
            <a:xfrm>
              <a:off x="304806" y="3004849"/>
              <a:ext cx="906789" cy="1173493"/>
            </a:xfrm>
            <a:prstGeom prst="rect">
              <a:avLst/>
            </a:prstGeom>
            <a:ln>
              <a:noFill/>
            </a:ln>
            <a:effectLst>
              <a:outerShdw blurRad="50800" dist="38100" dir="2700000" algn="tl" rotWithShape="0">
                <a:prstClr val="black">
                  <a:alpha val="40000"/>
                </a:prstClr>
              </a:outerShdw>
            </a:effectLst>
          </p:spPr>
        </p:pic>
        <p:pic>
          <p:nvPicPr>
            <p:cNvPr id="43" name="Picture 42" descr="graphic" title="graphic"/>
            <p:cNvPicPr>
              <a:picLocks noChangeAspect="1"/>
            </p:cNvPicPr>
            <p:nvPr/>
          </p:nvPicPr>
          <p:blipFill>
            <a:blip r:embed="rId14"/>
            <a:stretch>
              <a:fillRect/>
            </a:stretch>
          </p:blipFill>
          <p:spPr>
            <a:xfrm>
              <a:off x="4641443" y="3004849"/>
              <a:ext cx="906790" cy="1173493"/>
            </a:xfrm>
            <a:prstGeom prst="rect">
              <a:avLst/>
            </a:prstGeom>
            <a:ln>
              <a:noFill/>
            </a:ln>
            <a:effectLst>
              <a:outerShdw blurRad="50800" dist="38100" dir="2700000" algn="tl" rotWithShape="0">
                <a:prstClr val="black">
                  <a:alpha val="40000"/>
                </a:prstClr>
              </a:outerShdw>
            </a:effectLst>
          </p:spPr>
        </p:pic>
        <p:pic>
          <p:nvPicPr>
            <p:cNvPr id="44" name="Picture 43" descr="graphic" title="graphic"/>
            <p:cNvPicPr>
              <a:picLocks noChangeAspect="1"/>
            </p:cNvPicPr>
            <p:nvPr/>
          </p:nvPicPr>
          <p:blipFill>
            <a:blip r:embed="rId15"/>
            <a:stretch>
              <a:fillRect/>
            </a:stretch>
          </p:blipFill>
          <p:spPr>
            <a:xfrm>
              <a:off x="6809571" y="3004849"/>
              <a:ext cx="906790" cy="1173493"/>
            </a:xfrm>
            <a:prstGeom prst="rect">
              <a:avLst/>
            </a:prstGeom>
            <a:ln>
              <a:noFill/>
            </a:ln>
            <a:effectLst>
              <a:outerShdw blurRad="50800" dist="38100" dir="2700000" algn="tl" rotWithShape="0">
                <a:prstClr val="black">
                  <a:alpha val="40000"/>
                </a:prstClr>
              </a:outerShdw>
            </a:effectLst>
          </p:spPr>
        </p:pic>
        <p:pic>
          <p:nvPicPr>
            <p:cNvPr id="45" name="Picture 44" descr="Chemistry_218x282.png" title="graphi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3853" y="3000952"/>
              <a:ext cx="914400" cy="1182847"/>
            </a:xfrm>
            <a:prstGeom prst="rect">
              <a:avLst/>
            </a:prstGeom>
            <a:effectLst>
              <a:outerShdw blurRad="50800" dist="38100" dir="2700000" algn="tl" rotWithShape="0">
                <a:srgbClr val="000000">
                  <a:alpha val="40000"/>
                </a:srgbClr>
              </a:outerShdw>
            </a:effectLst>
          </p:spPr>
        </p:pic>
      </p:grpSp>
      <p:grpSp>
        <p:nvGrpSpPr>
          <p:cNvPr id="46" name="Group 45" descr="graphic" title="graphic"/>
          <p:cNvGrpSpPr/>
          <p:nvPr/>
        </p:nvGrpSpPr>
        <p:grpSpPr>
          <a:xfrm>
            <a:off x="2286000" y="5943600"/>
            <a:ext cx="6713812" cy="769610"/>
            <a:chOff x="111395" y="1762086"/>
            <a:chExt cx="8905985" cy="1020900"/>
          </a:xfrm>
        </p:grpSpPr>
        <p:pic>
          <p:nvPicPr>
            <p:cNvPr id="47" name="Picture 46" descr="Astronomy-700-x-906.png" title="graphic"/>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0140" y="1762086"/>
              <a:ext cx="777240" cy="1005971"/>
            </a:xfrm>
            <a:prstGeom prst="rect">
              <a:avLst/>
            </a:prstGeom>
            <a:effectLst>
              <a:outerShdw blurRad="50800" dist="38100" dir="2700000" algn="tl" rotWithShape="0">
                <a:srgbClr val="000000">
                  <a:alpha val="40000"/>
                </a:srgbClr>
              </a:outerShdw>
            </a:effectLst>
          </p:spPr>
        </p:pic>
        <p:pic>
          <p:nvPicPr>
            <p:cNvPr id="48" name="Picture 47" descr="Basic-College-Math-700-x-906.png" title="graphic"/>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24046" y="1762086"/>
              <a:ext cx="777240" cy="1005971"/>
            </a:xfrm>
            <a:prstGeom prst="rect">
              <a:avLst/>
            </a:prstGeom>
            <a:effectLst>
              <a:outerShdw blurRad="50800" dist="38100" dir="2700000" algn="tl" rotWithShape="0">
                <a:srgbClr val="000000">
                  <a:alpha val="40000"/>
                </a:srgbClr>
              </a:outerShdw>
            </a:effectLst>
          </p:spPr>
        </p:pic>
        <p:pic>
          <p:nvPicPr>
            <p:cNvPr id="49" name="Picture 48" descr="Calculus-700-x-906.png" title="graphic"/>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75767" y="1762086"/>
              <a:ext cx="777240" cy="1005971"/>
            </a:xfrm>
            <a:prstGeom prst="rect">
              <a:avLst/>
            </a:prstGeom>
            <a:effectLst>
              <a:outerShdw blurRad="50800" dist="38100" dir="2700000" algn="tl" rotWithShape="0">
                <a:srgbClr val="000000">
                  <a:alpha val="40000"/>
                </a:srgbClr>
              </a:outerShdw>
            </a:effectLst>
          </p:spPr>
        </p:pic>
        <p:pic>
          <p:nvPicPr>
            <p:cNvPr id="50" name="Picture 49" descr="CAT-700-x-906.png" title="graphic"/>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27488" y="1777015"/>
              <a:ext cx="777240" cy="1005971"/>
            </a:xfrm>
            <a:prstGeom prst="rect">
              <a:avLst/>
            </a:prstGeom>
            <a:effectLst>
              <a:outerShdw blurRad="50800" dist="38100" dir="2700000" algn="tl" rotWithShape="0">
                <a:srgbClr val="000000">
                  <a:alpha val="40000"/>
                </a:srgbClr>
              </a:outerShdw>
            </a:effectLst>
          </p:spPr>
        </p:pic>
        <p:pic>
          <p:nvPicPr>
            <p:cNvPr id="51" name="Picture 50" descr="College-Algebra-700-x-906.png" title="graphic"/>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395" y="1777015"/>
              <a:ext cx="777240" cy="1005971"/>
            </a:xfrm>
            <a:prstGeom prst="rect">
              <a:avLst/>
            </a:prstGeom>
            <a:effectLst>
              <a:outerShdw blurRad="50800" dist="38100" dir="2700000" algn="tl" rotWithShape="0">
                <a:srgbClr val="000000">
                  <a:alpha val="40000"/>
                </a:srgbClr>
              </a:outerShdw>
            </a:effectLst>
          </p:spPr>
        </p:pic>
        <p:pic>
          <p:nvPicPr>
            <p:cNvPr id="52" name="Picture 51" descr="Elementary-Algebra-700-x-906.png" title="graphic"/>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43581" y="1762086"/>
              <a:ext cx="777240" cy="1005971"/>
            </a:xfrm>
            <a:prstGeom prst="rect">
              <a:avLst/>
            </a:prstGeom>
            <a:effectLst>
              <a:outerShdw blurRad="50800" dist="38100" dir="2700000" algn="tl" rotWithShape="0">
                <a:srgbClr val="000000">
                  <a:alpha val="40000"/>
                </a:srgbClr>
              </a:outerShdw>
            </a:effectLst>
          </p:spPr>
        </p:pic>
        <p:pic>
          <p:nvPicPr>
            <p:cNvPr id="53" name="Picture 52" descr="Intermediate-Algebra-700-x-906.png" title="graphic"/>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59674" y="1762086"/>
              <a:ext cx="777240" cy="1005971"/>
            </a:xfrm>
            <a:prstGeom prst="rect">
              <a:avLst/>
            </a:prstGeom>
            <a:effectLst>
              <a:outerShdw blurRad="50800" dist="38100" dir="2700000" algn="tl" rotWithShape="0">
                <a:srgbClr val="000000">
                  <a:alpha val="40000"/>
                </a:srgbClr>
              </a:outerShdw>
            </a:effectLst>
          </p:spPr>
        </p:pic>
        <p:pic>
          <p:nvPicPr>
            <p:cNvPr id="54" name="Picture 53" descr="Microbio-700-x-906.png" title="graphic"/>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07953" y="1777016"/>
              <a:ext cx="777240" cy="1005970"/>
            </a:xfrm>
            <a:prstGeom prst="rect">
              <a:avLst/>
            </a:prstGeom>
            <a:effectLst>
              <a:outerShdw blurRad="50800" dist="38100" dir="2700000" algn="tl" rotWithShape="0">
                <a:srgbClr val="000000">
                  <a:alpha val="40000"/>
                </a:srgbClr>
              </a:outerShdw>
            </a:effectLst>
          </p:spPr>
        </p:pic>
        <p:pic>
          <p:nvPicPr>
            <p:cNvPr id="55" name="Picture 54" descr="University-Physics-700-x-906.png" title="graphic"/>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91860" y="1762086"/>
              <a:ext cx="777240" cy="1005971"/>
            </a:xfrm>
            <a:prstGeom prst="rect">
              <a:avLst/>
            </a:prstGeom>
            <a:effectLst>
              <a:outerShdw blurRad="50800" dist="38100" dir="2700000" algn="tl" rotWithShape="0">
                <a:srgbClr val="000000">
                  <a:alpha val="40000"/>
                </a:srgbClr>
              </a:outerShdw>
            </a:effectLst>
          </p:spPr>
        </p:pic>
      </p:grpSp>
      <p:sp>
        <p:nvSpPr>
          <p:cNvPr id="2" name="Title 1"/>
          <p:cNvSpPr>
            <a:spLocks noGrp="1"/>
          </p:cNvSpPr>
          <p:nvPr>
            <p:ph type="title"/>
          </p:nvPr>
        </p:nvSpPr>
        <p:spPr>
          <a:xfrm>
            <a:off x="0" y="-152400"/>
            <a:ext cx="7467600" cy="1143000"/>
          </a:xfrm>
        </p:spPr>
        <p:txBody>
          <a:bodyPr/>
          <a:lstStyle/>
          <a:p>
            <a:r>
              <a:rPr lang="en-US" dirty="0"/>
              <a:t>p</a:t>
            </a:r>
            <a:r>
              <a:rPr lang="en-US" dirty="0" smtClean="0"/>
              <a:t>rogress across US</a:t>
            </a:r>
            <a:endParaRPr lang="en-US" dirty="0"/>
          </a:p>
        </p:txBody>
      </p:sp>
    </p:spTree>
    <p:extLst>
      <p:ext uri="{BB962C8B-B14F-4D97-AF65-F5344CB8AC3E}">
        <p14:creationId xmlns:p14="http://schemas.microsoft.com/office/powerpoint/2010/main" val="2074593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openstax college logo" title="openstax college logo"/>
          <p:cNvPicPr>
            <a:picLocks noChangeAspect="1"/>
          </p:cNvPicPr>
          <p:nvPr/>
        </p:nvPicPr>
        <p:blipFill>
          <a:blip r:embed="rId3">
            <a:extLst>
              <a:ext uri="{28A0092B-C50C-407E-A947-70E740481C1C}">
                <a14:useLocalDpi xmlns:a14="http://schemas.microsoft.com/office/drawing/2010/main" val="0"/>
              </a:ext>
            </a:extLst>
          </a:blip>
          <a:srcRect r="6639"/>
          <a:stretch>
            <a:fillRect/>
          </a:stretch>
        </p:blipFill>
        <p:spPr bwMode="auto">
          <a:xfrm>
            <a:off x="7162800" y="152403"/>
            <a:ext cx="1828800" cy="140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ntent Placeholder 2"/>
          <p:cNvSpPr txBox="1">
            <a:spLocks/>
          </p:cNvSpPr>
          <p:nvPr/>
        </p:nvSpPr>
        <p:spPr bwMode="auto">
          <a:xfrm>
            <a:off x="152400" y="1143000"/>
            <a:ext cx="85344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o"/>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o"/>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o"/>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o"/>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o"/>
              <a:defRPr sz="2000">
                <a:solidFill>
                  <a:schemeClr val="tx1"/>
                </a:solidFill>
                <a:latin typeface="+mn-lt"/>
                <a:ea typeface="ＭＳ Ｐゴシック" pitchFamily="-110" charset="-128"/>
              </a:defRPr>
            </a:lvl9pPr>
          </a:lstStyle>
          <a:p>
            <a:r>
              <a:rPr lang="en-US" b="1" dirty="0" smtClean="0">
                <a:solidFill>
                  <a:srgbClr val="FF0000"/>
                </a:solidFill>
              </a:rPr>
              <a:t>250 adoptions</a:t>
            </a:r>
            <a:r>
              <a:rPr lang="en-US" dirty="0" smtClean="0"/>
              <a:t>, </a:t>
            </a:r>
            <a:br>
              <a:rPr lang="en-US" dirty="0" smtClean="0"/>
            </a:br>
            <a:r>
              <a:rPr lang="en-US" dirty="0" smtClean="0"/>
              <a:t>saving 100,000 students over $</a:t>
            </a:r>
            <a:r>
              <a:rPr lang="en-US" dirty="0"/>
              <a:t>9</a:t>
            </a:r>
            <a:r>
              <a:rPr lang="en-US" dirty="0" smtClean="0"/>
              <a:t>M</a:t>
            </a:r>
          </a:p>
          <a:p>
            <a:pPr lvl="1"/>
            <a:endParaRPr lang="en-US" dirty="0"/>
          </a:p>
          <a:p>
            <a:pPr marL="342900" lvl="1" indent="-342900">
              <a:buFontTx/>
              <a:buChar char="•"/>
            </a:pPr>
            <a:r>
              <a:rPr lang="en-US" b="1" dirty="0" smtClean="0">
                <a:solidFill>
                  <a:srgbClr val="FF0000"/>
                </a:solidFill>
              </a:rPr>
              <a:t>52%</a:t>
            </a:r>
            <a:r>
              <a:rPr lang="en-US" dirty="0" smtClean="0">
                <a:solidFill>
                  <a:srgbClr val="FF0000"/>
                </a:solidFill>
              </a:rPr>
              <a:t> </a:t>
            </a:r>
            <a:r>
              <a:rPr lang="en-US" dirty="0"/>
              <a:t>of </a:t>
            </a:r>
            <a:r>
              <a:rPr lang="en-US" dirty="0" smtClean="0"/>
              <a:t>Texas degree</a:t>
            </a:r>
            <a:r>
              <a:rPr lang="en-US" dirty="0"/>
              <a:t>-granting institutions </a:t>
            </a:r>
            <a:r>
              <a:rPr lang="en-US" dirty="0" smtClean="0"/>
              <a:t/>
            </a:r>
            <a:br>
              <a:rPr lang="en-US" dirty="0" smtClean="0"/>
            </a:br>
            <a:r>
              <a:rPr lang="en-US" dirty="0" smtClean="0"/>
              <a:t>are </a:t>
            </a:r>
            <a:r>
              <a:rPr lang="en-US" dirty="0"/>
              <a:t>using </a:t>
            </a:r>
            <a:r>
              <a:rPr lang="en-US" dirty="0" smtClean="0"/>
              <a:t>at </a:t>
            </a:r>
            <a:r>
              <a:rPr lang="en-US" dirty="0"/>
              <a:t>least </a:t>
            </a:r>
            <a:r>
              <a:rPr lang="en-US" dirty="0" smtClean="0"/>
              <a:t>one </a:t>
            </a:r>
            <a:r>
              <a:rPr lang="en-US" dirty="0" err="1"/>
              <a:t>OpenStax</a:t>
            </a:r>
            <a:r>
              <a:rPr lang="en-US" dirty="0"/>
              <a:t> </a:t>
            </a:r>
            <a:r>
              <a:rPr lang="en-US" dirty="0" smtClean="0"/>
              <a:t>text</a:t>
            </a:r>
          </a:p>
          <a:p>
            <a:pPr marL="342900" lvl="1" indent="-342900">
              <a:buFontTx/>
              <a:buChar char="•"/>
            </a:pPr>
            <a:endParaRPr lang="en-US" dirty="0"/>
          </a:p>
          <a:p>
            <a:pPr marL="342900" lvl="1" indent="-342900">
              <a:buFontTx/>
              <a:buChar char="•"/>
            </a:pPr>
            <a:r>
              <a:rPr lang="en-US" dirty="0" smtClean="0"/>
              <a:t>Strong uptake in </a:t>
            </a:r>
            <a:r>
              <a:rPr lang="en-US" b="1" dirty="0" smtClean="0">
                <a:solidFill>
                  <a:srgbClr val="FF0000"/>
                </a:solidFill>
              </a:rPr>
              <a:t>AP</a:t>
            </a:r>
            <a:r>
              <a:rPr lang="en-US" dirty="0" smtClean="0"/>
              <a:t> and </a:t>
            </a:r>
            <a:br>
              <a:rPr lang="en-US" dirty="0" smtClean="0"/>
            </a:br>
            <a:r>
              <a:rPr lang="en-US" b="1" dirty="0" smtClean="0">
                <a:solidFill>
                  <a:srgbClr val="FF0000"/>
                </a:solidFill>
              </a:rPr>
              <a:t>high school </a:t>
            </a:r>
            <a:r>
              <a:rPr lang="en-US" dirty="0" smtClean="0"/>
              <a:t>courses</a:t>
            </a:r>
            <a:endParaRPr lang="en-US" dirty="0"/>
          </a:p>
        </p:txBody>
      </p:sp>
      <p:grpSp>
        <p:nvGrpSpPr>
          <p:cNvPr id="31" name="Group 30" descr="graphic" title="graphic"/>
          <p:cNvGrpSpPr/>
          <p:nvPr/>
        </p:nvGrpSpPr>
        <p:grpSpPr>
          <a:xfrm>
            <a:off x="5334000" y="3962400"/>
            <a:ext cx="3657600" cy="839738"/>
            <a:chOff x="304806" y="4376623"/>
            <a:chExt cx="8503447" cy="1922572"/>
          </a:xfrm>
        </p:grpSpPr>
        <p:pic>
          <p:nvPicPr>
            <p:cNvPr id="32" name="Picture 31" descr="graphic" title="graphic"/>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4224"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8" descr="graphic" title="graphic"/>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6"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9" descr="graphic" title="graphic"/>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9515"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 descr="graphic" title="graphic"/>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8933"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1" descr="graphic" title="graphic"/>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23641" y="4376623"/>
              <a:ext cx="1484612" cy="1922572"/>
            </a:xfrm>
            <a:prstGeom prst="rect">
              <a:avLst/>
            </a:prstGeom>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 name="Group 36" descr="graphic" title="graphic"/>
          <p:cNvGrpSpPr/>
          <p:nvPr/>
        </p:nvGrpSpPr>
        <p:grpSpPr>
          <a:xfrm>
            <a:off x="3048000" y="4953000"/>
            <a:ext cx="5943600" cy="838200"/>
            <a:chOff x="304806" y="3000952"/>
            <a:chExt cx="8503447" cy="1182847"/>
          </a:xfrm>
        </p:grpSpPr>
        <p:pic>
          <p:nvPicPr>
            <p:cNvPr id="38" name="Picture 37" descr="graphic" title="graphic"/>
            <p:cNvPicPr>
              <a:picLocks noChangeAspect="1"/>
            </p:cNvPicPr>
            <p:nvPr/>
          </p:nvPicPr>
          <p:blipFill>
            <a:blip r:embed="rId9"/>
            <a:stretch>
              <a:fillRect/>
            </a:stretch>
          </p:blipFill>
          <p:spPr>
            <a:xfrm>
              <a:off x="3557162" y="3004849"/>
              <a:ext cx="906790" cy="1173493"/>
            </a:xfrm>
            <a:prstGeom prst="rect">
              <a:avLst/>
            </a:prstGeom>
            <a:ln>
              <a:noFill/>
            </a:ln>
            <a:effectLst>
              <a:outerShdw blurRad="50800" dist="38100" dir="2700000" algn="tl" rotWithShape="0">
                <a:prstClr val="black">
                  <a:alpha val="40000"/>
                </a:prstClr>
              </a:outerShdw>
            </a:effectLst>
          </p:spPr>
        </p:pic>
        <p:pic>
          <p:nvPicPr>
            <p:cNvPr id="39" name="Picture 38" descr="graphic" title="graphic"/>
            <p:cNvPicPr>
              <a:picLocks noChangeAspect="1"/>
            </p:cNvPicPr>
            <p:nvPr/>
          </p:nvPicPr>
          <p:blipFill>
            <a:blip r:embed="rId10"/>
            <a:stretch>
              <a:fillRect/>
            </a:stretch>
          </p:blipFill>
          <p:spPr>
            <a:xfrm>
              <a:off x="2473201" y="3004849"/>
              <a:ext cx="906470" cy="1173076"/>
            </a:xfrm>
            <a:prstGeom prst="rect">
              <a:avLst/>
            </a:prstGeom>
            <a:ln>
              <a:noFill/>
            </a:ln>
            <a:effectLst>
              <a:outerShdw blurRad="50800" dist="38100" dir="2700000" algn="tl" rotWithShape="0">
                <a:prstClr val="black">
                  <a:alpha val="40000"/>
                </a:prstClr>
              </a:outerShdw>
            </a:effectLst>
          </p:spPr>
        </p:pic>
        <p:pic>
          <p:nvPicPr>
            <p:cNvPr id="40" name="Picture 39" descr="graphic" title="graphic"/>
            <p:cNvPicPr>
              <a:picLocks noChangeAspect="1"/>
            </p:cNvPicPr>
            <p:nvPr/>
          </p:nvPicPr>
          <p:blipFill>
            <a:blip r:embed="rId11"/>
            <a:stretch>
              <a:fillRect/>
            </a:stretch>
          </p:blipFill>
          <p:spPr>
            <a:xfrm>
              <a:off x="1389086" y="3004849"/>
              <a:ext cx="906624" cy="1173274"/>
            </a:xfrm>
            <a:prstGeom prst="rect">
              <a:avLst/>
            </a:prstGeom>
            <a:ln>
              <a:noFill/>
            </a:ln>
            <a:effectLst>
              <a:outerShdw blurRad="50800" dist="38100" dir="2700000" algn="tl" rotWithShape="0">
                <a:prstClr val="black">
                  <a:alpha val="40000"/>
                </a:prstClr>
              </a:outerShdw>
            </a:effectLst>
          </p:spPr>
        </p:pic>
        <p:pic>
          <p:nvPicPr>
            <p:cNvPr id="41" name="Picture 40" descr="graphic" title="graphic"/>
            <p:cNvPicPr>
              <a:picLocks noChangeAspect="1"/>
            </p:cNvPicPr>
            <p:nvPr/>
          </p:nvPicPr>
          <p:blipFill>
            <a:blip r:embed="rId12"/>
            <a:stretch>
              <a:fillRect/>
            </a:stretch>
          </p:blipFill>
          <p:spPr>
            <a:xfrm>
              <a:off x="5725724" y="3004849"/>
              <a:ext cx="906356" cy="1172931"/>
            </a:xfrm>
            <a:prstGeom prst="rect">
              <a:avLst/>
            </a:prstGeom>
            <a:ln>
              <a:noFill/>
            </a:ln>
            <a:effectLst>
              <a:outerShdw blurRad="50800" dist="38100" dir="2700000" algn="tl" rotWithShape="0">
                <a:prstClr val="black">
                  <a:alpha val="40000"/>
                </a:prstClr>
              </a:outerShdw>
            </a:effectLst>
          </p:spPr>
        </p:pic>
        <p:pic>
          <p:nvPicPr>
            <p:cNvPr id="42" name="Picture 41" descr="graphic" title="graphic"/>
            <p:cNvPicPr>
              <a:picLocks noChangeAspect="1"/>
            </p:cNvPicPr>
            <p:nvPr/>
          </p:nvPicPr>
          <p:blipFill>
            <a:blip r:embed="rId13"/>
            <a:stretch>
              <a:fillRect/>
            </a:stretch>
          </p:blipFill>
          <p:spPr>
            <a:xfrm>
              <a:off x="304806" y="3004849"/>
              <a:ext cx="906789" cy="1173493"/>
            </a:xfrm>
            <a:prstGeom prst="rect">
              <a:avLst/>
            </a:prstGeom>
            <a:ln>
              <a:noFill/>
            </a:ln>
            <a:effectLst>
              <a:outerShdw blurRad="50800" dist="38100" dir="2700000" algn="tl" rotWithShape="0">
                <a:prstClr val="black">
                  <a:alpha val="40000"/>
                </a:prstClr>
              </a:outerShdw>
            </a:effectLst>
          </p:spPr>
        </p:pic>
        <p:pic>
          <p:nvPicPr>
            <p:cNvPr id="43" name="Picture 42" descr="graphic" title="graphic"/>
            <p:cNvPicPr>
              <a:picLocks noChangeAspect="1"/>
            </p:cNvPicPr>
            <p:nvPr/>
          </p:nvPicPr>
          <p:blipFill>
            <a:blip r:embed="rId14"/>
            <a:stretch>
              <a:fillRect/>
            </a:stretch>
          </p:blipFill>
          <p:spPr>
            <a:xfrm>
              <a:off x="4641443" y="3004849"/>
              <a:ext cx="906790" cy="1173493"/>
            </a:xfrm>
            <a:prstGeom prst="rect">
              <a:avLst/>
            </a:prstGeom>
            <a:ln>
              <a:noFill/>
            </a:ln>
            <a:effectLst>
              <a:outerShdw blurRad="50800" dist="38100" dir="2700000" algn="tl" rotWithShape="0">
                <a:prstClr val="black">
                  <a:alpha val="40000"/>
                </a:prstClr>
              </a:outerShdw>
            </a:effectLst>
          </p:spPr>
        </p:pic>
        <p:pic>
          <p:nvPicPr>
            <p:cNvPr id="44" name="Picture 43" descr="graphic" title="graphic"/>
            <p:cNvPicPr>
              <a:picLocks noChangeAspect="1"/>
            </p:cNvPicPr>
            <p:nvPr/>
          </p:nvPicPr>
          <p:blipFill>
            <a:blip r:embed="rId15"/>
            <a:stretch>
              <a:fillRect/>
            </a:stretch>
          </p:blipFill>
          <p:spPr>
            <a:xfrm>
              <a:off x="6809571" y="3004849"/>
              <a:ext cx="906790" cy="1173493"/>
            </a:xfrm>
            <a:prstGeom prst="rect">
              <a:avLst/>
            </a:prstGeom>
            <a:ln>
              <a:noFill/>
            </a:ln>
            <a:effectLst>
              <a:outerShdw blurRad="50800" dist="38100" dir="2700000" algn="tl" rotWithShape="0">
                <a:prstClr val="black">
                  <a:alpha val="40000"/>
                </a:prstClr>
              </a:outerShdw>
            </a:effectLst>
          </p:spPr>
        </p:pic>
        <p:pic>
          <p:nvPicPr>
            <p:cNvPr id="45" name="Picture 44" descr="Chemistry_218x282.png" title="graphi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3853" y="3000952"/>
              <a:ext cx="914400" cy="1182847"/>
            </a:xfrm>
            <a:prstGeom prst="rect">
              <a:avLst/>
            </a:prstGeom>
            <a:effectLst>
              <a:outerShdw blurRad="50800" dist="38100" dir="2700000" algn="tl" rotWithShape="0">
                <a:srgbClr val="000000">
                  <a:alpha val="40000"/>
                </a:srgbClr>
              </a:outerShdw>
            </a:effectLst>
          </p:spPr>
        </p:pic>
      </p:grpSp>
      <p:grpSp>
        <p:nvGrpSpPr>
          <p:cNvPr id="46" name="Group 45" descr="graphic" title="graphic"/>
          <p:cNvGrpSpPr/>
          <p:nvPr/>
        </p:nvGrpSpPr>
        <p:grpSpPr>
          <a:xfrm>
            <a:off x="2286000" y="5943600"/>
            <a:ext cx="6713812" cy="769610"/>
            <a:chOff x="111395" y="1762086"/>
            <a:chExt cx="8905985" cy="1020900"/>
          </a:xfrm>
        </p:grpSpPr>
        <p:pic>
          <p:nvPicPr>
            <p:cNvPr id="47" name="Picture 46" descr="Astronomy-700-x-906.png" title="graphic"/>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0140" y="1762086"/>
              <a:ext cx="777240" cy="1005971"/>
            </a:xfrm>
            <a:prstGeom prst="rect">
              <a:avLst/>
            </a:prstGeom>
            <a:effectLst>
              <a:outerShdw blurRad="50800" dist="38100" dir="2700000" algn="tl" rotWithShape="0">
                <a:srgbClr val="000000">
                  <a:alpha val="40000"/>
                </a:srgbClr>
              </a:outerShdw>
            </a:effectLst>
          </p:spPr>
        </p:pic>
        <p:pic>
          <p:nvPicPr>
            <p:cNvPr id="48" name="Picture 47" descr="Basic-College-Math-700-x-906.png" title="graphic"/>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24046" y="1762086"/>
              <a:ext cx="777240" cy="1005971"/>
            </a:xfrm>
            <a:prstGeom prst="rect">
              <a:avLst/>
            </a:prstGeom>
            <a:effectLst>
              <a:outerShdw blurRad="50800" dist="38100" dir="2700000" algn="tl" rotWithShape="0">
                <a:srgbClr val="000000">
                  <a:alpha val="40000"/>
                </a:srgbClr>
              </a:outerShdw>
            </a:effectLst>
          </p:spPr>
        </p:pic>
        <p:pic>
          <p:nvPicPr>
            <p:cNvPr id="49" name="Picture 48" descr="Calculus-700-x-906.png" title="graphic"/>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75767" y="1762086"/>
              <a:ext cx="777240" cy="1005971"/>
            </a:xfrm>
            <a:prstGeom prst="rect">
              <a:avLst/>
            </a:prstGeom>
            <a:effectLst>
              <a:outerShdw blurRad="50800" dist="38100" dir="2700000" algn="tl" rotWithShape="0">
                <a:srgbClr val="000000">
                  <a:alpha val="40000"/>
                </a:srgbClr>
              </a:outerShdw>
            </a:effectLst>
          </p:spPr>
        </p:pic>
        <p:pic>
          <p:nvPicPr>
            <p:cNvPr id="50" name="Picture 49" descr="CAT-700-x-906.png" title="graphic"/>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27488" y="1777015"/>
              <a:ext cx="777240" cy="1005971"/>
            </a:xfrm>
            <a:prstGeom prst="rect">
              <a:avLst/>
            </a:prstGeom>
            <a:effectLst>
              <a:outerShdw blurRad="50800" dist="38100" dir="2700000" algn="tl" rotWithShape="0">
                <a:srgbClr val="000000">
                  <a:alpha val="40000"/>
                </a:srgbClr>
              </a:outerShdw>
            </a:effectLst>
          </p:spPr>
        </p:pic>
        <p:pic>
          <p:nvPicPr>
            <p:cNvPr id="51" name="Picture 50" descr="College-Algebra-700-x-906.png" title="graphic"/>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395" y="1777015"/>
              <a:ext cx="777240" cy="1005971"/>
            </a:xfrm>
            <a:prstGeom prst="rect">
              <a:avLst/>
            </a:prstGeom>
            <a:effectLst>
              <a:outerShdw blurRad="50800" dist="38100" dir="2700000" algn="tl" rotWithShape="0">
                <a:srgbClr val="000000">
                  <a:alpha val="40000"/>
                </a:srgbClr>
              </a:outerShdw>
            </a:effectLst>
          </p:spPr>
        </p:pic>
        <p:pic>
          <p:nvPicPr>
            <p:cNvPr id="52" name="Picture 51" descr="Elementary-Algebra-700-x-906.png" title="graphic"/>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43581" y="1762086"/>
              <a:ext cx="777240" cy="1005971"/>
            </a:xfrm>
            <a:prstGeom prst="rect">
              <a:avLst/>
            </a:prstGeom>
            <a:effectLst>
              <a:outerShdw blurRad="50800" dist="38100" dir="2700000" algn="tl" rotWithShape="0">
                <a:srgbClr val="000000">
                  <a:alpha val="40000"/>
                </a:srgbClr>
              </a:outerShdw>
            </a:effectLst>
          </p:spPr>
        </p:pic>
        <p:pic>
          <p:nvPicPr>
            <p:cNvPr id="53" name="Picture 52" descr="Intermediate-Algebra-700-x-906.png" title="graphic"/>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59674" y="1762086"/>
              <a:ext cx="777240" cy="1005971"/>
            </a:xfrm>
            <a:prstGeom prst="rect">
              <a:avLst/>
            </a:prstGeom>
            <a:effectLst>
              <a:outerShdw blurRad="50800" dist="38100" dir="2700000" algn="tl" rotWithShape="0">
                <a:srgbClr val="000000">
                  <a:alpha val="40000"/>
                </a:srgbClr>
              </a:outerShdw>
            </a:effectLst>
          </p:spPr>
        </p:pic>
        <p:pic>
          <p:nvPicPr>
            <p:cNvPr id="54" name="Picture 53" descr="Microbio-700-x-906.png" title="graphic"/>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07953" y="1777016"/>
              <a:ext cx="777240" cy="1005970"/>
            </a:xfrm>
            <a:prstGeom prst="rect">
              <a:avLst/>
            </a:prstGeom>
            <a:effectLst>
              <a:outerShdw blurRad="50800" dist="38100" dir="2700000" algn="tl" rotWithShape="0">
                <a:srgbClr val="000000">
                  <a:alpha val="40000"/>
                </a:srgbClr>
              </a:outerShdw>
            </a:effectLst>
          </p:spPr>
        </p:pic>
        <p:pic>
          <p:nvPicPr>
            <p:cNvPr id="55" name="Picture 54" descr="University-Physics-700-x-906.png" title="graphic"/>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91860" y="1762086"/>
              <a:ext cx="777240" cy="1005971"/>
            </a:xfrm>
            <a:prstGeom prst="rect">
              <a:avLst/>
            </a:prstGeom>
            <a:effectLst>
              <a:outerShdw blurRad="50800" dist="38100" dir="2700000" algn="tl" rotWithShape="0">
                <a:srgbClr val="000000">
                  <a:alpha val="40000"/>
                </a:srgbClr>
              </a:outerShdw>
            </a:effectLst>
          </p:spPr>
        </p:pic>
      </p:grpSp>
      <p:sp>
        <p:nvSpPr>
          <p:cNvPr id="3" name="Rectangle 2" hidden="1"/>
          <p:cNvSpPr/>
          <p:nvPr/>
        </p:nvSpPr>
        <p:spPr>
          <a:xfrm>
            <a:off x="3911691" y="3198168"/>
            <a:ext cx="1320618" cy="461665"/>
          </a:xfrm>
          <a:prstGeom prst="rect">
            <a:avLst/>
          </a:prstGeom>
        </p:spPr>
        <p:txBody>
          <a:bodyPr wrap="none">
            <a:spAutoFit/>
          </a:bodyPr>
          <a:lstStyle/>
          <a:p>
            <a:r>
              <a:rPr lang="en-US" dirty="0"/>
              <a:t>graphic</a:t>
            </a:r>
          </a:p>
        </p:txBody>
      </p:sp>
      <p:sp>
        <p:nvSpPr>
          <p:cNvPr id="4" name="Rectangle 3" hidden="1"/>
          <p:cNvSpPr/>
          <p:nvPr/>
        </p:nvSpPr>
        <p:spPr>
          <a:xfrm>
            <a:off x="3911691" y="3198168"/>
            <a:ext cx="1320618" cy="461665"/>
          </a:xfrm>
          <a:prstGeom prst="rect">
            <a:avLst/>
          </a:prstGeom>
        </p:spPr>
        <p:txBody>
          <a:bodyPr wrap="none">
            <a:spAutoFit/>
          </a:bodyPr>
          <a:lstStyle/>
          <a:p>
            <a:r>
              <a:rPr lang="en-US" dirty="0"/>
              <a:t>graphic</a:t>
            </a:r>
          </a:p>
        </p:txBody>
      </p:sp>
      <p:sp>
        <p:nvSpPr>
          <p:cNvPr id="2" name="Title 1"/>
          <p:cNvSpPr>
            <a:spLocks noGrp="1"/>
          </p:cNvSpPr>
          <p:nvPr>
            <p:ph type="title"/>
          </p:nvPr>
        </p:nvSpPr>
        <p:spPr>
          <a:xfrm>
            <a:off x="0" y="-152400"/>
            <a:ext cx="7467600" cy="1143000"/>
          </a:xfrm>
        </p:spPr>
        <p:txBody>
          <a:bodyPr/>
          <a:lstStyle/>
          <a:p>
            <a:r>
              <a:rPr lang="en-US" dirty="0"/>
              <a:t>p</a:t>
            </a:r>
            <a:r>
              <a:rPr lang="en-US" dirty="0" smtClean="0"/>
              <a:t>rogress in </a:t>
            </a:r>
            <a:r>
              <a:rPr lang="en-US" dirty="0" smtClean="0">
                <a:solidFill>
                  <a:srgbClr val="FF0000"/>
                </a:solidFill>
              </a:rPr>
              <a:t>Texas</a:t>
            </a:r>
            <a:endParaRPr lang="en-US" dirty="0">
              <a:solidFill>
                <a:srgbClr val="FF0000"/>
              </a:solidFill>
            </a:endParaRPr>
          </a:p>
        </p:txBody>
      </p:sp>
    </p:spTree>
    <p:extLst>
      <p:ext uri="{BB962C8B-B14F-4D97-AF65-F5344CB8AC3E}">
        <p14:creationId xmlns:p14="http://schemas.microsoft.com/office/powerpoint/2010/main" val="4161204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azon logo" title="amaz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3124201"/>
            <a:ext cx="1382416" cy="645587"/>
          </a:xfrm>
          <a:prstGeom prst="rect">
            <a:avLst/>
          </a:prstGeom>
        </p:spPr>
      </p:pic>
      <p:pic>
        <p:nvPicPr>
          <p:cNvPr id="5" name="Picture 4" descr="chegg" title="cheg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6" y="5791200"/>
            <a:ext cx="1240181" cy="948349"/>
          </a:xfrm>
          <a:prstGeom prst="rect">
            <a:avLst/>
          </a:prstGeom>
        </p:spPr>
      </p:pic>
      <p:pic>
        <p:nvPicPr>
          <p:cNvPr id="6" name="Picture 5" descr="course load" title="course lo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6" y="5867401"/>
            <a:ext cx="1667621" cy="590363"/>
          </a:xfrm>
          <a:prstGeom prst="rect">
            <a:avLst/>
          </a:prstGeom>
        </p:spPr>
      </p:pic>
      <p:pic>
        <p:nvPicPr>
          <p:cNvPr id="7" name="Picture 6" descr="lumen" title="lum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6" y="5181601"/>
            <a:ext cx="1324465" cy="483595"/>
          </a:xfrm>
          <a:prstGeom prst="rect">
            <a:avLst/>
          </a:prstGeom>
        </p:spPr>
      </p:pic>
      <p:pic>
        <p:nvPicPr>
          <p:cNvPr id="8" name="Picture 7" descr="direct" title="di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6" y="4267202"/>
            <a:ext cx="1351407" cy="587420"/>
          </a:xfrm>
          <a:prstGeom prst="rect">
            <a:avLst/>
          </a:prstGeom>
        </p:spPr>
      </p:pic>
      <p:pic>
        <p:nvPicPr>
          <p:cNvPr id="9" name="Picture 8" descr="RedShelf" title="RedShel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4114803"/>
            <a:ext cx="1908434" cy="401951"/>
          </a:xfrm>
          <a:prstGeom prst="rect">
            <a:avLst/>
          </a:prstGeom>
        </p:spPr>
      </p:pic>
      <p:pic>
        <p:nvPicPr>
          <p:cNvPr id="10" name="Picture 9" descr="packback" title="packback"/>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9547" y="4936857"/>
            <a:ext cx="904008" cy="699255"/>
          </a:xfrm>
          <a:prstGeom prst="rect">
            <a:avLst/>
          </a:prstGeom>
        </p:spPr>
      </p:pic>
      <p:pic>
        <p:nvPicPr>
          <p:cNvPr id="11" name="Picture 10" descr="nacscorp" title="nacscor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660" y="2209800"/>
            <a:ext cx="1721740" cy="838200"/>
          </a:xfrm>
          <a:prstGeom prst="rect">
            <a:avLst/>
          </a:prstGeom>
        </p:spPr>
      </p:pic>
      <p:pic>
        <p:nvPicPr>
          <p:cNvPr id="12" name="Picture 11" descr="MyOpenMath" title="MyOpenMat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6" y="5943604"/>
            <a:ext cx="1848231" cy="339145"/>
          </a:xfrm>
          <a:prstGeom prst="rect">
            <a:avLst/>
          </a:prstGeom>
        </p:spPr>
      </p:pic>
      <p:pic>
        <p:nvPicPr>
          <p:cNvPr id="13" name="Picture 12" descr="Active Learning Solutions" title="Active Learning Soluti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4876804"/>
            <a:ext cx="1697722" cy="778777"/>
          </a:xfrm>
          <a:prstGeom prst="rect">
            <a:avLst/>
          </a:prstGeom>
        </p:spPr>
      </p:pic>
      <p:pic>
        <p:nvPicPr>
          <p:cNvPr id="14" name="Picture 13" descr="empty box" title="empty box"/>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3806" y="4072901"/>
            <a:ext cx="933145" cy="803899"/>
          </a:xfrm>
          <a:prstGeom prst="rect">
            <a:avLst/>
          </a:prstGeom>
        </p:spPr>
      </p:pic>
      <p:pic>
        <p:nvPicPr>
          <p:cNvPr id="15" name="Picture 14" descr="inkling" title="inkl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2928996"/>
            <a:ext cx="990600" cy="1033409"/>
          </a:xfrm>
          <a:prstGeom prst="rect">
            <a:avLst/>
          </a:prstGeom>
        </p:spPr>
      </p:pic>
      <p:pic>
        <p:nvPicPr>
          <p:cNvPr id="16" name="Picture 15" descr="iBooks" title="iBook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3164" y="1295401"/>
            <a:ext cx="2100180" cy="838411"/>
          </a:xfrm>
          <a:prstGeom prst="rect">
            <a:avLst/>
          </a:prstGeom>
        </p:spPr>
      </p:pic>
      <p:pic>
        <p:nvPicPr>
          <p:cNvPr id="17" name="Picture 16" descr="Top Hat" title="Top Hat"/>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002" y="4038603"/>
            <a:ext cx="1667621" cy="628047"/>
          </a:xfrm>
          <a:prstGeom prst="rect">
            <a:avLst/>
          </a:prstGeom>
        </p:spPr>
      </p:pic>
      <p:pic>
        <p:nvPicPr>
          <p:cNvPr id="18" name="Picture 17" descr="ETA Logo High Res.ai"/>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0200" y="3200401"/>
            <a:ext cx="696940" cy="755603"/>
          </a:xfrm>
          <a:prstGeom prst="rect">
            <a:avLst/>
          </a:prstGeom>
        </p:spPr>
      </p:pic>
      <p:pic>
        <p:nvPicPr>
          <p:cNvPr id="19" name="Picture 18" descr="SaplingLearning_logo_tagline4C-01.eps" title="Sapling Learni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62206" y="1219205"/>
            <a:ext cx="2076311" cy="785919"/>
          </a:xfrm>
          <a:prstGeom prst="rect">
            <a:avLst/>
          </a:prstGeom>
        </p:spPr>
      </p:pic>
      <p:pic>
        <p:nvPicPr>
          <p:cNvPr id="20" name="Picture 19" descr="LP_wh_cmyk.eps" title="Learning Pod"/>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329" y="2438400"/>
            <a:ext cx="2261277" cy="332645"/>
          </a:xfrm>
          <a:prstGeom prst="rect">
            <a:avLst/>
          </a:prstGeom>
        </p:spPr>
      </p:pic>
      <p:pic>
        <p:nvPicPr>
          <p:cNvPr id="21" name="Picture 20" descr="Wiley_Wordmark_black.eps" title="Wiley"/>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806" y="1524003"/>
            <a:ext cx="1797037" cy="378543"/>
          </a:xfrm>
          <a:prstGeom prst="rect">
            <a:avLst/>
          </a:prstGeom>
        </p:spPr>
      </p:pic>
      <p:pic>
        <p:nvPicPr>
          <p:cNvPr id="22" name="Picture 21" descr="AnatomyZone-Final-Logo.png" title="Anatomy Zone"/>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8600" y="3200400"/>
            <a:ext cx="2072242" cy="541373"/>
          </a:xfrm>
          <a:prstGeom prst="rect">
            <a:avLst/>
          </a:prstGeom>
        </p:spPr>
      </p:pic>
      <p:pic>
        <p:nvPicPr>
          <p:cNvPr id="23" name="Picture 22" descr="SimBio_CMYK.eps" title="SimBio"/>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9400" y="2360389"/>
            <a:ext cx="1752600" cy="459015"/>
          </a:xfrm>
          <a:prstGeom prst="rect">
            <a:avLst/>
          </a:prstGeom>
        </p:spPr>
      </p:pic>
      <p:pic>
        <p:nvPicPr>
          <p:cNvPr id="24" name="Picture 23" descr="WebAssign.ai"/>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48200" y="1447801"/>
            <a:ext cx="2076936" cy="519235"/>
          </a:xfrm>
          <a:prstGeom prst="rect">
            <a:avLst/>
          </a:prstGeom>
        </p:spPr>
      </p:pic>
      <p:pic>
        <p:nvPicPr>
          <p:cNvPr id="25" name="Picture 24" descr="Veritas_Tutors_2.jpg.ai"/>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4200" y="5181600"/>
            <a:ext cx="2064234" cy="459171"/>
          </a:xfrm>
          <a:prstGeom prst="rect">
            <a:avLst/>
          </a:prstGeom>
        </p:spPr>
      </p:pic>
      <p:pic>
        <p:nvPicPr>
          <p:cNvPr id="26" name="Picture 25" descr="lon capa logo with text.ai"/>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20000" y="2133600"/>
            <a:ext cx="838200" cy="838200"/>
          </a:xfrm>
          <a:prstGeom prst="rect">
            <a:avLst/>
          </a:prstGeom>
        </p:spPr>
      </p:pic>
      <p:pic>
        <p:nvPicPr>
          <p:cNvPr id="27" name="Picture 26" descr="xyzhomework.eps" title="xyz homework"/>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38406" y="6019801"/>
            <a:ext cx="2069105" cy="459803"/>
          </a:xfrm>
          <a:prstGeom prst="rect">
            <a:avLst/>
          </a:prstGeom>
        </p:spPr>
      </p:pic>
      <p:pic>
        <p:nvPicPr>
          <p:cNvPr id="29" name="Picture 5" descr="openstax college logo" title="openstax college logo"/>
          <p:cNvPicPr>
            <a:picLocks noChangeAspect="1"/>
          </p:cNvPicPr>
          <p:nvPr/>
        </p:nvPicPr>
        <p:blipFill>
          <a:blip r:embed="rId26">
            <a:extLst>
              <a:ext uri="{28A0092B-C50C-407E-A947-70E740481C1C}">
                <a14:useLocalDpi xmlns:a14="http://schemas.microsoft.com/office/drawing/2010/main" val="0"/>
              </a:ext>
            </a:extLst>
          </a:blip>
          <a:srcRect r="6639"/>
          <a:stretch>
            <a:fillRect/>
          </a:stretch>
        </p:blipFill>
        <p:spPr bwMode="auto">
          <a:xfrm>
            <a:off x="7543800" y="152403"/>
            <a:ext cx="1447800" cy="110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itle 1"/>
          <p:cNvSpPr>
            <a:spLocks noGrp="1"/>
          </p:cNvSpPr>
          <p:nvPr>
            <p:ph type="title"/>
          </p:nvPr>
        </p:nvSpPr>
        <p:spPr>
          <a:xfrm>
            <a:off x="0" y="-152400"/>
            <a:ext cx="7467600" cy="1143000"/>
          </a:xfrm>
        </p:spPr>
        <p:txBody>
          <a:bodyPr/>
          <a:lstStyle/>
          <a:p>
            <a:r>
              <a:rPr lang="en-US" dirty="0"/>
              <a:t>s</a:t>
            </a:r>
            <a:r>
              <a:rPr lang="en-US" dirty="0" smtClean="0"/>
              <a:t>ustaining ecosystem</a:t>
            </a:r>
            <a:endParaRPr lang="en-US" dirty="0"/>
          </a:p>
        </p:txBody>
      </p:sp>
    </p:spTree>
    <p:extLst>
      <p:ext uri="{BB962C8B-B14F-4D97-AF65-F5344CB8AC3E}">
        <p14:creationId xmlns:p14="http://schemas.microsoft.com/office/powerpoint/2010/main" val="777347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ored_student.jpg" titl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0"/>
            <a:ext cx="10401300" cy="6934200"/>
          </a:xfrm>
          <a:prstGeom prst="rect">
            <a:avLst/>
          </a:prstGeom>
        </p:spPr>
      </p:pic>
      <p:sp>
        <p:nvSpPr>
          <p:cNvPr id="30721" name="Title 1"/>
          <p:cNvSpPr>
            <a:spLocks noGrp="1"/>
          </p:cNvSpPr>
          <p:nvPr>
            <p:ph type="title"/>
          </p:nvPr>
        </p:nvSpPr>
        <p:spPr>
          <a:xfrm>
            <a:off x="-1143000" y="-152400"/>
            <a:ext cx="9144000" cy="1143000"/>
          </a:xfrm>
        </p:spPr>
        <p:txBody>
          <a:bodyPr/>
          <a:lstStyle/>
          <a:p>
            <a:r>
              <a:rPr lang="en-US" dirty="0">
                <a:solidFill>
                  <a:srgbClr val="FF0000"/>
                </a:solidFill>
                <a:latin typeface="Verdana" charset="0"/>
                <a:ea typeface="ＭＳ Ｐゴシック" charset="0"/>
                <a:cs typeface="ＭＳ Ｐゴシック" charset="0"/>
              </a:rPr>
              <a:t>learning </a:t>
            </a:r>
            <a:r>
              <a:rPr lang="en-US" dirty="0" smtClean="0">
                <a:solidFill>
                  <a:srgbClr val="FF0000"/>
                </a:solidFill>
                <a:latin typeface="Verdana" charset="0"/>
                <a:ea typeface="ＭＳ Ｐゴシック" charset="0"/>
                <a:cs typeface="ＭＳ Ｐゴシック" charset="0"/>
              </a:rPr>
              <a:t>challenges</a:t>
            </a:r>
            <a:endParaRPr lang="en-US" dirty="0">
              <a:solidFill>
                <a:srgbClr val="FF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164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0000CC"/>
      </a:folHlink>
    </a:clrScheme>
    <a:fontScheme name="1_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10"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10"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51219</TotalTime>
  <Words>183</Words>
  <Application>Microsoft Office PowerPoint</Application>
  <PresentationFormat>On-screen Show (4:3)</PresentationFormat>
  <Paragraphs>85</Paragraphs>
  <Slides>17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Times New Roman</vt:lpstr>
      <vt:lpstr>Verdana</vt:lpstr>
      <vt:lpstr>Wingdings</vt:lpstr>
      <vt:lpstr>1_Blank Presentation</vt:lpstr>
      <vt:lpstr>openstax</vt:lpstr>
      <vt:lpstr>economics gone awry</vt:lpstr>
      <vt:lpstr>open textbooks</vt:lpstr>
      <vt:lpstr>map</vt:lpstr>
      <vt:lpstr>Map December 2014</vt:lpstr>
      <vt:lpstr>progress across US</vt:lpstr>
      <vt:lpstr>progress in Texas</vt:lpstr>
      <vt:lpstr>sustaining ecosystem</vt:lpstr>
      <vt:lpstr>learning challenges</vt:lpstr>
      <vt:lpstr>technology to the rescue?</vt:lpstr>
      <vt:lpstr>Close the learning feedback loop</vt:lpstr>
      <vt:lpstr>data</vt:lpstr>
      <vt:lpstr>chart</vt:lpstr>
      <vt:lpstr>classroom study</vt:lpstr>
      <vt:lpstr>cycles</vt:lpstr>
      <vt:lpstr>Big data</vt:lpstr>
      <vt:lpstr>Closing of openstax slides</vt:lpstr>
    </vt:vector>
  </TitlesOfParts>
  <Company>Rice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Connections Overview</dc:title>
  <dc:creator>Richard Baraniuk</dc:creator>
  <cp:lastModifiedBy>Meuth, Colleen</cp:lastModifiedBy>
  <cp:revision>5665</cp:revision>
  <cp:lastPrinted>2011-10-12T01:22:57Z</cp:lastPrinted>
  <dcterms:created xsi:type="dcterms:W3CDTF">2010-11-05T01:29:46Z</dcterms:created>
  <dcterms:modified xsi:type="dcterms:W3CDTF">2015-11-30T16:02:10Z</dcterms:modified>
</cp:coreProperties>
</file>