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  <p:sldMasterId id="2147483670" r:id="rId2"/>
    <p:sldMasterId id="2147483674" r:id="rId3"/>
    <p:sldMasterId id="2147483678" r:id="rId4"/>
    <p:sldMasterId id="2147483693" r:id="rId5"/>
  </p:sldMasterIdLst>
  <p:notesMasterIdLst>
    <p:notesMasterId r:id="rId27"/>
  </p:notesMasterIdLst>
  <p:handoutMasterIdLst>
    <p:handoutMasterId r:id="rId28"/>
  </p:handoutMasterIdLst>
  <p:sldIdLst>
    <p:sldId id="423" r:id="rId6"/>
    <p:sldId id="340" r:id="rId7"/>
    <p:sldId id="431" r:id="rId8"/>
    <p:sldId id="428" r:id="rId9"/>
    <p:sldId id="342" r:id="rId10"/>
    <p:sldId id="429" r:id="rId11"/>
    <p:sldId id="267" r:id="rId12"/>
    <p:sldId id="348" r:id="rId13"/>
    <p:sldId id="349" r:id="rId14"/>
    <p:sldId id="419" r:id="rId15"/>
    <p:sldId id="353" r:id="rId16"/>
    <p:sldId id="354" r:id="rId17"/>
    <p:sldId id="274" r:id="rId18"/>
    <p:sldId id="426" r:id="rId19"/>
    <p:sldId id="278" r:id="rId20"/>
    <p:sldId id="427" r:id="rId21"/>
    <p:sldId id="399" r:id="rId22"/>
    <p:sldId id="370" r:id="rId23"/>
    <p:sldId id="424" r:id="rId24"/>
    <p:sldId id="432" r:id="rId25"/>
    <p:sldId id="430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9C3"/>
    <a:srgbClr val="B5C781"/>
    <a:srgbClr val="3D65A9"/>
    <a:srgbClr val="B19F70"/>
    <a:srgbClr val="39A4AF"/>
    <a:srgbClr val="39A5B0"/>
    <a:srgbClr val="9C66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49"/>
    <p:restoredTop sz="86655" autoAdjust="0"/>
  </p:normalViewPr>
  <p:slideViewPr>
    <p:cSldViewPr snapToGrid="0" snapToObjects="1">
      <p:cViewPr varScale="1">
        <p:scale>
          <a:sx n="93" d="100"/>
          <a:sy n="93" d="100"/>
        </p:scale>
        <p:origin x="53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Auditory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0.73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Read/Write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0.0%</c:formatCode>
                <c:ptCount val="1"/>
                <c:pt idx="0">
                  <c:v>0.13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Kinesthetic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0.0%</c:formatCode>
                <c:ptCount val="1"/>
                <c:pt idx="0">
                  <c:v>0.109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Visual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0.0%</c:formatCode>
                <c:ptCount val="1"/>
                <c:pt idx="0">
                  <c:v>5.8000000000000003E-2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4018888"/>
        <c:axId val="324019280"/>
        <c:axId val="0"/>
      </c:bar3DChart>
      <c:catAx>
        <c:axId val="32401888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24019280"/>
        <c:crosses val="autoZero"/>
        <c:auto val="1"/>
        <c:lblAlgn val="ctr"/>
        <c:lblOffset val="100"/>
        <c:noMultiLvlLbl val="0"/>
      </c:catAx>
      <c:valAx>
        <c:axId val="324019280"/>
        <c:scaling>
          <c:orientation val="minMax"/>
          <c:max val="1"/>
        </c:scaling>
        <c:delete val="1"/>
        <c:axPos val="l"/>
        <c:numFmt formatCode="0.0%" sourceLinked="1"/>
        <c:majorTickMark val="out"/>
        <c:minorTickMark val="none"/>
        <c:tickLblPos val="nextTo"/>
        <c:crossAx val="324018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Auditory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0.11700000000000001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Read/Write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0.0%</c:formatCode>
                <c:ptCount val="1"/>
                <c:pt idx="0">
                  <c:v>0.157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Kinesthetic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0.0%</c:formatCode>
                <c:ptCount val="1"/>
                <c:pt idx="0">
                  <c:v>0.16300000000000001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Visual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0.0%</c:formatCode>
                <c:ptCount val="1"/>
                <c:pt idx="0">
                  <c:v>0.56299999999999994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4020064"/>
        <c:axId val="324020456"/>
        <c:axId val="0"/>
      </c:bar3DChart>
      <c:catAx>
        <c:axId val="32402006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24020456"/>
        <c:crosses val="autoZero"/>
        <c:auto val="1"/>
        <c:lblAlgn val="ctr"/>
        <c:lblOffset val="100"/>
        <c:noMultiLvlLbl val="0"/>
      </c:catAx>
      <c:valAx>
        <c:axId val="324020456"/>
        <c:scaling>
          <c:orientation val="minMax"/>
          <c:max val="1"/>
        </c:scaling>
        <c:delete val="1"/>
        <c:axPos val="l"/>
        <c:numFmt formatCode="0.0%" sourceLinked="1"/>
        <c:majorTickMark val="out"/>
        <c:minorTickMark val="none"/>
        <c:tickLblPos val="nextTo"/>
        <c:crossAx val="324020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0C226D-61B5-CD4F-BE74-52D2361DB647}" type="datetimeFigureOut">
              <a:rPr lang="en-US" smtClean="0"/>
              <a:t>12/2/2015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79FE2-B84A-4B44-AFC0-6F18E4BEB6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6698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A29F56-7443-4B47-A59F-C5D7B33CBF33}" type="datetimeFigureOut">
              <a:rPr lang="en-US" smtClean="0"/>
              <a:t>12/2/2015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4BCB7D-BF4E-1446-AA25-7CBBEE9770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378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A38E7-0081-BD42-A85C-F90CC8D8A31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804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95B801-270C-2046-8E4C-356865AAFC25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10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14675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95B801-270C-2046-8E4C-356865AAFC25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11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28082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95B801-270C-2046-8E4C-356865AAFC25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12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28082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201CA-D3E8-BE43-87EC-CDC0E9DD289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5066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95B801-270C-2046-8E4C-356865AAFC25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14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5928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201CA-D3E8-BE43-87EC-CDC0E9DD289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5066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TXASCD: In which way, do you believe, is instructional content PRIMARILY delivered within school systems?
https://www.polleverywhere.com/multiple_choice_polls/OQSoKuhsF7Clsc0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BCB7D-BF4E-1446-AA25-7CBBEE977063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274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TXASCD: Which BEST describes you?
https://www.polleverywhere.com/multiple_choice_polls/SOaFTHbPM0JxfJR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BCB7D-BF4E-1446-AA25-7CBBEE977063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8723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95B801-270C-2046-8E4C-356865AAFC25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18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28082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BCB7D-BF4E-1446-AA25-7CBBEE977063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658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BCB7D-BF4E-1446-AA25-7CBBEE97706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8684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201CA-D3E8-BE43-87EC-CDC0E9DD2893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4352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95B801-270C-2046-8E4C-356865AAFC25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21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359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BCB7D-BF4E-1446-AA25-7CBBEE97706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45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BCB7D-BF4E-1446-AA25-7CBBEE97706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544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BCB7D-BF4E-1446-AA25-7CBBEE97706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87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BCB7D-BF4E-1446-AA25-7CBBEE97706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523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201CA-D3E8-BE43-87EC-CDC0E9DD289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506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95B801-270C-2046-8E4C-356865AAFC25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8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2808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95B801-270C-2046-8E4C-356865AAFC25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9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2808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167283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69025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005029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2516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1656D9CD-9BB6-9C46-90D0-CEA657FE417F}" type="datetimeFigureOut">
              <a:rPr lang="en-US" smtClean="0">
                <a:solidFill>
                  <a:prstClr val="black"/>
                </a:solidFill>
                <a:latin typeface="Calibri"/>
              </a:rPr>
              <a:pPr/>
              <a:t>12/2/2015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1D3BDC0-858C-E14E-8643-2C77439781FB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7838440"/>
      </p:ext>
    </p:extLst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20699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458807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5410361"/>
      </p:ext>
    </p:extLst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93059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19688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607F5-FE32-9745-9440-E836A6753442}" type="datetimeFigureOut">
              <a:rPr lang="en-US" smtClean="0">
                <a:solidFill>
                  <a:prstClr val="black"/>
                </a:solidFill>
                <a:latin typeface="Calibri"/>
              </a:rPr>
              <a:pPr/>
              <a:t>12/2/2015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547FFA-FB94-B749-9438-0D1AF9172022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9213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99741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53618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ERDI_PPT_Agenda_Windmil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69242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033574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607F5-FE32-9745-9440-E836A6753442}" type="datetimeFigureOut">
              <a:rPr lang="en-US" smtClean="0"/>
              <a:t>12/2/2015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547FFA-FB94-B749-9438-0D1AF91720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13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3100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086368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374267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27711" y="194471"/>
            <a:ext cx="8672274" cy="64391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venir LT Std 55 Roman"/>
            </a:endParaRPr>
          </a:p>
        </p:txBody>
      </p:sp>
    </p:spTree>
    <p:extLst>
      <p:ext uri="{BB962C8B-B14F-4D97-AF65-F5344CB8AC3E}">
        <p14:creationId xmlns:p14="http://schemas.microsoft.com/office/powerpoint/2010/main" val="2973573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59" r:id="rId4"/>
    <p:sldLayoutId id="2147483664" r:id="rId5"/>
    <p:sldLayoutId id="2147483700" r:id="rId6"/>
  </p:sldLayoutIdLst>
  <p:transition spd="slow">
    <p:fade thruBlk="1"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27711" y="194468"/>
            <a:ext cx="6485586" cy="647749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956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99" r:id="rId4"/>
  </p:sldLayoutIdLst>
  <p:transition spd="slow">
    <p:fade thruBlk="1"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4448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</p:sldLayoutIdLst>
  <p:transition spd="slow">
    <p:fade thruBlk="1"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446097" y="194468"/>
            <a:ext cx="6485586" cy="647749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6196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ransition spd="slow">
    <p:fade thruBlk="1"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27711" y="194468"/>
            <a:ext cx="6485586" cy="647749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6228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</p:sldLayoutIdLst>
  <p:transition spd="slow">
    <p:fade thruBlk="1"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ullBleed_Intro.jpg" title="picture of girl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30508" y="4872439"/>
            <a:ext cx="397189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venir Book"/>
                <a:cs typeface="Avenir Book"/>
              </a:rPr>
              <a:t>TX State Board of Education</a:t>
            </a:r>
          </a:p>
          <a:p>
            <a:pPr algn="ctr"/>
            <a:r>
              <a:rPr lang="en-US" sz="1200" dirty="0" smtClean="0">
                <a:latin typeface="Avenir Book"/>
                <a:cs typeface="Avenir Book"/>
              </a:rPr>
              <a:t>November 17, 2015</a:t>
            </a:r>
          </a:p>
          <a:p>
            <a:pPr algn="ctr"/>
            <a:endParaRPr lang="en-US" sz="1200" dirty="0" smtClean="0">
              <a:latin typeface="Avenir Book"/>
              <a:cs typeface="Avenir Book"/>
            </a:endParaRPr>
          </a:p>
          <a:p>
            <a:pPr algn="ctr"/>
            <a:r>
              <a:rPr lang="en-US" sz="1600" dirty="0" smtClean="0">
                <a:latin typeface="Avenir Book"/>
                <a:cs typeface="Avenir Book"/>
              </a:rPr>
              <a:t>Scott Kinney, Senior Vice President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5" name="Subtitle 4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 hidden="1"/>
          <p:cNvSpPr>
            <a:spLocks noGrp="1"/>
          </p:cNvSpPr>
          <p:nvPr>
            <p:ph type="ctrTitle"/>
          </p:nvPr>
        </p:nvSpPr>
        <p:spPr>
          <a:xfrm>
            <a:off x="685800" y="-1100379"/>
            <a:ext cx="7772400" cy="881855"/>
          </a:xfrm>
        </p:spPr>
        <p:txBody>
          <a:bodyPr/>
          <a:lstStyle/>
          <a:p>
            <a:r>
              <a:rPr lang="en-US" dirty="0" smtClean="0"/>
              <a:t>Discovery Education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966381" y="4522339"/>
            <a:ext cx="4559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E46C0A"/>
                </a:solidFill>
                <a:latin typeface="Avenir Book"/>
                <a:cs typeface="Avenir Book"/>
              </a:rPr>
              <a:t> over </a:t>
            </a:r>
            <a:r>
              <a:rPr lang="en-US" sz="3600" b="1" dirty="0" smtClean="0">
                <a:solidFill>
                  <a:srgbClr val="E46C0A"/>
                </a:solidFill>
                <a:latin typeface="Avenir Book"/>
                <a:cs typeface="Avenir Book"/>
              </a:rPr>
              <a:t>140 </a:t>
            </a:r>
            <a:r>
              <a:rPr lang="en-US" sz="3600" b="1" dirty="0">
                <a:solidFill>
                  <a:srgbClr val="E46C0A"/>
                </a:solidFill>
                <a:latin typeface="Avenir Book"/>
                <a:cs typeface="Avenir Book"/>
              </a:rPr>
              <a:t>times!</a:t>
            </a:r>
          </a:p>
        </p:txBody>
      </p:sp>
      <p:sp>
        <p:nvSpPr>
          <p:cNvPr id="5" name="Rectangle 4"/>
          <p:cNvSpPr/>
          <p:nvPr/>
        </p:nvSpPr>
        <p:spPr>
          <a:xfrm>
            <a:off x="525846" y="2947188"/>
            <a:ext cx="55320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The </a:t>
            </a: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TEKS for 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ELA mentions “</a:t>
            </a: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technology” and “media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”…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5846" y="454648"/>
            <a:ext cx="60908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Texas Essential Knowledge and Skills for English Language Arts and Reading</a:t>
            </a:r>
          </a:p>
        </p:txBody>
      </p:sp>
      <p:pic>
        <p:nvPicPr>
          <p:cNvPr id="3" name="Picture 2" descr="picture of student" title="picture of studen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0"/>
            <a:ext cx="2438400" cy="6858000"/>
          </a:xfrm>
          <a:prstGeom prst="rect">
            <a:avLst/>
          </a:prstGeom>
        </p:spPr>
      </p:pic>
      <p:sp>
        <p:nvSpPr>
          <p:cNvPr id="4" name="Subtitle 3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ctrTitle"/>
          </p:nvPr>
        </p:nvSpPr>
        <p:spPr>
          <a:xfrm>
            <a:off x="685800" y="-1503335"/>
            <a:ext cx="7772400" cy="1333170"/>
          </a:xfrm>
        </p:spPr>
        <p:txBody>
          <a:bodyPr/>
          <a:lstStyle/>
          <a:p>
            <a:r>
              <a:rPr lang="en-US" dirty="0" smtClean="0"/>
              <a:t>TEKS for English Language Arts and Reading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506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5846" y="1326030"/>
            <a:ext cx="40936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In today’s world, you need broadband to find a job, apply for a job, and you need digital skills to keep most of today’s jobs...</a:t>
            </a:r>
          </a:p>
          <a:p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venir Book"/>
              <a:cs typeface="Avenir Book"/>
            </a:endParaRP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Almost all Fortune 500 companies post job openings exclusively online.</a:t>
            </a:r>
          </a:p>
          <a:p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venir Book"/>
              <a:cs typeface="Avenir Book"/>
            </a:endParaRP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And almost all require online job applications – from Wal-Mart and Target, to many small businesses.</a:t>
            </a:r>
          </a:p>
        </p:txBody>
      </p:sp>
      <p:pic>
        <p:nvPicPr>
          <p:cNvPr id="9" name="Picture 8" descr="picture of former chairman" title="picture of former chairman"/>
          <p:cNvPicPr>
            <a:picLocks noChangeAspect="1"/>
          </p:cNvPicPr>
          <p:nvPr/>
        </p:nvPicPr>
        <p:blipFill rotWithShape="1">
          <a:blip r:embed="rId3"/>
          <a:srcRect b="5082"/>
          <a:stretch/>
        </p:blipFill>
        <p:spPr>
          <a:xfrm>
            <a:off x="4870307" y="1647766"/>
            <a:ext cx="3837662" cy="332483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87865" y="6304002"/>
            <a:ext cx="85386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Source: Rane, G. (2015, January 15). Here is why social skills and digital literacy are 'must-have' skills for new age employees. . Retrieved June 5, 2015, from http://www.dnaindia.com/academy/report-here-is-why-social-skills-and-digital-literacy-are-must-have-skills-for-new-age-employees-1951028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56045" y="4786331"/>
            <a:ext cx="294197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FORMER FCC 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CHAIRMAN JULIUS GENACHOWSKI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56044" y="4991504"/>
            <a:ext cx="3470456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Source: GENACHOWSKI, J. (2012, September). Comcast internet essentials event</a:t>
            </a:r>
            <a:r>
              <a:rPr lang="en-US" sz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.</a:t>
            </a:r>
            <a:endParaRPr lang="en-US" sz="600" dirty="0">
              <a:solidFill>
                <a:schemeClr val="tx1">
                  <a:lumMod val="75000"/>
                  <a:lumOff val="25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5846" y="454648"/>
            <a:ext cx="5194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Digital Literacy</a:t>
            </a:r>
            <a:endParaRPr lang="en-US" sz="3600" dirty="0">
              <a:solidFill>
                <a:srgbClr val="F79646">
                  <a:lumMod val="75000"/>
                </a:srgbClr>
              </a:solidFill>
              <a:latin typeface="Avenir Book"/>
              <a:cs typeface="Avenir Book"/>
            </a:endParaRPr>
          </a:p>
        </p:txBody>
      </p:sp>
      <p:sp>
        <p:nvSpPr>
          <p:cNvPr id="3" name="Subtitle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ctrTitle"/>
          </p:nvPr>
        </p:nvSpPr>
        <p:spPr>
          <a:xfrm>
            <a:off x="685800" y="-1146875"/>
            <a:ext cx="7772400" cy="935319"/>
          </a:xfrm>
        </p:spPr>
        <p:txBody>
          <a:bodyPr/>
          <a:lstStyle/>
          <a:p>
            <a:r>
              <a:rPr lang="en-US" dirty="0" smtClean="0"/>
              <a:t>Digital Literacy today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13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38400" y="6140646"/>
            <a:ext cx="645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latin typeface="Avenir Book"/>
                <a:cs typeface="Avenir Book"/>
              </a:rPr>
              <a:t>Source: Rane, G. (2015, January 15). Here is why social skills and digital literacy are 'must-have' skills for new age employees. . Retrieved June 5, 2015, from http://www.dnaindia.com/academy/report-here-is-why-social-skills-and-digital-literacy-are-must-have-skills-for-new-age-employees-1951028</a:t>
            </a:r>
          </a:p>
        </p:txBody>
      </p:sp>
      <p:sp>
        <p:nvSpPr>
          <p:cNvPr id="5" name="Rectangle 4"/>
          <p:cNvSpPr/>
          <p:nvPr/>
        </p:nvSpPr>
        <p:spPr>
          <a:xfrm>
            <a:off x="2611972" y="2228671"/>
            <a:ext cx="583352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According to a recent Global Work Monitor Survey conducted by Randstad, </a:t>
            </a:r>
            <a:r>
              <a:rPr lang="en-US" sz="3000" b="1" dirty="0">
                <a:solidFill>
                  <a:srgbClr val="E46C0A"/>
                </a:solidFill>
                <a:latin typeface="Avenir Book"/>
                <a:cs typeface="Avenir Book"/>
              </a:rPr>
              <a:t>social skills and digital literacy</a:t>
            </a:r>
            <a:r>
              <a:rPr lang="en-US" sz="30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 have become the top “must-haves” for employees</a:t>
            </a:r>
            <a:r>
              <a:rPr lang="en-US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.</a:t>
            </a:r>
            <a:endParaRPr lang="en-US" sz="3000" dirty="0">
              <a:solidFill>
                <a:schemeClr val="tx1">
                  <a:lumMod val="75000"/>
                  <a:lumOff val="25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11972" y="454648"/>
            <a:ext cx="5194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Digital Literacy</a:t>
            </a:r>
            <a:endParaRPr lang="en-US" sz="3600" dirty="0">
              <a:solidFill>
                <a:srgbClr val="F79646">
                  <a:lumMod val="75000"/>
                </a:srgbClr>
              </a:solidFill>
              <a:latin typeface="Avenir Book"/>
              <a:cs typeface="Avenir Book"/>
            </a:endParaRPr>
          </a:p>
        </p:txBody>
      </p:sp>
      <p:pic>
        <p:nvPicPr>
          <p:cNvPr id="3" name="Picture 2" descr="picture of adult and student" title="picture of adult and studen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2438400" cy="6858000"/>
          </a:xfrm>
          <a:prstGeom prst="rect">
            <a:avLst/>
          </a:prstGeom>
        </p:spPr>
      </p:pic>
      <p:sp>
        <p:nvSpPr>
          <p:cNvPr id="4" name="Subtitle 3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ctrTitle"/>
          </p:nvPr>
        </p:nvSpPr>
        <p:spPr>
          <a:xfrm>
            <a:off x="685800" y="-1193368"/>
            <a:ext cx="7772400" cy="937680"/>
          </a:xfrm>
        </p:spPr>
        <p:txBody>
          <a:bodyPr/>
          <a:lstStyle/>
          <a:p>
            <a:r>
              <a:rPr lang="en-US" dirty="0" smtClean="0"/>
              <a:t>Digital Literacy Recent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1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 descr="circle interact with content differently" title="circle interact with content differently"/>
          <p:cNvSpPr/>
          <p:nvPr/>
        </p:nvSpPr>
        <p:spPr>
          <a:xfrm>
            <a:off x="1251745" y="308713"/>
            <a:ext cx="3797723" cy="3797722"/>
          </a:xfrm>
          <a:prstGeom prst="ellipse">
            <a:avLst/>
          </a:prstGeom>
          <a:solidFill>
            <a:srgbClr val="39A4AF">
              <a:alpha val="50000"/>
            </a:srgb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 descr="Access to current and relevant information" title="Access to current and relevant information"/>
          <p:cNvSpPr/>
          <p:nvPr/>
        </p:nvSpPr>
        <p:spPr>
          <a:xfrm>
            <a:off x="4030214" y="299278"/>
            <a:ext cx="3797723" cy="3797723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 descr="students" title="students"/>
          <p:cNvSpPr/>
          <p:nvPr/>
        </p:nvSpPr>
        <p:spPr>
          <a:xfrm>
            <a:off x="2721888" y="2689773"/>
            <a:ext cx="3848471" cy="3848471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 descr="students" title="students"/>
          <p:cNvSpPr/>
          <p:nvPr/>
        </p:nvSpPr>
        <p:spPr>
          <a:xfrm>
            <a:off x="3367908" y="2220411"/>
            <a:ext cx="2327183" cy="2327183"/>
          </a:xfrm>
          <a:prstGeom prst="ellipse">
            <a:avLst/>
          </a:prstGeom>
          <a:solidFill>
            <a:schemeClr val="bg1">
              <a:alpha val="64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529781" y="1453565"/>
            <a:ext cx="2500433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venir Book"/>
                <a:cs typeface="Avenir Book"/>
              </a:rPr>
              <a:t>INTERACT WITH CONTENT DIFFERENTLY</a:t>
            </a:r>
            <a:endParaRPr lang="en-US" sz="2000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85783" y="1145789"/>
            <a:ext cx="2500433" cy="13234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venir Book"/>
                <a:cs typeface="Avenir Book"/>
              </a:rPr>
              <a:t>ACCESS TO CURRENT &amp; RELEVANT INFORMATION</a:t>
            </a:r>
            <a:endParaRPr lang="en-US" sz="2000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66310" y="3049970"/>
            <a:ext cx="2628900" cy="58477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Avenir Book"/>
                <a:cs typeface="Avenir Book"/>
              </a:rPr>
              <a:t>STUDENTS</a:t>
            </a:r>
            <a:endParaRPr lang="en-US" sz="3200" dirty="0">
              <a:solidFill>
                <a:schemeClr val="tx2">
                  <a:lumMod val="50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3" name="Subtitle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ctrTitle"/>
          </p:nvPr>
        </p:nvSpPr>
        <p:spPr>
          <a:xfrm>
            <a:off x="685800" y="-1223651"/>
            <a:ext cx="7772400" cy="1091205"/>
          </a:xfrm>
        </p:spPr>
        <p:txBody>
          <a:bodyPr/>
          <a:lstStyle/>
          <a:p>
            <a:r>
              <a:rPr lang="en-US" dirty="0" smtClean="0"/>
              <a:t>Chart about students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02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79965" y="3134342"/>
            <a:ext cx="336550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…George W. Bush is the president of the United States (January 2009)</a:t>
            </a:r>
          </a:p>
        </p:txBody>
      </p:sp>
      <p:sp>
        <p:nvSpPr>
          <p:cNvPr id="7" name="Rectangle 6"/>
          <p:cNvSpPr/>
          <p:nvPr/>
        </p:nvSpPr>
        <p:spPr>
          <a:xfrm>
            <a:off x="495301" y="1724006"/>
            <a:ext cx="33993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E46C0A"/>
                </a:solidFill>
                <a:latin typeface="Avenir Book"/>
                <a:cs typeface="Avenir Book"/>
              </a:rPr>
              <a:t>My </a:t>
            </a:r>
            <a:r>
              <a:rPr lang="en-US" sz="3000" b="1" dirty="0" smtClean="0">
                <a:solidFill>
                  <a:srgbClr val="E46C0A"/>
                </a:solidFill>
                <a:latin typeface="Avenir Book"/>
                <a:cs typeface="Avenir Book"/>
              </a:rPr>
              <a:t>8-</a:t>
            </a:r>
            <a:r>
              <a:rPr lang="en-US" sz="3000" b="1" dirty="0">
                <a:solidFill>
                  <a:srgbClr val="E46C0A"/>
                </a:solidFill>
                <a:latin typeface="Avenir Book"/>
                <a:cs typeface="Avenir Book"/>
              </a:rPr>
              <a:t>Year Old Textbook Still Thinks…</a:t>
            </a:r>
          </a:p>
        </p:txBody>
      </p:sp>
      <p:pic>
        <p:nvPicPr>
          <p:cNvPr id="9" name="Picture 8" descr="solar" title="pictur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7866" y="1705088"/>
            <a:ext cx="4533900" cy="36576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381499" y="5160353"/>
            <a:ext cx="40894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venir Book"/>
                <a:cs typeface="Avenir Book"/>
              </a:rPr>
              <a:t>Source: </a:t>
            </a:r>
          </a:p>
          <a:p>
            <a:r>
              <a:rPr lang="en-US" sz="1400" dirty="0">
                <a:latin typeface="Avenir Book"/>
                <a:cs typeface="Avenir Book"/>
              </a:rPr>
              <a:t>The Solar System and Beyond</a:t>
            </a:r>
          </a:p>
          <a:p>
            <a:r>
              <a:rPr lang="en-US" sz="1400" dirty="0">
                <a:latin typeface="Avenir Book"/>
                <a:cs typeface="Avenir Book"/>
              </a:rPr>
              <a:t>"Characteristics of a Planet"</a:t>
            </a:r>
          </a:p>
        </p:txBody>
      </p:sp>
      <p:pic>
        <p:nvPicPr>
          <p:cNvPr id="11" name="Characteristics_of_a_Planet.mov" descr="current and relevant&#10;&#10;my 8-year old textbook still thinks...&#10;George W. Bush is the president of the United States (January 2009)" title="listen - keyed in words on slid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81499" y="1873117"/>
            <a:ext cx="3962400" cy="2971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25846" y="454648"/>
            <a:ext cx="5194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Current &amp; Relevant</a:t>
            </a:r>
            <a:endParaRPr lang="en-US" sz="3600" dirty="0">
              <a:solidFill>
                <a:srgbClr val="F79646">
                  <a:lumMod val="75000"/>
                </a:srgbClr>
              </a:solidFill>
              <a:latin typeface="Avenir Book"/>
              <a:cs typeface="Avenir Book"/>
            </a:endParaRPr>
          </a:p>
        </p:txBody>
      </p:sp>
      <p:sp>
        <p:nvSpPr>
          <p:cNvPr id="3" name="Subtitle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 hidden="1"/>
          <p:cNvSpPr>
            <a:spLocks noGrp="1"/>
          </p:cNvSpPr>
          <p:nvPr>
            <p:ph type="ctrTitle"/>
          </p:nvPr>
        </p:nvSpPr>
        <p:spPr>
          <a:xfrm>
            <a:off x="685800" y="-1379349"/>
            <a:ext cx="7772400" cy="1149131"/>
          </a:xfrm>
        </p:spPr>
        <p:txBody>
          <a:bodyPr/>
          <a:lstStyle/>
          <a:p>
            <a:r>
              <a:rPr lang="en-US" dirty="0" smtClean="0"/>
              <a:t>Current and Relevant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29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5085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8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22" descr="interact with content differently" title="interact with content differently"/>
          <p:cNvSpPr/>
          <p:nvPr/>
        </p:nvSpPr>
        <p:spPr>
          <a:xfrm>
            <a:off x="1251745" y="308713"/>
            <a:ext cx="3797723" cy="3797722"/>
          </a:xfrm>
          <a:prstGeom prst="ellipse">
            <a:avLst/>
          </a:prstGeom>
          <a:solidFill>
            <a:srgbClr val="39A4AF">
              <a:alpha val="50000"/>
            </a:srgb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 descr="access to current and relevant information" title="access to current and relevant information"/>
          <p:cNvSpPr/>
          <p:nvPr/>
        </p:nvSpPr>
        <p:spPr>
          <a:xfrm>
            <a:off x="4030214" y="299278"/>
            <a:ext cx="3797723" cy="3797723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 descr="students" title="students"/>
          <p:cNvSpPr/>
          <p:nvPr/>
        </p:nvSpPr>
        <p:spPr>
          <a:xfrm>
            <a:off x="2620286" y="2689773"/>
            <a:ext cx="3848471" cy="3848471"/>
          </a:xfrm>
          <a:prstGeom prst="ellipse">
            <a:avLst/>
          </a:prstGeom>
          <a:solidFill>
            <a:schemeClr val="accent3">
              <a:lumMod val="75000"/>
              <a:alpha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 descr="students" title="students"/>
          <p:cNvSpPr/>
          <p:nvPr/>
        </p:nvSpPr>
        <p:spPr>
          <a:xfrm>
            <a:off x="3367908" y="2220411"/>
            <a:ext cx="2327183" cy="2327183"/>
          </a:xfrm>
          <a:prstGeom prst="ellipse">
            <a:avLst/>
          </a:prstGeom>
          <a:solidFill>
            <a:schemeClr val="bg1">
              <a:alpha val="64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529781" y="1453565"/>
            <a:ext cx="2500433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venir Book"/>
                <a:cs typeface="Avenir Book"/>
              </a:rPr>
              <a:t>INTERACT WITH CONTENT DIFFERENTLY</a:t>
            </a:r>
            <a:endParaRPr lang="en-US" sz="2000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85783" y="1145789"/>
            <a:ext cx="2500433" cy="13234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venir Book"/>
                <a:cs typeface="Avenir Book"/>
              </a:rPr>
              <a:t>ACCESS TO CURRENT &amp; RELEVANT INFORMATION</a:t>
            </a:r>
            <a:endParaRPr lang="en-US" sz="2000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28524" y="4665134"/>
            <a:ext cx="2500433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venir Book"/>
                <a:cs typeface="Avenir Book"/>
              </a:rPr>
              <a:t>CONTENT TO MEET THE NEEDS OF ALL LEARNERS</a:t>
            </a:r>
            <a:endParaRPr lang="en-US" sz="2000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66310" y="3049970"/>
            <a:ext cx="2628900" cy="58477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Avenir Book"/>
                <a:cs typeface="Avenir Book"/>
              </a:rPr>
              <a:t>STUDENTS</a:t>
            </a:r>
            <a:endParaRPr lang="en-US" sz="3200" dirty="0">
              <a:solidFill>
                <a:schemeClr val="tx2">
                  <a:lumMod val="50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3" name="Subtitle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ctrTitle"/>
          </p:nvPr>
        </p:nvSpPr>
        <p:spPr>
          <a:xfrm>
            <a:off x="685800" y="-1394846"/>
            <a:ext cx="7772400" cy="1243532"/>
          </a:xfrm>
        </p:spPr>
        <p:txBody>
          <a:bodyPr/>
          <a:lstStyle/>
          <a:p>
            <a:r>
              <a:rPr lang="en-US" dirty="0" smtClean="0"/>
              <a:t>Chart students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3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ideBar_WICOMICO2.jpg" title="picture of childr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0"/>
            <a:ext cx="2438400" cy="6858000"/>
          </a:xfrm>
          <a:prstGeom prst="rect">
            <a:avLst/>
          </a:prstGeom>
        </p:spPr>
      </p:pic>
      <p:pic>
        <p:nvPicPr>
          <p:cNvPr id="10" name="Picture 9" descr="chart" title="char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369" y="1867752"/>
            <a:ext cx="5813988" cy="439334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9146" y="302934"/>
            <a:ext cx="644645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E46C0A"/>
                </a:solidFill>
                <a:latin typeface="Arial"/>
                <a:cs typeface="Arial"/>
              </a:rPr>
              <a:t>Please take a moment </a:t>
            </a:r>
            <a:endParaRPr lang="en-US" sz="2800" dirty="0" smtClean="0">
              <a:solidFill>
                <a:srgbClr val="E46C0A"/>
              </a:solidFill>
              <a:latin typeface="Arial"/>
              <a:cs typeface="Arial"/>
            </a:endParaRPr>
          </a:p>
          <a:p>
            <a:r>
              <a:rPr lang="en-US" sz="2800" dirty="0" smtClean="0">
                <a:solidFill>
                  <a:srgbClr val="E46C0A"/>
                </a:solidFill>
                <a:latin typeface="Arial"/>
                <a:cs typeface="Arial"/>
              </a:rPr>
              <a:t>to </a:t>
            </a:r>
            <a:r>
              <a:rPr lang="en-US" sz="2800" dirty="0">
                <a:solidFill>
                  <a:srgbClr val="E46C0A"/>
                </a:solidFill>
                <a:latin typeface="Arial"/>
                <a:cs typeface="Arial"/>
              </a:rPr>
              <a:t>answer the following </a:t>
            </a:r>
            <a:r>
              <a:rPr lang="en-US" sz="2800" dirty="0" smtClean="0">
                <a:solidFill>
                  <a:srgbClr val="E46C0A"/>
                </a:solidFill>
                <a:latin typeface="Arial"/>
                <a:cs typeface="Arial"/>
              </a:rPr>
              <a:t>question…</a:t>
            </a:r>
            <a:endParaRPr lang="en-US" sz="2800" dirty="0">
              <a:solidFill>
                <a:srgbClr val="E46C0A"/>
              </a:solidFill>
              <a:latin typeface="Arial"/>
              <a:cs typeface="Arial"/>
            </a:endParaRPr>
          </a:p>
          <a:p>
            <a:r>
              <a:rPr lang="en-US" sz="2000" dirty="0" smtClean="0">
                <a:solidFill>
                  <a:srgbClr val="E46C0A"/>
                </a:solidFill>
                <a:latin typeface="Avenir Book"/>
                <a:cs typeface="Avenir Book"/>
              </a:rPr>
              <a:t>…and </a:t>
            </a:r>
            <a:r>
              <a:rPr lang="en-US" sz="2000" dirty="0">
                <a:solidFill>
                  <a:srgbClr val="E46C0A"/>
                </a:solidFill>
                <a:latin typeface="Avenir Book"/>
                <a:cs typeface="Avenir Book"/>
              </a:rPr>
              <a:t>yes, standard text messaging rates apply.</a:t>
            </a:r>
          </a:p>
        </p:txBody>
      </p:sp>
      <p:sp>
        <p:nvSpPr>
          <p:cNvPr id="3" name="Subtitle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ctrTitle"/>
          </p:nvPr>
        </p:nvSpPr>
        <p:spPr>
          <a:xfrm>
            <a:off x="685800" y="-1007389"/>
            <a:ext cx="7772400" cy="836908"/>
          </a:xfrm>
        </p:spPr>
        <p:txBody>
          <a:bodyPr/>
          <a:lstStyle/>
          <a:p>
            <a:r>
              <a:rPr lang="en-US" dirty="0" smtClean="0"/>
              <a:t>Answer the 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68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1up_MathHands.jpg" title="arrow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0"/>
            <a:ext cx="2438400" cy="6858000"/>
          </a:xfrm>
          <a:prstGeom prst="rect">
            <a:avLst/>
          </a:prstGeom>
        </p:spPr>
      </p:pic>
      <p:pic>
        <p:nvPicPr>
          <p:cNvPr id="9" name="Picture 8" descr="chart" title="char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799" y="1867752"/>
            <a:ext cx="5889633" cy="445684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9146" y="302934"/>
            <a:ext cx="644645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E46C0A"/>
                </a:solidFill>
                <a:latin typeface="Arial"/>
                <a:cs typeface="Arial"/>
              </a:rPr>
              <a:t>Please take a moment </a:t>
            </a:r>
            <a:endParaRPr lang="en-US" sz="2800" dirty="0" smtClean="0">
              <a:solidFill>
                <a:srgbClr val="E46C0A"/>
              </a:solidFill>
              <a:latin typeface="Arial"/>
              <a:cs typeface="Arial"/>
            </a:endParaRPr>
          </a:p>
          <a:p>
            <a:r>
              <a:rPr lang="en-US" sz="2800" dirty="0" smtClean="0">
                <a:solidFill>
                  <a:srgbClr val="E46C0A"/>
                </a:solidFill>
                <a:latin typeface="Arial"/>
                <a:cs typeface="Arial"/>
              </a:rPr>
              <a:t>to </a:t>
            </a:r>
            <a:r>
              <a:rPr lang="en-US" sz="2800" dirty="0">
                <a:solidFill>
                  <a:srgbClr val="E46C0A"/>
                </a:solidFill>
                <a:latin typeface="Arial"/>
                <a:cs typeface="Arial"/>
              </a:rPr>
              <a:t>answer the following </a:t>
            </a:r>
            <a:r>
              <a:rPr lang="en-US" sz="2800" dirty="0" smtClean="0">
                <a:solidFill>
                  <a:srgbClr val="E46C0A"/>
                </a:solidFill>
                <a:latin typeface="Arial"/>
                <a:cs typeface="Arial"/>
              </a:rPr>
              <a:t>question…</a:t>
            </a:r>
            <a:endParaRPr lang="en-US" sz="2800" dirty="0">
              <a:solidFill>
                <a:srgbClr val="E46C0A"/>
              </a:solidFill>
              <a:latin typeface="Arial"/>
              <a:cs typeface="Arial"/>
            </a:endParaRPr>
          </a:p>
          <a:p>
            <a:r>
              <a:rPr lang="en-US" sz="2000" dirty="0" smtClean="0">
                <a:solidFill>
                  <a:srgbClr val="E46C0A"/>
                </a:solidFill>
                <a:latin typeface="Avenir Book"/>
                <a:cs typeface="Avenir Book"/>
              </a:rPr>
              <a:t>…and </a:t>
            </a:r>
            <a:r>
              <a:rPr lang="en-US" sz="2000" dirty="0">
                <a:solidFill>
                  <a:srgbClr val="E46C0A"/>
                </a:solidFill>
                <a:latin typeface="Avenir Book"/>
                <a:cs typeface="Avenir Book"/>
              </a:rPr>
              <a:t>yes, standard text messaging rates apply.</a:t>
            </a:r>
          </a:p>
        </p:txBody>
      </p:sp>
      <p:sp>
        <p:nvSpPr>
          <p:cNvPr id="5" name="Subtitle 4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 hidden="1"/>
          <p:cNvSpPr>
            <a:spLocks noGrp="1"/>
          </p:cNvSpPr>
          <p:nvPr>
            <p:ph type="ctrTitle"/>
          </p:nvPr>
        </p:nvSpPr>
        <p:spPr>
          <a:xfrm>
            <a:off x="685800" y="-1162373"/>
            <a:ext cx="7772400" cy="1053885"/>
          </a:xfrm>
        </p:spPr>
        <p:txBody>
          <a:bodyPr/>
          <a:lstStyle/>
          <a:p>
            <a:r>
              <a:rPr lang="en-US" dirty="0" smtClean="0"/>
              <a:t>More 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46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 descr="deliver content" title="deliver content"/>
          <p:cNvSpPr/>
          <p:nvPr/>
        </p:nvSpPr>
        <p:spPr>
          <a:xfrm>
            <a:off x="660400" y="775366"/>
            <a:ext cx="3759200" cy="5463960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40005" dist="19939" dir="5400000" algn="tl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7608864">
            <a:off x="901700" y="5162701"/>
            <a:ext cx="109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Lecture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0" name="TextBox 9"/>
          <p:cNvSpPr txBox="1"/>
          <p:nvPr/>
        </p:nvSpPr>
        <p:spPr>
          <a:xfrm rot="17608864">
            <a:off x="1638300" y="4883301"/>
            <a:ext cx="109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Text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1" name="TextBox 10"/>
          <p:cNvSpPr txBox="1"/>
          <p:nvPr/>
        </p:nvSpPr>
        <p:spPr>
          <a:xfrm rot="17608864">
            <a:off x="1954924" y="5267748"/>
            <a:ext cx="1306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Hands-on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2" name="TextBox 11"/>
          <p:cNvSpPr txBox="1"/>
          <p:nvPr/>
        </p:nvSpPr>
        <p:spPr>
          <a:xfrm rot="17608864">
            <a:off x="2794000" y="5035701"/>
            <a:ext cx="109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Media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0400" y="940466"/>
            <a:ext cx="375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latin typeface="Avenir Book"/>
                <a:cs typeface="Avenir Book"/>
              </a:rPr>
              <a:t>Deliver Content</a:t>
            </a:r>
            <a:endParaRPr lang="en-US" sz="2200" dirty="0">
              <a:latin typeface="Avenir Book"/>
              <a:cs typeface="Avenir Book"/>
            </a:endParaRPr>
          </a:p>
        </p:txBody>
      </p:sp>
      <p:sp>
        <p:nvSpPr>
          <p:cNvPr id="14" name="Rounded Rectangle 13" descr="how to learn" title="how to learn"/>
          <p:cNvSpPr/>
          <p:nvPr/>
        </p:nvSpPr>
        <p:spPr>
          <a:xfrm>
            <a:off x="4813300" y="775366"/>
            <a:ext cx="3759200" cy="5463960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40005" dist="19939" dir="5400000" algn="tl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 rot="17608864">
            <a:off x="5054600" y="5226201"/>
            <a:ext cx="109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Auditory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6" name="TextBox 15"/>
          <p:cNvSpPr txBox="1"/>
          <p:nvPr/>
        </p:nvSpPr>
        <p:spPr>
          <a:xfrm rot="17608864">
            <a:off x="5426440" y="5322598"/>
            <a:ext cx="1468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Read/Write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7" name="TextBox 16"/>
          <p:cNvSpPr txBox="1"/>
          <p:nvPr/>
        </p:nvSpPr>
        <p:spPr>
          <a:xfrm rot="17608864">
            <a:off x="6082424" y="5382048"/>
            <a:ext cx="1306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Kinesthetic</a:t>
            </a:r>
            <a:endParaRPr lang="en-US" dirty="0">
              <a:latin typeface="Avenir Book"/>
              <a:cs typeface="Avenir Book"/>
            </a:endParaRPr>
          </a:p>
        </p:txBody>
      </p:sp>
      <p:graphicFrame>
        <p:nvGraphicFramePr>
          <p:cNvPr id="20" name="Chart 19" descr="blank box" title="blank box"/>
          <p:cNvGraphicFramePr/>
          <p:nvPr>
            <p:extLst>
              <p:ext uri="{D42A27DB-BD31-4B8C-83A1-F6EECF244321}">
                <p14:modId xmlns:p14="http://schemas.microsoft.com/office/powerpoint/2010/main" val="1110050012"/>
              </p:ext>
            </p:extLst>
          </p:nvPr>
        </p:nvGraphicFramePr>
        <p:xfrm>
          <a:off x="520700" y="191834"/>
          <a:ext cx="4102100" cy="519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Box 17"/>
          <p:cNvSpPr txBox="1"/>
          <p:nvPr/>
        </p:nvSpPr>
        <p:spPr>
          <a:xfrm rot="17608864">
            <a:off x="6946900" y="5061101"/>
            <a:ext cx="109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Visual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13300" y="940466"/>
            <a:ext cx="375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latin typeface="Avenir Book"/>
                <a:cs typeface="Avenir Book"/>
              </a:rPr>
              <a:t>How We Learn</a:t>
            </a:r>
            <a:endParaRPr lang="en-US" sz="2200" dirty="0">
              <a:latin typeface="Avenir Book"/>
              <a:cs typeface="Avenir Book"/>
            </a:endParaRPr>
          </a:p>
        </p:txBody>
      </p:sp>
      <p:graphicFrame>
        <p:nvGraphicFramePr>
          <p:cNvPr id="21" name="Chart 20" descr="blank box" title="blank box"/>
          <p:cNvGraphicFramePr/>
          <p:nvPr>
            <p:extLst>
              <p:ext uri="{D42A27DB-BD31-4B8C-83A1-F6EECF244321}">
                <p14:modId xmlns:p14="http://schemas.microsoft.com/office/powerpoint/2010/main" val="2393474910"/>
              </p:ext>
            </p:extLst>
          </p:nvPr>
        </p:nvGraphicFramePr>
        <p:xfrm>
          <a:off x="4676425" y="191167"/>
          <a:ext cx="4102100" cy="519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1175134" y="1914377"/>
            <a:ext cx="850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venir Black"/>
                <a:cs typeface="Avenir Black"/>
              </a:rPr>
              <a:t>70.3%</a:t>
            </a:r>
            <a:endParaRPr lang="en-US" sz="1400" dirty="0">
              <a:latin typeface="Avenir Black"/>
              <a:cs typeface="Avenir Black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40284" y="4375220"/>
            <a:ext cx="850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venir Black"/>
                <a:cs typeface="Avenir Black"/>
              </a:rPr>
              <a:t>13.0%</a:t>
            </a:r>
            <a:endParaRPr lang="en-US" sz="1400" dirty="0">
              <a:latin typeface="Avenir Black"/>
              <a:cs typeface="Avenir Black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30834" y="4453920"/>
            <a:ext cx="850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venir Black"/>
                <a:cs typeface="Avenir Black"/>
              </a:rPr>
              <a:t>10.9%</a:t>
            </a:r>
            <a:endParaRPr lang="en-US" sz="1400" dirty="0">
              <a:latin typeface="Avenir Black"/>
              <a:cs typeface="Avenir Black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33700" y="4652674"/>
            <a:ext cx="850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venir Black"/>
                <a:cs typeface="Avenir Black"/>
              </a:rPr>
              <a:t>5.8%</a:t>
            </a:r>
            <a:endParaRPr lang="en-US" sz="1400" dirty="0">
              <a:latin typeface="Avenir Black"/>
              <a:cs typeface="Avenir Black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24125" y="4401631"/>
            <a:ext cx="850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venir Black"/>
                <a:cs typeface="Avenir Black"/>
              </a:rPr>
              <a:t>11.7%</a:t>
            </a:r>
            <a:endParaRPr lang="en-US" sz="1400" dirty="0">
              <a:latin typeface="Avenir Black"/>
              <a:cs typeface="Avenir Black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95625" y="4249231"/>
            <a:ext cx="850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venir Black"/>
                <a:cs typeface="Avenir Black"/>
              </a:rPr>
              <a:t>15.7%</a:t>
            </a:r>
            <a:endParaRPr lang="en-US" sz="1400" dirty="0">
              <a:latin typeface="Avenir Black"/>
              <a:cs typeface="Avenir Black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467125" y="4223831"/>
            <a:ext cx="850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venir Black"/>
                <a:cs typeface="Avenir Black"/>
              </a:rPr>
              <a:t>16.3%</a:t>
            </a:r>
            <a:endParaRPr lang="en-US" sz="1400" dirty="0">
              <a:latin typeface="Avenir Black"/>
              <a:cs typeface="Avenir Black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82691" y="2560131"/>
            <a:ext cx="850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venir Black"/>
                <a:cs typeface="Avenir Black"/>
              </a:rPr>
              <a:t>56.3%</a:t>
            </a:r>
            <a:endParaRPr lang="en-US" sz="1400" dirty="0">
              <a:latin typeface="Avenir Black"/>
              <a:cs typeface="Avenir Black"/>
            </a:endParaRPr>
          </a:p>
        </p:txBody>
      </p:sp>
      <p:sp>
        <p:nvSpPr>
          <p:cNvPr id="3" name="Subtitle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ctrTitle"/>
          </p:nvPr>
        </p:nvSpPr>
        <p:spPr>
          <a:xfrm>
            <a:off x="685800" y="-888680"/>
            <a:ext cx="7772400" cy="593622"/>
          </a:xfrm>
        </p:spPr>
        <p:txBody>
          <a:bodyPr/>
          <a:lstStyle/>
          <a:p>
            <a:r>
              <a:rPr lang="en-US" sz="2800" dirty="0" smtClean="0"/>
              <a:t>Bar Graph – Deliver Content and Hot to Learn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532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2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2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2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2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20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2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2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21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5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000"/>
                                        <p:tgtEl>
                                          <p:spTgt spid="21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5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/>
      <p:bldP spid="12" grpId="0"/>
      <p:bldP spid="13" grpId="0"/>
      <p:bldP spid="14" grpId="0" animBg="1"/>
      <p:bldP spid="15" grpId="0"/>
      <p:bldP spid="16" grpId="0" uiExpand="1"/>
      <p:bldP spid="17" grpId="0" uiExpand="1"/>
      <p:bldGraphic spid="20" grpId="0">
        <p:bldSub>
          <a:bldChart bld="series"/>
        </p:bldSub>
      </p:bldGraphic>
      <p:bldP spid="18" grpId="0"/>
      <p:bldP spid="19" grpId="0"/>
      <p:bldGraphic spid="21" grpId="0" uiExpand="1">
        <p:bldSub>
          <a:bldChart bld="series" animBg="0"/>
        </p:bldSub>
      </p:bldGraphic>
      <p:bldP spid="22" grpId="0"/>
      <p:bldP spid="23" grpId="0"/>
      <p:bldP spid="24" grpId="0"/>
      <p:bldP spid="25" grpId="0"/>
      <p:bldP spid="26" grpId="0" uiExpand="1"/>
      <p:bldP spid="27" grpId="0" uiExpand="1"/>
      <p:bldP spid="28" grpId="0" uiExpand="1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ife_Cycle_Movie VII" descr="A lily is a flowering plant. Drag and drop the picures correctly to complete the life cycle of the lily." title="listen - keyed in words on slid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8600" y="1130300"/>
            <a:ext cx="7451499" cy="4738688"/>
          </a:xfrm>
          <a:prstGeom prst="rect">
            <a:avLst/>
          </a:prstGeom>
        </p:spPr>
      </p:pic>
      <p:sp>
        <p:nvSpPr>
          <p:cNvPr id="8" name="Subtitle 7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6" hidden="1"/>
          <p:cNvSpPr>
            <a:spLocks noGrp="1"/>
          </p:cNvSpPr>
          <p:nvPr>
            <p:ph type="ctrTitle"/>
          </p:nvPr>
        </p:nvSpPr>
        <p:spPr>
          <a:xfrm>
            <a:off x="685800" y="-1084880"/>
            <a:ext cx="7772400" cy="852406"/>
          </a:xfrm>
        </p:spPr>
        <p:txBody>
          <a:bodyPr/>
          <a:lstStyle/>
          <a:p>
            <a:r>
              <a:rPr lang="en-US" dirty="0" smtClean="0"/>
              <a:t>Life Cycles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896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684845" y="2171701"/>
            <a:ext cx="57993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Our students, educators and school systems are beginning an unprecedented transition towards digital learning …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84845" y="450727"/>
            <a:ext cx="5695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Emerging Trends</a:t>
            </a:r>
            <a:endParaRPr lang="en-US" sz="3600" dirty="0">
              <a:solidFill>
                <a:srgbClr val="F79646">
                  <a:lumMod val="75000"/>
                </a:srgbClr>
              </a:solidFill>
              <a:latin typeface="Avenir Book"/>
              <a:cs typeface="Avenir Book"/>
            </a:endParaRPr>
          </a:p>
        </p:txBody>
      </p:sp>
      <p:pic>
        <p:nvPicPr>
          <p:cNvPr id="3" name="Picture 2" descr="picture of girl" title="picture of girl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2438400" cy="6858000"/>
          </a:xfrm>
          <a:prstGeom prst="rect">
            <a:avLst/>
          </a:prstGeom>
        </p:spPr>
      </p:pic>
      <p:sp>
        <p:nvSpPr>
          <p:cNvPr id="5" name="Subtitle 4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ctrTitle"/>
          </p:nvPr>
        </p:nvSpPr>
        <p:spPr>
          <a:xfrm>
            <a:off x="685800" y="-1219200"/>
            <a:ext cx="7772400" cy="909234"/>
          </a:xfrm>
        </p:spPr>
        <p:txBody>
          <a:bodyPr/>
          <a:lstStyle/>
          <a:p>
            <a:r>
              <a:rPr lang="en-US" dirty="0" smtClean="0"/>
              <a:t>Emerging Trends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3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22" descr="interact with content differently" title="interact with content differently"/>
          <p:cNvSpPr/>
          <p:nvPr/>
        </p:nvSpPr>
        <p:spPr>
          <a:xfrm>
            <a:off x="1251745" y="308713"/>
            <a:ext cx="3797723" cy="3797722"/>
          </a:xfrm>
          <a:prstGeom prst="ellipse">
            <a:avLst/>
          </a:prstGeom>
          <a:solidFill>
            <a:srgbClr val="39A4AF">
              <a:alpha val="50000"/>
            </a:srgb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 descr="access to current and relevant information" title="access to current and relevant information"/>
          <p:cNvSpPr/>
          <p:nvPr/>
        </p:nvSpPr>
        <p:spPr>
          <a:xfrm>
            <a:off x="4030214" y="299278"/>
            <a:ext cx="3797723" cy="3797723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 descr="students" title="students"/>
          <p:cNvSpPr/>
          <p:nvPr/>
        </p:nvSpPr>
        <p:spPr>
          <a:xfrm>
            <a:off x="2620286" y="2689773"/>
            <a:ext cx="3848471" cy="3848471"/>
          </a:xfrm>
          <a:prstGeom prst="ellipse">
            <a:avLst/>
          </a:prstGeom>
          <a:solidFill>
            <a:schemeClr val="accent3">
              <a:lumMod val="75000"/>
              <a:alpha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 descr="content to meet the needs of all learners" title="content to meet the needs of all learners"/>
          <p:cNvSpPr/>
          <p:nvPr/>
        </p:nvSpPr>
        <p:spPr>
          <a:xfrm>
            <a:off x="3367908" y="2220411"/>
            <a:ext cx="2327183" cy="2327183"/>
          </a:xfrm>
          <a:prstGeom prst="ellipse">
            <a:avLst/>
          </a:prstGeom>
          <a:solidFill>
            <a:schemeClr val="bg1">
              <a:alpha val="64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529781" y="1453565"/>
            <a:ext cx="2500433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venir Book"/>
                <a:cs typeface="Avenir Book"/>
              </a:rPr>
              <a:t>INTERACT WITH CONTENT DIFFERENTLY</a:t>
            </a:r>
            <a:endParaRPr lang="en-US" sz="2000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85783" y="1145789"/>
            <a:ext cx="2500433" cy="13234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venir Book"/>
                <a:cs typeface="Avenir Book"/>
              </a:rPr>
              <a:t>ACCESS TO CURRENT &amp; RELEVANT INFORMATION</a:t>
            </a:r>
            <a:endParaRPr lang="en-US" sz="2000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28524" y="4665134"/>
            <a:ext cx="2500433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venir Book"/>
                <a:cs typeface="Avenir Book"/>
              </a:rPr>
              <a:t>CONTENT TO MEET THE NEEDS OF ALL LEARNERS</a:t>
            </a:r>
            <a:endParaRPr lang="en-US" sz="2000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66310" y="3049970"/>
            <a:ext cx="2628900" cy="58477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Avenir Book"/>
                <a:cs typeface="Avenir Book"/>
              </a:rPr>
              <a:t>STUDENTS</a:t>
            </a:r>
            <a:endParaRPr lang="en-US" sz="3200" dirty="0">
              <a:solidFill>
                <a:schemeClr val="tx2">
                  <a:lumMod val="50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3" name="Subtitle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ctrTitle"/>
          </p:nvPr>
        </p:nvSpPr>
        <p:spPr>
          <a:xfrm>
            <a:off x="685800" y="-1410345"/>
            <a:ext cx="7772400" cy="1022887"/>
          </a:xfrm>
        </p:spPr>
        <p:txBody>
          <a:bodyPr/>
          <a:lstStyle/>
          <a:p>
            <a:r>
              <a:rPr lang="en-US" dirty="0" smtClean="0"/>
              <a:t>Chart – Students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00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11971" y="2112924"/>
            <a:ext cx="5833528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1200"/>
              </a:spcBef>
              <a:buFont typeface="Arial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Is it digital by design, or have you simply converted a static print textbook to digital?</a:t>
            </a:r>
          </a:p>
          <a:p>
            <a:pPr marL="457200" indent="-457200">
              <a:spcBef>
                <a:spcPts val="1200"/>
              </a:spcBef>
              <a:buFont typeface="Arial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How do you intend to support educators in making this transition?</a:t>
            </a:r>
          </a:p>
          <a:p>
            <a:pPr marL="457200" indent="-457200">
              <a:spcBef>
                <a:spcPts val="1200"/>
              </a:spcBef>
              <a:buFont typeface="Arial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Do you update your materials regularly?</a:t>
            </a:r>
          </a:p>
          <a:p>
            <a:pPr marL="457200" indent="-457200">
              <a:spcBef>
                <a:spcPts val="1200"/>
              </a:spcBef>
              <a:buFont typeface="Arial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Is it less expensive than traditional options?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11971" y="454648"/>
            <a:ext cx="5976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Questions Educators Should Ask Their Digital Partner</a:t>
            </a:r>
            <a:endParaRPr lang="en-US" sz="3600" dirty="0">
              <a:solidFill>
                <a:srgbClr val="F79646">
                  <a:lumMod val="75000"/>
                </a:srgbClr>
              </a:solidFill>
              <a:latin typeface="Avenir Book"/>
              <a:cs typeface="Avenir Book"/>
            </a:endParaRPr>
          </a:p>
        </p:txBody>
      </p:sp>
      <p:pic>
        <p:nvPicPr>
          <p:cNvPr id="4" name="Picture 3" descr="picture" title="pictur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" cy="6858000"/>
          </a:xfrm>
          <a:prstGeom prst="rect">
            <a:avLst/>
          </a:prstGeom>
        </p:spPr>
      </p:pic>
      <p:sp>
        <p:nvSpPr>
          <p:cNvPr id="3" name="Subtitle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ctrTitle"/>
          </p:nvPr>
        </p:nvSpPr>
        <p:spPr>
          <a:xfrm>
            <a:off x="685800" y="-1286358"/>
            <a:ext cx="7772400" cy="934250"/>
          </a:xfrm>
        </p:spPr>
        <p:txBody>
          <a:bodyPr/>
          <a:lstStyle/>
          <a:p>
            <a:r>
              <a:rPr lang="en-US" sz="2800" dirty="0" smtClean="0"/>
              <a:t>Questions Educators Should Ask Their Digital Partner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823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684846" y="1708713"/>
            <a:ext cx="5176454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Futuresource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Consulting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Ltd reports: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venir Book"/>
              <a:cs typeface="Avenir Book"/>
            </a:endParaRPr>
          </a:p>
          <a:p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venir Book"/>
              <a:cs typeface="Avenir Book"/>
            </a:endParaRPr>
          </a:p>
          <a:p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By the 2015-2016 school year, mobile devices will be available for 1-to-1 computing for </a:t>
            </a:r>
            <a:r>
              <a:rPr lang="en-US" sz="3600" b="1" dirty="0" smtClean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half</a:t>
            </a: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 of the US K-12 student and teacher population.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38400" y="6153521"/>
            <a:ext cx="645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prstClr val="black"/>
                </a:solidFill>
                <a:latin typeface="Avenir Book"/>
                <a:cs typeface="Avenir Book"/>
              </a:rPr>
              <a:t>Source: Molnar, M. (2015, February 24). Half of K-12 Students to Have Access to 1-to-1 Computing by 2015-16. Retrieved March 2, 2015, from http://blogs.edweek.org/edweek/marketplacek12/2015/02/half_of_k-12_students_to_have_access_to_1-to-1_computing_by_2015-16_1.html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4845" y="450727"/>
            <a:ext cx="5695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Our Schools Connectivity</a:t>
            </a:r>
            <a:endParaRPr lang="en-US" sz="3600" dirty="0">
              <a:solidFill>
                <a:srgbClr val="F79646">
                  <a:lumMod val="75000"/>
                </a:srgbClr>
              </a:solidFill>
              <a:latin typeface="Avenir Book"/>
              <a:cs typeface="Avenir Book"/>
            </a:endParaRPr>
          </a:p>
        </p:txBody>
      </p:sp>
      <p:pic>
        <p:nvPicPr>
          <p:cNvPr id="2" name="Picture 1" descr="picture of girl on computer" title="picture of girl on compute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89"/>
            <a:ext cx="2438400" cy="6858000"/>
          </a:xfrm>
          <a:prstGeom prst="rect">
            <a:avLst/>
          </a:prstGeom>
        </p:spPr>
      </p:pic>
      <p:sp>
        <p:nvSpPr>
          <p:cNvPr id="5" name="Subtitle 4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 hidden="1"/>
          <p:cNvSpPr>
            <a:spLocks noGrp="1"/>
          </p:cNvSpPr>
          <p:nvPr>
            <p:ph type="ctrTitle"/>
          </p:nvPr>
        </p:nvSpPr>
        <p:spPr>
          <a:xfrm>
            <a:off x="685800" y="-1534331"/>
            <a:ext cx="7772400" cy="1470338"/>
          </a:xfrm>
        </p:spPr>
        <p:txBody>
          <a:bodyPr/>
          <a:lstStyle/>
          <a:p>
            <a:r>
              <a:rPr lang="en-US" dirty="0" smtClean="0"/>
              <a:t>Our Schools Connectivity</a:t>
            </a:r>
            <a:br>
              <a:rPr lang="en-US" dirty="0" smtClean="0"/>
            </a:br>
            <a:r>
              <a:rPr lang="en-US" dirty="0" smtClean="0"/>
              <a:t>2015-2016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02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659446" y="1540072"/>
            <a:ext cx="586225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According to a survey conducted by CoSN, AASA and MDR:</a:t>
            </a:r>
          </a:p>
          <a:p>
            <a:endParaRPr lang="en-US" sz="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venir Black"/>
              <a:cs typeface="Avenir Black"/>
            </a:endParaRPr>
          </a:p>
          <a:p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“Two years ago, </a:t>
            </a:r>
            <a:r>
              <a:rPr lang="en-US" sz="3200" b="1" dirty="0" smtClean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43%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 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of high schools were described as not having wireless connectivity </a:t>
            </a:r>
          </a:p>
          <a:p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venir Book"/>
              <a:cs typeface="Avenir Book"/>
            </a:endParaRPr>
          </a:p>
          <a:p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…today just </a:t>
            </a:r>
            <a:r>
              <a:rPr lang="en-US" sz="2800" b="1" dirty="0" smtClean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1% 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of respondents reported their high school did not have wireless.”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38400" y="6318816"/>
            <a:ext cx="64135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latin typeface="Avenir Book"/>
                <a:cs typeface="Avenir Book"/>
              </a:rPr>
              <a:t>Source: </a:t>
            </a:r>
            <a:r>
              <a:rPr lang="en-US" sz="800" dirty="0" smtClean="0">
                <a:latin typeface="Avenir Book"/>
                <a:cs typeface="Avenir Book"/>
              </a:rPr>
              <a:t>Herold, </a:t>
            </a:r>
            <a:r>
              <a:rPr lang="en-US" sz="800" dirty="0">
                <a:latin typeface="Avenir Book"/>
                <a:cs typeface="Avenir Book"/>
              </a:rPr>
              <a:t>B</a:t>
            </a:r>
            <a:r>
              <a:rPr lang="en-US" sz="800" dirty="0" smtClean="0">
                <a:latin typeface="Avenir Book"/>
                <a:cs typeface="Avenir Book"/>
              </a:rPr>
              <a:t>. </a:t>
            </a:r>
            <a:r>
              <a:rPr lang="en-US" sz="800" dirty="0">
                <a:latin typeface="Avenir Book"/>
                <a:cs typeface="Avenir Book"/>
              </a:rPr>
              <a:t>(2015, </a:t>
            </a:r>
            <a:r>
              <a:rPr lang="en-US" sz="800" dirty="0" smtClean="0">
                <a:latin typeface="Avenir Book"/>
                <a:cs typeface="Avenir Book"/>
              </a:rPr>
              <a:t>November 4</a:t>
            </a:r>
            <a:r>
              <a:rPr lang="en-US" sz="800" dirty="0">
                <a:latin typeface="Avenir Book"/>
                <a:cs typeface="Avenir Book"/>
              </a:rPr>
              <a:t>). </a:t>
            </a:r>
            <a:r>
              <a:rPr lang="en-US" sz="800" dirty="0" smtClean="0">
                <a:latin typeface="Avenir Book"/>
                <a:cs typeface="Avenir Book"/>
              </a:rPr>
              <a:t>Fast, affordable internet remains challenge for many school, survey finds. </a:t>
            </a:r>
            <a:r>
              <a:rPr lang="en-US" sz="800" dirty="0">
                <a:latin typeface="Avenir Book"/>
                <a:cs typeface="Avenir Book"/>
              </a:rPr>
              <a:t>Retrieved </a:t>
            </a:r>
            <a:r>
              <a:rPr lang="en-US" sz="800" dirty="0" smtClean="0">
                <a:latin typeface="Avenir Book"/>
                <a:cs typeface="Avenir Book"/>
              </a:rPr>
              <a:t>November 5, </a:t>
            </a:r>
            <a:r>
              <a:rPr lang="en-US" sz="800" dirty="0">
                <a:latin typeface="Avenir Book"/>
                <a:cs typeface="Avenir Book"/>
              </a:rPr>
              <a:t>2015, from http://blogs.edweek.org/edweek/DigitalEducation/2015/11/school_internet_Erate_survey_CoSN.html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84845" y="450727"/>
            <a:ext cx="5695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Our Schools Connectivity</a:t>
            </a:r>
            <a:endParaRPr lang="en-US" sz="3600" dirty="0">
              <a:solidFill>
                <a:srgbClr val="F79646">
                  <a:lumMod val="75000"/>
                </a:srgbClr>
              </a:solidFill>
              <a:latin typeface="Avenir Book"/>
              <a:cs typeface="Avenir Book"/>
            </a:endParaRPr>
          </a:p>
        </p:txBody>
      </p:sp>
      <p:pic>
        <p:nvPicPr>
          <p:cNvPr id="3" name="Picture 2" descr="picture of computer" title="picture of compute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25"/>
            <a:ext cx="2438400" cy="6858000"/>
          </a:xfrm>
          <a:prstGeom prst="rect">
            <a:avLst/>
          </a:prstGeom>
        </p:spPr>
      </p:pic>
      <p:sp>
        <p:nvSpPr>
          <p:cNvPr id="5" name="Subtitle 4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 hidden="1"/>
          <p:cNvSpPr>
            <a:spLocks noGrp="1"/>
          </p:cNvSpPr>
          <p:nvPr>
            <p:ph type="ctrTitle"/>
          </p:nvPr>
        </p:nvSpPr>
        <p:spPr>
          <a:xfrm>
            <a:off x="685800" y="-1441341"/>
            <a:ext cx="7772400" cy="1212052"/>
          </a:xfrm>
        </p:spPr>
        <p:txBody>
          <a:bodyPr/>
          <a:lstStyle/>
          <a:p>
            <a:r>
              <a:rPr lang="en-US" dirty="0" smtClean="0"/>
              <a:t>Our Schools Connectivity Survey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77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659446" y="1830059"/>
            <a:ext cx="58622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Education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Market Research/Simba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reports: </a:t>
            </a:r>
          </a:p>
          <a:p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venir Black"/>
              <a:cs typeface="Avenir Black"/>
            </a:endParaRPr>
          </a:p>
          <a:p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“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Teachers now are using more digital instructional materials than print materials in </a:t>
            </a: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the classroom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.”</a:t>
            </a:r>
          </a:p>
        </p:txBody>
      </p:sp>
      <p:sp>
        <p:nvSpPr>
          <p:cNvPr id="2" name="Rectangle 1"/>
          <p:cNvSpPr/>
          <p:nvPr/>
        </p:nvSpPr>
        <p:spPr>
          <a:xfrm>
            <a:off x="2438400" y="6318816"/>
            <a:ext cx="64135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latin typeface="Avenir Book"/>
                <a:cs typeface="Avenir Book"/>
              </a:rPr>
              <a:t>Source: Fine, A. (2015, March 4). Digital instructional materials outpace print in the classroom. Retrieved March 4, 2015, from http://www.districtadministration.com/news/digital-instructional-materials-outpace-print-classroom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59446" y="454648"/>
            <a:ext cx="5194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Teachers &amp; Content</a:t>
            </a:r>
            <a:endParaRPr lang="en-US" sz="3600" dirty="0">
              <a:solidFill>
                <a:srgbClr val="F79646">
                  <a:lumMod val="75000"/>
                </a:srgbClr>
              </a:solidFill>
              <a:latin typeface="Avenir Book"/>
              <a:cs typeface="Avenir Book"/>
            </a:endParaRPr>
          </a:p>
        </p:txBody>
      </p:sp>
      <p:pic>
        <p:nvPicPr>
          <p:cNvPr id="8" name="Picture 7" descr="3up_DLC_PD.jpg" title="picture of person showing compute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" cy="6858000"/>
          </a:xfrm>
          <a:prstGeom prst="rect">
            <a:avLst/>
          </a:prstGeom>
        </p:spPr>
      </p:pic>
      <p:sp>
        <p:nvSpPr>
          <p:cNvPr id="4" name="Subtitle 3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 hidden="1"/>
          <p:cNvSpPr>
            <a:spLocks noGrp="1"/>
          </p:cNvSpPr>
          <p:nvPr>
            <p:ph type="ctrTitle"/>
          </p:nvPr>
        </p:nvSpPr>
        <p:spPr>
          <a:xfrm>
            <a:off x="685800" y="-1317355"/>
            <a:ext cx="7772400" cy="1042923"/>
          </a:xfrm>
        </p:spPr>
        <p:txBody>
          <a:bodyPr/>
          <a:lstStyle/>
          <a:p>
            <a:r>
              <a:rPr lang="en-US" dirty="0" smtClean="0"/>
              <a:t>Teachers and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05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659446" y="1540072"/>
            <a:ext cx="586225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A research brief released by EdTech Strategies, LLC recently reported:</a:t>
            </a:r>
          </a:p>
          <a:p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venir Book"/>
              <a:cs typeface="Avenir Book"/>
            </a:endParaRPr>
          </a:p>
          <a:p>
            <a:endParaRPr lang="en-US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Avenir Black"/>
              <a:cs typeface="Avenir Black"/>
            </a:endParaRPr>
          </a:p>
          <a:p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“The 2015-2016 school year will mark the first time that the</a:t>
            </a:r>
            <a:r>
              <a:rPr lang="en-US" sz="2800" b="1" dirty="0" smtClean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 </a:t>
            </a:r>
            <a:r>
              <a:rPr lang="en-US" sz="2800" b="1" dirty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majority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 of state mandated summative testing in US elementary/middle schools will be </a:t>
            </a:r>
            <a:r>
              <a:rPr lang="en-US" sz="2800" b="1" dirty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administered via technology and not in a paper and </a:t>
            </a:r>
            <a:r>
              <a:rPr lang="en-US" sz="2800" b="1" dirty="0" smtClean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pencil format</a:t>
            </a:r>
            <a:r>
              <a:rPr lang="en-US" sz="2800" dirty="0" smtClean="0">
                <a:latin typeface="Avenir Book"/>
                <a:cs typeface="Avenir Book"/>
              </a:rPr>
              <a:t>.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”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38400" y="6318816"/>
            <a:ext cx="64135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latin typeface="Avenir Book"/>
                <a:cs typeface="Avenir Book"/>
              </a:rPr>
              <a:t>Source: </a:t>
            </a:r>
            <a:r>
              <a:rPr lang="en-US" sz="800" dirty="0" smtClean="0">
                <a:latin typeface="Avenir Book"/>
                <a:cs typeface="Avenir Book"/>
              </a:rPr>
              <a:t>EdTech Strategies. </a:t>
            </a:r>
            <a:r>
              <a:rPr lang="en-US" sz="800" dirty="0">
                <a:latin typeface="Avenir Book"/>
                <a:cs typeface="Avenir Book"/>
              </a:rPr>
              <a:t>(2015, </a:t>
            </a:r>
            <a:r>
              <a:rPr lang="en-US" sz="800" dirty="0" smtClean="0">
                <a:latin typeface="Avenir Book"/>
                <a:cs typeface="Avenir Book"/>
              </a:rPr>
              <a:t>November 5). Pencils down: The shift to online &amp; computer-based testing. </a:t>
            </a:r>
            <a:r>
              <a:rPr lang="en-US" sz="800" dirty="0">
                <a:latin typeface="Avenir Book"/>
                <a:cs typeface="Avenir Book"/>
              </a:rPr>
              <a:t>Retrieved </a:t>
            </a:r>
            <a:r>
              <a:rPr lang="en-US" sz="800" dirty="0" smtClean="0">
                <a:latin typeface="Avenir Book"/>
                <a:cs typeface="Avenir Book"/>
              </a:rPr>
              <a:t>November 5, </a:t>
            </a:r>
            <a:r>
              <a:rPr lang="en-US" sz="800" dirty="0">
                <a:latin typeface="Avenir Book"/>
                <a:cs typeface="Avenir Book"/>
              </a:rPr>
              <a:t>2015, from </a:t>
            </a:r>
            <a:r>
              <a:rPr lang="en-US" sz="800" dirty="0" smtClean="0">
                <a:latin typeface="Avenir Book"/>
                <a:cs typeface="Avenir Book"/>
              </a:rPr>
              <a:t>http://www.edtechstrategies.com/research-and-writing/usk-8-testing.</a:t>
            </a:r>
            <a:endParaRPr lang="en-US" sz="800" dirty="0">
              <a:latin typeface="Avenir Book"/>
              <a:cs typeface="Avenir Book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59446" y="454648"/>
            <a:ext cx="5194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Assessment</a:t>
            </a:r>
            <a:endParaRPr lang="en-US" sz="3600" dirty="0">
              <a:solidFill>
                <a:srgbClr val="F79646">
                  <a:lumMod val="75000"/>
                </a:srgbClr>
              </a:solidFill>
              <a:latin typeface="Avenir Book"/>
              <a:cs typeface="Avenir Book"/>
            </a:endParaRPr>
          </a:p>
        </p:txBody>
      </p:sp>
      <p:pic>
        <p:nvPicPr>
          <p:cNvPr id="4" name="Picture 3" descr="picture of adult and student" title="picture of adult and studen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" cy="6858000"/>
          </a:xfrm>
          <a:prstGeom prst="rect">
            <a:avLst/>
          </a:prstGeom>
        </p:spPr>
      </p:pic>
      <p:sp>
        <p:nvSpPr>
          <p:cNvPr id="5" name="Subtitle 4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 hidden="1"/>
          <p:cNvSpPr>
            <a:spLocks noGrp="1"/>
          </p:cNvSpPr>
          <p:nvPr>
            <p:ph type="ctrTitle"/>
          </p:nvPr>
        </p:nvSpPr>
        <p:spPr>
          <a:xfrm>
            <a:off x="685800" y="-1219200"/>
            <a:ext cx="7772400" cy="988532"/>
          </a:xfrm>
        </p:spPr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40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 descr="circle" title="circle"/>
          <p:cNvSpPr/>
          <p:nvPr/>
        </p:nvSpPr>
        <p:spPr>
          <a:xfrm>
            <a:off x="1251745" y="308713"/>
            <a:ext cx="3797723" cy="3797722"/>
          </a:xfrm>
          <a:prstGeom prst="ellipse">
            <a:avLst/>
          </a:prstGeom>
          <a:solidFill>
            <a:srgbClr val="39A4AF">
              <a:alpha val="50000"/>
            </a:srgb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 descr="why students digital" title="why students digital"/>
          <p:cNvSpPr/>
          <p:nvPr/>
        </p:nvSpPr>
        <p:spPr>
          <a:xfrm>
            <a:off x="3367908" y="2220411"/>
            <a:ext cx="2327183" cy="2327183"/>
          </a:xfrm>
          <a:prstGeom prst="ellipse">
            <a:avLst/>
          </a:prstGeom>
          <a:solidFill>
            <a:schemeClr val="bg1">
              <a:alpha val="64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219054" y="2768873"/>
            <a:ext cx="2628900" cy="107721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10253F"/>
                </a:solidFill>
                <a:latin typeface="Avenir Book"/>
                <a:cs typeface="Avenir Book"/>
              </a:rPr>
              <a:t>WHY</a:t>
            </a:r>
          </a:p>
          <a:p>
            <a:pPr algn="ctr"/>
            <a:r>
              <a:rPr lang="en-US" sz="3200" dirty="0" smtClean="0">
                <a:solidFill>
                  <a:srgbClr val="10253F"/>
                </a:solidFill>
                <a:latin typeface="Avenir Book"/>
                <a:cs typeface="Avenir Book"/>
              </a:rPr>
              <a:t>DIGITAL?</a:t>
            </a:r>
            <a:endParaRPr lang="en-US" sz="3200" dirty="0">
              <a:solidFill>
                <a:srgbClr val="10253F"/>
              </a:solidFill>
              <a:latin typeface="Avenir Book"/>
              <a:cs typeface="Avenir Book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66310" y="3049970"/>
            <a:ext cx="2628900" cy="58477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Avenir Book"/>
                <a:cs typeface="Avenir Book"/>
              </a:rPr>
              <a:t>STUDENTS</a:t>
            </a:r>
            <a:endParaRPr lang="en-US" sz="3200" dirty="0">
              <a:solidFill>
                <a:schemeClr val="tx2">
                  <a:lumMod val="50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9781" y="1453565"/>
            <a:ext cx="2500433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venir Book"/>
                <a:cs typeface="Avenir Book"/>
              </a:rPr>
              <a:t>INTERACT WITH CONTENT DIFFERENTLY</a:t>
            </a:r>
            <a:endParaRPr lang="en-US" sz="2000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sp>
        <p:nvSpPr>
          <p:cNvPr id="3" name="Subtitle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ctrTitle"/>
          </p:nvPr>
        </p:nvSpPr>
        <p:spPr>
          <a:xfrm>
            <a:off x="685800" y="-1363851"/>
            <a:ext cx="7772400" cy="1053885"/>
          </a:xfrm>
        </p:spPr>
        <p:txBody>
          <a:bodyPr/>
          <a:lstStyle/>
          <a:p>
            <a:r>
              <a:rPr lang="en-US" dirty="0" smtClean="0"/>
              <a:t>Interact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33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1"/>
      <p:bldP spid="22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51751" y="6408937"/>
            <a:ext cx="767079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Source: </a:t>
            </a:r>
            <a:r>
              <a:rPr 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The </a:t>
            </a:r>
            <a:r>
              <a:rPr lang="en-US" sz="80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Common Sense </a:t>
            </a:r>
            <a:r>
              <a:rPr 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C</a:t>
            </a:r>
            <a:r>
              <a:rPr lang="en-US" sz="80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ensus</a:t>
            </a:r>
            <a:r>
              <a:rPr 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: Media use by tweens and teens. </a:t>
            </a:r>
            <a:r>
              <a:rPr 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(2015, November 4). Retrieved November 5, 2015.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198" y="5239367"/>
            <a:ext cx="77597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This does NOT include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time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spent at school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or time spent doing homework 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198" y="1435097"/>
            <a:ext cx="4051302" cy="361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According to Common Sense Media, teens (13-18) today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spend an average of </a:t>
            </a:r>
            <a:r>
              <a:rPr lang="en-US" sz="3600" b="1" dirty="0" smtClean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9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 </a:t>
            </a:r>
            <a:r>
              <a:rPr lang="en-US" sz="3600" b="1" dirty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hours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a day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with media</a:t>
            </a:r>
          </a:p>
          <a:p>
            <a:pPr>
              <a:lnSpc>
                <a:spcPct val="50000"/>
              </a:lnSpc>
            </a:pPr>
            <a:endParaRPr lang="en-US" sz="200" dirty="0">
              <a:solidFill>
                <a:schemeClr val="tx1">
                  <a:lumMod val="75000"/>
                  <a:lumOff val="25000"/>
                </a:schemeClr>
              </a:solidFill>
              <a:latin typeface="Avenir Book"/>
              <a:cs typeface="Avenir Book"/>
            </a:endParaRPr>
          </a:p>
          <a:p>
            <a:pPr marL="406400" indent="-228600">
              <a:lnSpc>
                <a:spcPct val="120000"/>
              </a:lnSpc>
              <a:buFont typeface="Arial"/>
              <a:buChar char="•"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Over 2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½ hours a day watching TV</a:t>
            </a:r>
          </a:p>
          <a:p>
            <a:pPr marL="406400" indent="-228600">
              <a:lnSpc>
                <a:spcPct val="120000"/>
              </a:lnSpc>
              <a:buFont typeface="Arial"/>
              <a:buChar char="•"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Almost 2 hours listening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to music</a:t>
            </a:r>
          </a:p>
          <a:p>
            <a:pPr marL="406400" indent="-228600">
              <a:lnSpc>
                <a:spcPct val="120000"/>
              </a:lnSpc>
              <a:buFont typeface="Arial"/>
              <a:buChar char="•"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Over an hour gaming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00064" y="4612486"/>
            <a:ext cx="39245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Source:  Sabestian. (Producer). (2009). Joe's non-netbook [Web]. Retrieved from http://www.youtube.com/watch?v=SkhpmEZWuRQ</a:t>
            </a:r>
          </a:p>
        </p:txBody>
      </p:sp>
      <p:pic>
        <p:nvPicPr>
          <p:cNvPr id="15" name="Joes_Non-Netbook 30.mov" descr="students and content&#10;&#10;According to Common Sense Media, teens 13-18 today spend an average of 9 hours a day with media.&#10;&#10;over 21/2 hours a day watching TV&#10;Almost 2 hours listening to music&#10;&#10;over an hour gaming&#10;&#10;This does not include time spent at school or time spent doing homework" title="listen - keyed in words on slid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00064" y="1650997"/>
            <a:ext cx="3787093" cy="284032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457198" y="454648"/>
            <a:ext cx="5194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Students &amp; Content</a:t>
            </a:r>
            <a:endParaRPr lang="en-US" sz="3600" dirty="0">
              <a:solidFill>
                <a:srgbClr val="F79646">
                  <a:lumMod val="75000"/>
                </a:srgbClr>
              </a:solidFill>
              <a:latin typeface="Avenir Book"/>
              <a:cs typeface="Avenir Book"/>
            </a:endParaRPr>
          </a:p>
        </p:txBody>
      </p:sp>
      <p:sp>
        <p:nvSpPr>
          <p:cNvPr id="3" name="Subtitle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ctrTitle"/>
          </p:nvPr>
        </p:nvSpPr>
        <p:spPr>
          <a:xfrm>
            <a:off x="685800" y="-1115877"/>
            <a:ext cx="7772400" cy="867904"/>
          </a:xfrm>
        </p:spPr>
        <p:txBody>
          <a:bodyPr/>
          <a:lstStyle/>
          <a:p>
            <a:r>
              <a:rPr lang="en-US" dirty="0" smtClean="0"/>
              <a:t>Students and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3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56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6700" y="6381234"/>
            <a:ext cx="60706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Source: ProCon.org. (n.d.). Tablets vs. textbooks. Retrieved from http://tablets-textbooks.procon.org</a:t>
            </a:r>
          </a:p>
        </p:txBody>
      </p:sp>
      <p:sp>
        <p:nvSpPr>
          <p:cNvPr id="6" name="Rectangle 5"/>
          <p:cNvSpPr/>
          <p:nvPr/>
        </p:nvSpPr>
        <p:spPr>
          <a:xfrm>
            <a:off x="1966381" y="4558852"/>
            <a:ext cx="4559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E46C0A"/>
                </a:solidFill>
                <a:latin typeface="Avenir Book"/>
                <a:cs typeface="Avenir Book"/>
              </a:rPr>
              <a:t>can tie their shoes.</a:t>
            </a:r>
          </a:p>
        </p:txBody>
      </p:sp>
      <p:sp>
        <p:nvSpPr>
          <p:cNvPr id="5" name="Rectangle 4"/>
          <p:cNvSpPr/>
          <p:nvPr/>
        </p:nvSpPr>
        <p:spPr>
          <a:xfrm>
            <a:off x="827615" y="1651788"/>
            <a:ext cx="473921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Nearly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1 in 5 children ages 2-5 in the US, Canada, Japan, Australia, New Zealand, Czech Republic, France, Spain, Italy, Germany and the UK can use a smartphone application.  </a:t>
            </a: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venir Book"/>
              <a:cs typeface="Avenir Book"/>
            </a:endParaRP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/>
                <a:cs typeface="Avenir Book"/>
              </a:rPr>
              <a:t>Less than 1 in 10...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198" y="454648"/>
            <a:ext cx="5194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79646">
                    <a:lumMod val="75000"/>
                  </a:srgbClr>
                </a:solidFill>
                <a:latin typeface="Avenir Book"/>
                <a:cs typeface="Avenir Book"/>
              </a:rPr>
              <a:t>Students &amp; Content</a:t>
            </a:r>
            <a:endParaRPr lang="en-US" sz="3600" dirty="0">
              <a:solidFill>
                <a:srgbClr val="F79646">
                  <a:lumMod val="75000"/>
                </a:srgbClr>
              </a:solidFill>
              <a:latin typeface="Avenir Book"/>
              <a:cs typeface="Avenir Book"/>
            </a:endParaRPr>
          </a:p>
        </p:txBody>
      </p:sp>
      <p:pic>
        <p:nvPicPr>
          <p:cNvPr id="2" name="Picture 1" descr="picture of student" title="picture of studen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0"/>
            <a:ext cx="2438400" cy="6858000"/>
          </a:xfrm>
          <a:prstGeom prst="rect">
            <a:avLst/>
          </a:prstGeom>
        </p:spPr>
      </p:pic>
      <p:sp>
        <p:nvSpPr>
          <p:cNvPr id="7" name="Subtitle 6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 hidden="1"/>
          <p:cNvSpPr>
            <a:spLocks noGrp="1"/>
          </p:cNvSpPr>
          <p:nvPr>
            <p:ph type="ctrTitle"/>
          </p:nvPr>
        </p:nvSpPr>
        <p:spPr>
          <a:xfrm>
            <a:off x="827615" y="-940025"/>
            <a:ext cx="7772400" cy="652239"/>
          </a:xfrm>
        </p:spPr>
        <p:txBody>
          <a:bodyPr/>
          <a:lstStyle/>
          <a:p>
            <a:r>
              <a:rPr lang="en-US" sz="2800" dirty="0" smtClean="0"/>
              <a:t>Students and Content smartphone applications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0106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3326</TotalTime>
  <Words>1045</Words>
  <Application>Microsoft Office PowerPoint</Application>
  <PresentationFormat>On-screen Show (4:3)</PresentationFormat>
  <Paragraphs>153</Paragraphs>
  <Slides>21</Slides>
  <Notes>21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Avenir Black</vt:lpstr>
      <vt:lpstr>Avenir Book</vt:lpstr>
      <vt:lpstr>Avenir LT Std 55 Roman</vt:lpstr>
      <vt:lpstr>Calibri</vt:lpstr>
      <vt:lpstr>Century Gothic</vt:lpstr>
      <vt:lpstr>3_Custom Design</vt:lpstr>
      <vt:lpstr>1_Custom Design</vt:lpstr>
      <vt:lpstr>2_Custom Design</vt:lpstr>
      <vt:lpstr>Custom Design</vt:lpstr>
      <vt:lpstr>4_Custom Design</vt:lpstr>
      <vt:lpstr>Discovery Education</vt:lpstr>
      <vt:lpstr>Emerging Trends</vt:lpstr>
      <vt:lpstr>Our Schools Connectivity 2015-2016</vt:lpstr>
      <vt:lpstr>Our Schools Connectivity Survey</vt:lpstr>
      <vt:lpstr>Teachers and Content</vt:lpstr>
      <vt:lpstr>Assessment</vt:lpstr>
      <vt:lpstr>Interact</vt:lpstr>
      <vt:lpstr>Students and Content</vt:lpstr>
      <vt:lpstr>Students and Content smartphone applications</vt:lpstr>
      <vt:lpstr>TEKS for English Language Arts and Reading</vt:lpstr>
      <vt:lpstr>Digital Literacy today</vt:lpstr>
      <vt:lpstr>Digital Literacy Recent</vt:lpstr>
      <vt:lpstr>Chart about students</vt:lpstr>
      <vt:lpstr>Current and Relevant</vt:lpstr>
      <vt:lpstr>Chart students</vt:lpstr>
      <vt:lpstr>Answer the questions</vt:lpstr>
      <vt:lpstr>More questions</vt:lpstr>
      <vt:lpstr>Bar Graph – Deliver Content and Hot to Learn</vt:lpstr>
      <vt:lpstr>Life Cycles</vt:lpstr>
      <vt:lpstr>Chart – Students</vt:lpstr>
      <vt:lpstr>Questions Educators Should Ask Their Digital Partner</vt:lpstr>
    </vt:vector>
  </TitlesOfParts>
  <Manager/>
  <Company>Poll Everywhere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Brad Gessler</dc:creator>
  <cp:keywords/>
  <dc:description/>
  <cp:lastModifiedBy>Meuth, Colleen</cp:lastModifiedBy>
  <cp:revision>305</cp:revision>
  <cp:lastPrinted>2015-10-26T13:48:58Z</cp:lastPrinted>
  <dcterms:created xsi:type="dcterms:W3CDTF">2014-01-04T08:51:36Z</dcterms:created>
  <dcterms:modified xsi:type="dcterms:W3CDTF">2015-12-02T22:46:52Z</dcterms:modified>
  <cp:category/>
</cp:coreProperties>
</file>