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97" r:id="rId2"/>
    <p:sldId id="278" r:id="rId3"/>
    <p:sldId id="298" r:id="rId4"/>
    <p:sldId id="277" r:id="rId5"/>
    <p:sldId id="299" r:id="rId6"/>
    <p:sldId id="300" r:id="rId7"/>
    <p:sldId id="301" r:id="rId8"/>
    <p:sldId id="282" r:id="rId9"/>
    <p:sldId id="287" r:id="rId10"/>
    <p:sldId id="286" r:id="rId11"/>
    <p:sldId id="285" r:id="rId12"/>
    <p:sldId id="310" r:id="rId13"/>
    <p:sldId id="303" r:id="rId14"/>
    <p:sldId id="292" r:id="rId15"/>
    <p:sldId id="305" r:id="rId16"/>
    <p:sldId id="306" r:id="rId17"/>
    <p:sldId id="293" r:id="rId18"/>
    <p:sldId id="294" r:id="rId19"/>
    <p:sldId id="295" r:id="rId20"/>
    <p:sldId id="309" r:id="rId21"/>
    <p:sldId id="29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6" d="100"/>
          <a:sy n="106" d="100"/>
        </p:scale>
        <p:origin x="51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470F39-42D6-9044-828F-5D31D9A094F4}" type="datetimeFigureOut">
              <a:rPr lang="en-US" smtClean="0"/>
              <a:t>11/25/2015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19BC61-DA47-6F46-A3AD-0461777BE2F7}" type="slidenum">
              <a:rPr lang="en-US" smtClean="0"/>
              <a:t>‹#›</a:t>
            </a:fld>
            <a:endParaRPr lang="en-US"/>
          </a:p>
        </p:txBody>
      </p:sp>
    </p:spTree>
    <p:extLst>
      <p:ext uri="{BB962C8B-B14F-4D97-AF65-F5344CB8AC3E}">
        <p14:creationId xmlns:p14="http://schemas.microsoft.com/office/powerpoint/2010/main" val="1751189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E622F-4965-514C-ADEE-E5A3F934E910}" type="slidenum">
              <a:rPr lang="en-US" smtClean="0"/>
              <a:t>2</a:t>
            </a:fld>
            <a:endParaRPr lang="en-US"/>
          </a:p>
        </p:txBody>
      </p:sp>
    </p:spTree>
    <p:extLst>
      <p:ext uri="{BB962C8B-B14F-4D97-AF65-F5344CB8AC3E}">
        <p14:creationId xmlns:p14="http://schemas.microsoft.com/office/powerpoint/2010/main" val="16035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CAEEE47-1A59-F144-90FD-087C1615D031}" type="slidenum">
              <a:rPr lang="en-US" sz="1200">
                <a:latin typeface="Trebuchet MS" charset="0"/>
              </a:rPr>
              <a:pPr/>
              <a:t>3</a:t>
            </a:fld>
            <a:endParaRPr lang="en-US" sz="1200">
              <a:latin typeface="Trebuchet M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rebuchet MS" charset="0"/>
                <a:ea typeface="MS PGothic" charset="0"/>
              </a:rPr>
              <a:t>Elaine</a:t>
            </a:r>
          </a:p>
        </p:txBody>
      </p:sp>
    </p:spTree>
    <p:extLst>
      <p:ext uri="{BB962C8B-B14F-4D97-AF65-F5344CB8AC3E}">
        <p14:creationId xmlns:p14="http://schemas.microsoft.com/office/powerpoint/2010/main" val="133757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rebuchet MS" charset="0"/>
                <a:ea typeface="MS PGothic" charset="0"/>
              </a:rPr>
              <a:t>Elaine</a:t>
            </a:r>
          </a:p>
        </p:txBody>
      </p:sp>
      <p:sp>
        <p:nvSpPr>
          <p:cNvPr id="25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EE75A68-36B8-0748-B7CF-BE5402C74F29}" type="slidenum">
              <a:rPr lang="en-US" sz="1200">
                <a:latin typeface="Trebuchet MS" charset="0"/>
              </a:rPr>
              <a:pPr/>
              <a:t>5</a:t>
            </a:fld>
            <a:endParaRPr lang="en-US" sz="1200">
              <a:latin typeface="Trebuchet MS" charset="0"/>
            </a:endParaRPr>
          </a:p>
        </p:txBody>
      </p:sp>
    </p:spTree>
    <p:extLst>
      <p:ext uri="{BB962C8B-B14F-4D97-AF65-F5344CB8AC3E}">
        <p14:creationId xmlns:p14="http://schemas.microsoft.com/office/powerpoint/2010/main" val="417416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CB27785-7FFB-E14A-ADC7-1E71E48664EB}" type="slidenum">
              <a:rPr lang="en-US" sz="1200">
                <a:latin typeface="Trebuchet MS" charset="0"/>
              </a:rPr>
              <a:pPr/>
              <a:t>6</a:t>
            </a:fld>
            <a:endParaRPr lang="en-US" sz="1200">
              <a:latin typeface="Trebuchet M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rebuchet MS" charset="0"/>
                <a:ea typeface="MS PGothic" charset="0"/>
              </a:rPr>
              <a:t>Elaine</a:t>
            </a:r>
          </a:p>
        </p:txBody>
      </p:sp>
    </p:spTree>
    <p:extLst>
      <p:ext uri="{BB962C8B-B14F-4D97-AF65-F5344CB8AC3E}">
        <p14:creationId xmlns:p14="http://schemas.microsoft.com/office/powerpoint/2010/main" val="182633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293E004-00A2-0346-8A59-514317D322BE}" type="slidenum">
              <a:rPr lang="en-US" sz="1200">
                <a:latin typeface="Trebuchet MS" charset="0"/>
              </a:rPr>
              <a:pPr/>
              <a:t>7</a:t>
            </a:fld>
            <a:endParaRPr lang="en-US" sz="1200">
              <a:latin typeface="Trebuchet M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rebuchet MS" charset="0"/>
                <a:ea typeface="MS PGothic" charset="0"/>
              </a:rPr>
              <a:t>Elaine</a:t>
            </a:r>
          </a:p>
        </p:txBody>
      </p:sp>
    </p:spTree>
    <p:extLst>
      <p:ext uri="{BB962C8B-B14F-4D97-AF65-F5344CB8AC3E}">
        <p14:creationId xmlns:p14="http://schemas.microsoft.com/office/powerpoint/2010/main" val="177358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 between the meanings of "free", yes it is free as in no cost, but it is also free as in giving you the freedom of sharing ownership of the material.</a:t>
            </a:r>
          </a:p>
          <a:p>
            <a:endParaRPr lang="en-US" dirty="0" smtClean="0"/>
          </a:p>
          <a:p>
            <a:pPr marL="514350" indent="-514350">
              <a:buFont typeface="+mj-lt"/>
              <a:buAutoNum type="arabicPeriod"/>
            </a:pPr>
            <a:r>
              <a:rPr lang="en-US" dirty="0" smtClean="0">
                <a:solidFill>
                  <a:srgbClr val="283659"/>
                </a:solidFill>
              </a:rPr>
              <a:t>Determine how to move from open access websites to true OER</a:t>
            </a:r>
          </a:p>
          <a:p>
            <a:pPr marL="514350" indent="-514350">
              <a:buFont typeface="+mj-lt"/>
              <a:buAutoNum type="arabicPeriod"/>
            </a:pPr>
            <a:r>
              <a:rPr lang="en-US" dirty="0" smtClean="0">
                <a:solidFill>
                  <a:srgbClr val="283659"/>
                </a:solidFill>
              </a:rPr>
              <a:t>Retrofit existing materials if possible</a:t>
            </a:r>
          </a:p>
          <a:p>
            <a:pPr marL="514350" indent="-514350">
              <a:buFont typeface="+mj-lt"/>
              <a:buAutoNum type="arabicPeriod"/>
            </a:pPr>
            <a:r>
              <a:rPr lang="en-US" dirty="0" smtClean="0">
                <a:solidFill>
                  <a:srgbClr val="283659"/>
                </a:solidFill>
              </a:rPr>
              <a:t>Implement new tools, processes, and strategies to develop new OER</a:t>
            </a:r>
          </a:p>
          <a:p>
            <a:pPr marL="514350" indent="-514350">
              <a:buFont typeface="+mj-lt"/>
              <a:buAutoNum type="arabicPeriod"/>
            </a:pPr>
            <a:r>
              <a:rPr lang="en-US" dirty="0" smtClean="0">
                <a:solidFill>
                  <a:srgbClr val="283659"/>
                </a:solidFill>
              </a:rPr>
              <a:t>Grow communities around our OER</a:t>
            </a:r>
            <a:endParaRPr lang="en-US" dirty="0" smtClean="0"/>
          </a:p>
          <a:p>
            <a:endParaRPr lang="en-US" dirty="0"/>
          </a:p>
        </p:txBody>
      </p:sp>
      <p:sp>
        <p:nvSpPr>
          <p:cNvPr id="4" name="Slide Number Placeholder 3"/>
          <p:cNvSpPr>
            <a:spLocks noGrp="1"/>
          </p:cNvSpPr>
          <p:nvPr>
            <p:ph type="sldNum" sz="quarter" idx="10"/>
          </p:nvPr>
        </p:nvSpPr>
        <p:spPr/>
        <p:txBody>
          <a:bodyPr/>
          <a:lstStyle/>
          <a:p>
            <a:fld id="{894E622F-4965-514C-ADEE-E5A3F934E910}" type="slidenum">
              <a:rPr lang="en-US" smtClean="0"/>
              <a:t>9</a:t>
            </a:fld>
            <a:endParaRPr lang="en-US"/>
          </a:p>
        </p:txBody>
      </p:sp>
    </p:spTree>
    <p:extLst>
      <p:ext uri="{BB962C8B-B14F-4D97-AF65-F5344CB8AC3E}">
        <p14:creationId xmlns:p14="http://schemas.microsoft.com/office/powerpoint/2010/main" val="84642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Spanish in Texas</a:t>
            </a:r>
          </a:p>
          <a:p>
            <a:endParaRPr lang="en-US" dirty="0" smtClean="0"/>
          </a:p>
          <a:p>
            <a:r>
              <a:rPr lang="en-US" dirty="0" smtClean="0"/>
              <a:t>Development of materials using video samples from the Corpus</a:t>
            </a:r>
          </a:p>
          <a:p>
            <a:r>
              <a:rPr lang="en-US" dirty="0" smtClean="0"/>
              <a:t>Editing pedagogically-useful clips and sharing on YouTube</a:t>
            </a:r>
          </a:p>
          <a:p>
            <a:r>
              <a:rPr lang="en-US" dirty="0" smtClean="0"/>
              <a:t>Experimenting with </a:t>
            </a:r>
            <a:r>
              <a:rPr lang="en-US" dirty="0" err="1" smtClean="0"/>
              <a:t>TedEd</a:t>
            </a:r>
            <a:endParaRPr lang="en-US" dirty="0" smtClean="0"/>
          </a:p>
          <a:p>
            <a:r>
              <a:rPr lang="en-US" dirty="0" smtClean="0"/>
              <a:t>Launching Facebook community, etc.</a:t>
            </a:r>
          </a:p>
          <a:p>
            <a:endParaRPr lang="en-US" dirty="0"/>
          </a:p>
        </p:txBody>
      </p:sp>
      <p:sp>
        <p:nvSpPr>
          <p:cNvPr id="4" name="Slide Number Placeholder 3"/>
          <p:cNvSpPr>
            <a:spLocks noGrp="1"/>
          </p:cNvSpPr>
          <p:nvPr>
            <p:ph type="sldNum" sz="quarter" idx="10"/>
          </p:nvPr>
        </p:nvSpPr>
        <p:spPr/>
        <p:txBody>
          <a:bodyPr/>
          <a:lstStyle/>
          <a:p>
            <a:fld id="{894E622F-4965-514C-ADEE-E5A3F934E910}" type="slidenum">
              <a:rPr lang="en-US" smtClean="0"/>
              <a:t>14</a:t>
            </a:fld>
            <a:endParaRPr lang="en-US"/>
          </a:p>
        </p:txBody>
      </p:sp>
    </p:spTree>
    <p:extLst>
      <p:ext uri="{BB962C8B-B14F-4D97-AF65-F5344CB8AC3E}">
        <p14:creationId xmlns:p14="http://schemas.microsoft.com/office/powerpoint/2010/main" val="189901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Drupal module, will be released as open source</a:t>
            </a:r>
          </a:p>
          <a:p>
            <a:endParaRPr lang="en-US" dirty="0"/>
          </a:p>
        </p:txBody>
      </p:sp>
      <p:sp>
        <p:nvSpPr>
          <p:cNvPr id="4" name="Slide Number Placeholder 3"/>
          <p:cNvSpPr>
            <a:spLocks noGrp="1"/>
          </p:cNvSpPr>
          <p:nvPr>
            <p:ph type="sldNum" sz="quarter" idx="10"/>
          </p:nvPr>
        </p:nvSpPr>
        <p:spPr/>
        <p:txBody>
          <a:bodyPr/>
          <a:lstStyle/>
          <a:p>
            <a:fld id="{894E622F-4965-514C-ADEE-E5A3F934E910}" type="slidenum">
              <a:rPr lang="en-US" smtClean="0"/>
              <a:t>17</a:t>
            </a:fld>
            <a:endParaRPr lang="en-US"/>
          </a:p>
        </p:txBody>
      </p:sp>
    </p:spTree>
    <p:extLst>
      <p:ext uri="{BB962C8B-B14F-4D97-AF65-F5344CB8AC3E}">
        <p14:creationId xmlns:p14="http://schemas.microsoft.com/office/powerpoint/2010/main" val="144037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7C47EF-CD9D-3641-B4AA-BD56E6BEF9D6}"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477404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C47EF-CD9D-3641-B4AA-BD56E6BEF9D6}"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6520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C47EF-CD9D-3641-B4AA-BD56E6BEF9D6}"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74802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C47EF-CD9D-3641-B4AA-BD56E6BEF9D6}"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99892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7C47EF-CD9D-3641-B4AA-BD56E6BEF9D6}"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65326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7C47EF-CD9D-3641-B4AA-BD56E6BEF9D6}" type="datetimeFigureOut">
              <a:rPr lang="en-US" smtClean="0"/>
              <a:t>11/25/2015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40467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7C47EF-CD9D-3641-B4AA-BD56E6BEF9D6}" type="datetimeFigureOut">
              <a:rPr lang="en-US" smtClean="0"/>
              <a:t>11/25/2015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423373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7C47EF-CD9D-3641-B4AA-BD56E6BEF9D6}" type="datetimeFigureOut">
              <a:rPr lang="en-US" smtClean="0"/>
              <a:t>11/25/2015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17767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C47EF-CD9D-3641-B4AA-BD56E6BEF9D6}" type="datetimeFigureOut">
              <a:rPr lang="en-US" smtClean="0"/>
              <a:t>11/25/2015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18106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C47EF-CD9D-3641-B4AA-BD56E6BEF9D6}" type="datetimeFigureOut">
              <a:rPr lang="en-US" smtClean="0"/>
              <a:t>11/25/2015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98774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C47EF-CD9D-3641-B4AA-BD56E6BEF9D6}" type="datetimeFigureOut">
              <a:rPr lang="en-US" smtClean="0"/>
              <a:t>11/25/2015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8E99E-D671-BF40-9C21-34C8F5A96370}" type="slidenum">
              <a:rPr lang="en-US" smtClean="0"/>
              <a:t>‹#›</a:t>
            </a:fld>
            <a:endParaRPr lang="en-US"/>
          </a:p>
        </p:txBody>
      </p:sp>
    </p:spTree>
    <p:extLst>
      <p:ext uri="{BB962C8B-B14F-4D97-AF65-F5344CB8AC3E}">
        <p14:creationId xmlns:p14="http://schemas.microsoft.com/office/powerpoint/2010/main" val="297497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C47EF-CD9D-3641-B4AA-BD56E6BEF9D6}" type="datetimeFigureOut">
              <a:rPr lang="en-US" smtClean="0"/>
              <a:t>11/25/2015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8E99E-D671-BF40-9C21-34C8F5A96370}" type="slidenum">
              <a:rPr lang="en-US" smtClean="0"/>
              <a:t>‹#›</a:t>
            </a:fld>
            <a:endParaRPr lang="en-US"/>
          </a:p>
        </p:txBody>
      </p:sp>
    </p:spTree>
    <p:extLst>
      <p:ext uri="{BB962C8B-B14F-4D97-AF65-F5344CB8AC3E}">
        <p14:creationId xmlns:p14="http://schemas.microsoft.com/office/powerpoint/2010/main" val="4271391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b="1" dirty="0" smtClean="0"/>
              <a:t>Dr. Carl S. Blyth</a:t>
            </a:r>
          </a:p>
          <a:p>
            <a:pPr marL="0" indent="0" algn="ctr">
              <a:buNone/>
            </a:pPr>
            <a:endParaRPr lang="en-US" dirty="0" smtClean="0"/>
          </a:p>
          <a:p>
            <a:pPr marL="0" indent="0" algn="ctr">
              <a:buNone/>
            </a:pPr>
            <a:r>
              <a:rPr lang="en-US" dirty="0" smtClean="0"/>
              <a:t>Center for Open Educational Resources and Language Learning</a:t>
            </a:r>
          </a:p>
          <a:p>
            <a:pPr marL="0" indent="0" algn="ctr">
              <a:buNone/>
            </a:pPr>
            <a:endParaRPr lang="en-US" dirty="0" smtClean="0"/>
          </a:p>
          <a:p>
            <a:pPr marL="0" indent="0" algn="ctr">
              <a:buNone/>
            </a:pPr>
            <a:r>
              <a:rPr lang="en-US" dirty="0" smtClean="0"/>
              <a:t>University of Texas at Austin</a:t>
            </a:r>
            <a:endParaRPr lang="en-US" dirty="0"/>
          </a:p>
        </p:txBody>
      </p:sp>
      <p:sp>
        <p:nvSpPr>
          <p:cNvPr id="2" name="Title 1" hidden="1"/>
          <p:cNvSpPr>
            <a:spLocks noGrp="1"/>
          </p:cNvSpPr>
          <p:nvPr>
            <p:ph type="title"/>
          </p:nvPr>
        </p:nvSpPr>
        <p:spPr/>
        <p:txBody>
          <a:bodyPr>
            <a:normAutofit/>
          </a:bodyPr>
          <a:lstStyle/>
          <a:p>
            <a:r>
              <a:rPr lang="en-US" sz="1800" dirty="0"/>
              <a:t>Center for Open Educational Resources and Language Learning</a:t>
            </a:r>
            <a:br>
              <a:rPr lang="en-US" sz="1800" dirty="0"/>
            </a:br>
            <a:endParaRPr lang="en-US" sz="1800" dirty="0"/>
          </a:p>
        </p:txBody>
      </p:sp>
    </p:spTree>
    <p:extLst>
      <p:ext uri="{BB962C8B-B14F-4D97-AF65-F5344CB8AC3E}">
        <p14:creationId xmlns:p14="http://schemas.microsoft.com/office/powerpoint/2010/main" val="3420378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Wiley &amp; Green (2012:18)</a:t>
            </a:r>
            <a:endParaRPr lang="en-US" dirty="0"/>
          </a:p>
        </p:txBody>
      </p:sp>
      <p:sp>
        <p:nvSpPr>
          <p:cNvPr id="3" name="Content Placeholder 2"/>
          <p:cNvSpPr>
            <a:spLocks noGrp="1"/>
          </p:cNvSpPr>
          <p:nvPr>
            <p:ph idx="1"/>
          </p:nvPr>
        </p:nvSpPr>
        <p:spPr/>
        <p:txBody>
          <a:bodyPr/>
          <a:lstStyle/>
          <a:p>
            <a:pPr marL="0" indent="0" algn="ctr">
              <a:buNone/>
            </a:pPr>
            <a:endParaRPr lang="en-US" sz="3600" dirty="0" smtClean="0"/>
          </a:p>
          <a:p>
            <a:pPr marL="0" indent="0" algn="just">
              <a:buNone/>
            </a:pPr>
            <a:r>
              <a:rPr lang="en-US" sz="3600" dirty="0" smtClean="0"/>
              <a:t>“Education is, first and foremost an enterprise of sharing. In fact, sharing is the sole means by which education is effected. If an educator is not sharing what he or she knows with students, there is no education happening.”</a:t>
            </a:r>
            <a:endParaRPr lang="en-US" sz="3600" dirty="0"/>
          </a:p>
        </p:txBody>
      </p:sp>
    </p:spTree>
    <p:extLst>
      <p:ext uri="{BB962C8B-B14F-4D97-AF65-F5344CB8AC3E}">
        <p14:creationId xmlns:p14="http://schemas.microsoft.com/office/powerpoint/2010/main" val="1342512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1"/>
            <a:ext cx="8229600" cy="873760"/>
          </a:xfrm>
        </p:spPr>
        <p:txBody>
          <a:bodyPr/>
          <a:lstStyle/>
          <a:p>
            <a:r>
              <a:rPr lang="en-US" dirty="0"/>
              <a:t>What </a:t>
            </a:r>
            <a:r>
              <a:rPr lang="en-US" dirty="0" smtClean="0"/>
              <a:t>COERLL means </a:t>
            </a:r>
            <a:r>
              <a:rPr lang="en-US" dirty="0"/>
              <a:t>by </a:t>
            </a:r>
            <a:r>
              <a:rPr lang="en-US" i="1" dirty="0" smtClean="0"/>
              <a:t>OPEN</a:t>
            </a:r>
            <a:endParaRPr lang="en-US" i="1" dirty="0"/>
          </a:p>
        </p:txBody>
      </p:sp>
      <p:sp>
        <p:nvSpPr>
          <p:cNvPr id="3" name="Content Placeholder 2"/>
          <p:cNvSpPr>
            <a:spLocks noGrp="1"/>
          </p:cNvSpPr>
          <p:nvPr>
            <p:ph idx="1"/>
          </p:nvPr>
        </p:nvSpPr>
        <p:spPr>
          <a:xfrm>
            <a:off x="831272" y="1798320"/>
            <a:ext cx="7855527" cy="4327843"/>
          </a:xfrm>
        </p:spPr>
        <p:txBody>
          <a:bodyPr>
            <a:normAutofit/>
          </a:bodyPr>
          <a:lstStyle/>
          <a:p>
            <a:pPr marL="514350" indent="-514350">
              <a:buFont typeface="+mj-lt"/>
              <a:buAutoNum type="arabicPeriod"/>
            </a:pPr>
            <a:endParaRPr lang="en-US" dirty="0" smtClean="0"/>
          </a:p>
          <a:p>
            <a:pPr marL="514350" indent="-514350">
              <a:buFont typeface="+mj-lt"/>
              <a:buAutoNum type="arabicPeriod"/>
            </a:pPr>
            <a:r>
              <a:rPr lang="en-US" dirty="0" smtClean="0"/>
              <a:t>Free Access (online, no passwords, no fees)</a:t>
            </a:r>
            <a:endParaRPr lang="en-US" dirty="0"/>
          </a:p>
          <a:p>
            <a:pPr marL="514350" indent="-514350">
              <a:buFont typeface="+mj-lt"/>
              <a:buAutoNum type="arabicPeriod"/>
            </a:pPr>
            <a:r>
              <a:rPr lang="en-US" dirty="0" smtClean="0"/>
              <a:t>Enable the “5 R’s” (David Wiley)</a:t>
            </a:r>
            <a:endParaRPr lang="en-US" sz="1400" dirty="0" smtClean="0">
              <a:solidFill>
                <a:srgbClr val="283659"/>
              </a:solidFill>
            </a:endParaRPr>
          </a:p>
          <a:p>
            <a:pPr lvl="1"/>
            <a:r>
              <a:rPr lang="en-US" b="1" dirty="0" smtClean="0"/>
              <a:t>Retain</a:t>
            </a:r>
            <a:r>
              <a:rPr lang="en-US" dirty="0" smtClean="0"/>
              <a:t>-no disappearing ink!</a:t>
            </a:r>
          </a:p>
          <a:p>
            <a:pPr lvl="1"/>
            <a:r>
              <a:rPr lang="en-US" b="1" dirty="0" smtClean="0"/>
              <a:t>Reuse</a:t>
            </a:r>
            <a:r>
              <a:rPr lang="en-US" dirty="0" smtClean="0"/>
              <a:t> - copy verbatim</a:t>
            </a:r>
          </a:p>
          <a:p>
            <a:pPr lvl="1"/>
            <a:r>
              <a:rPr lang="en-US" b="1" dirty="0" smtClean="0"/>
              <a:t>Redistribute</a:t>
            </a:r>
            <a:r>
              <a:rPr lang="en-US" dirty="0" smtClean="0"/>
              <a:t> - share with others</a:t>
            </a:r>
          </a:p>
          <a:p>
            <a:pPr lvl="1"/>
            <a:r>
              <a:rPr lang="en-US" b="1" dirty="0" smtClean="0"/>
              <a:t>Revise</a:t>
            </a:r>
            <a:r>
              <a:rPr lang="en-US" dirty="0" smtClean="0"/>
              <a:t> - adapt and edit</a:t>
            </a:r>
          </a:p>
          <a:p>
            <a:pPr lvl="1"/>
            <a:r>
              <a:rPr lang="en-US" b="1" dirty="0" smtClean="0"/>
              <a:t>Remix</a:t>
            </a:r>
            <a:r>
              <a:rPr lang="en-US" dirty="0" smtClean="0"/>
              <a:t> - combine with others</a:t>
            </a:r>
          </a:p>
          <a:p>
            <a:pPr marL="457200" lvl="1" indent="0">
              <a:buNone/>
            </a:pPr>
            <a:endParaRPr lang="en-US" dirty="0" smtClean="0">
              <a:solidFill>
                <a:srgbClr val="283659"/>
              </a:solidFill>
            </a:endParaRPr>
          </a:p>
          <a:p>
            <a:endParaRPr lang="en-US" dirty="0"/>
          </a:p>
        </p:txBody>
      </p:sp>
    </p:spTree>
    <p:extLst>
      <p:ext uri="{BB962C8B-B14F-4D97-AF65-F5344CB8AC3E}">
        <p14:creationId xmlns:p14="http://schemas.microsoft.com/office/powerpoint/2010/main" val="3264522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“Remix Hypothesis”</a:t>
            </a:r>
            <a:endParaRPr lang="en-US" dirty="0"/>
          </a:p>
        </p:txBody>
      </p:sp>
      <p:pic>
        <p:nvPicPr>
          <p:cNvPr id="4" name="Content Placeholder 3" descr="DavidWiley.tiff" title="David Wiley"/>
          <p:cNvPicPr>
            <a:picLocks noGrp="1" noChangeAspect="1"/>
          </p:cNvPicPr>
          <p:nvPr>
            <p:ph idx="1"/>
          </p:nvPr>
        </p:nvPicPr>
        <p:blipFill>
          <a:blip r:embed="rId2">
            <a:extLst>
              <a:ext uri="{28A0092B-C50C-407E-A947-70E740481C1C}">
                <a14:useLocalDpi xmlns:a14="http://schemas.microsoft.com/office/drawing/2010/main" val="0"/>
              </a:ext>
            </a:extLst>
          </a:blip>
          <a:srcRect l="-26467" r="-26467"/>
          <a:stretch>
            <a:fillRect/>
          </a:stretch>
        </p:blipFill>
        <p:spPr>
          <a:xfrm>
            <a:off x="0" y="1417638"/>
            <a:ext cx="9097394" cy="5003216"/>
          </a:xfrm>
        </p:spPr>
      </p:pic>
    </p:spTree>
    <p:extLst>
      <p:ext uri="{BB962C8B-B14F-4D97-AF65-F5344CB8AC3E}">
        <p14:creationId xmlns:p14="http://schemas.microsoft.com/office/powerpoint/2010/main" val="258147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6113" y="1693978"/>
            <a:ext cx="5335519" cy="3958034"/>
          </a:xfrm>
        </p:spPr>
        <p:txBody>
          <a:bodyPr>
            <a:normAutofit/>
          </a:bodyPr>
          <a:lstStyle/>
          <a:p>
            <a:pPr marL="457200" lvl="1" indent="0">
              <a:buNone/>
            </a:pPr>
            <a:endParaRPr lang="en-US" sz="2000" dirty="0" smtClean="0">
              <a:solidFill>
                <a:srgbClr val="283659"/>
              </a:solidFill>
            </a:endParaRPr>
          </a:p>
          <a:p>
            <a:pPr lvl="1"/>
            <a:r>
              <a:rPr lang="en-US" sz="2600" dirty="0" smtClean="0">
                <a:solidFill>
                  <a:srgbClr val="283659"/>
                </a:solidFill>
              </a:rPr>
              <a:t>Modular content </a:t>
            </a:r>
            <a:endParaRPr lang="en-US" sz="2600" dirty="0">
              <a:solidFill>
                <a:srgbClr val="283659"/>
              </a:solidFill>
            </a:endParaRPr>
          </a:p>
          <a:p>
            <a:pPr lvl="1"/>
            <a:r>
              <a:rPr lang="en-US" sz="2600" dirty="0">
                <a:solidFill>
                  <a:srgbClr val="283659"/>
                </a:solidFill>
              </a:rPr>
              <a:t>Embeddable Media </a:t>
            </a:r>
            <a:r>
              <a:rPr lang="en-US" sz="2600" dirty="0" smtClean="0">
                <a:solidFill>
                  <a:srgbClr val="283659"/>
                </a:solidFill>
              </a:rPr>
              <a:t>(YouTube)</a:t>
            </a:r>
          </a:p>
          <a:p>
            <a:pPr lvl="1"/>
            <a:r>
              <a:rPr lang="en-US" sz="2600" dirty="0" smtClean="0">
                <a:solidFill>
                  <a:srgbClr val="283659"/>
                </a:solidFill>
              </a:rPr>
              <a:t>Editable </a:t>
            </a:r>
            <a:r>
              <a:rPr lang="en-US" sz="2600" dirty="0">
                <a:solidFill>
                  <a:srgbClr val="283659"/>
                </a:solidFill>
              </a:rPr>
              <a:t>formats (Google </a:t>
            </a:r>
            <a:r>
              <a:rPr lang="en-US" sz="2600" dirty="0" smtClean="0">
                <a:solidFill>
                  <a:srgbClr val="283659"/>
                </a:solidFill>
              </a:rPr>
              <a:t>Docs)</a:t>
            </a:r>
          </a:p>
          <a:p>
            <a:pPr lvl="1"/>
            <a:r>
              <a:rPr lang="en-US" sz="2600" dirty="0">
                <a:solidFill>
                  <a:srgbClr val="283659"/>
                </a:solidFill>
              </a:rPr>
              <a:t>M</a:t>
            </a:r>
            <a:r>
              <a:rPr lang="en-US" sz="2600" dirty="0" smtClean="0">
                <a:solidFill>
                  <a:srgbClr val="283659"/>
                </a:solidFill>
              </a:rPr>
              <a:t>ultiple formats (print-on-demand and mobile</a:t>
            </a:r>
            <a:r>
              <a:rPr lang="en-US" sz="2600" dirty="0">
                <a:solidFill>
                  <a:srgbClr val="283659"/>
                </a:solidFill>
              </a:rPr>
              <a:t>)</a:t>
            </a:r>
            <a:endParaRPr lang="en-US" sz="2600" dirty="0" smtClean="0">
              <a:solidFill>
                <a:srgbClr val="283659"/>
              </a:solidFill>
            </a:endParaRPr>
          </a:p>
        </p:txBody>
      </p:sp>
      <p:pic>
        <p:nvPicPr>
          <p:cNvPr id="4" name="Picture 3" descr="Screen shot 2012-06-14 at 1.42.02 PM.png" titl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88" y="1693978"/>
            <a:ext cx="3203828" cy="3483883"/>
          </a:xfrm>
          <a:prstGeom prst="rect">
            <a:avLst/>
          </a:prstGeom>
        </p:spPr>
      </p:pic>
      <p:sp>
        <p:nvSpPr>
          <p:cNvPr id="2" name="Title 1"/>
          <p:cNvSpPr>
            <a:spLocks noGrp="1"/>
          </p:cNvSpPr>
          <p:nvPr>
            <p:ph type="title"/>
          </p:nvPr>
        </p:nvSpPr>
        <p:spPr>
          <a:xfrm>
            <a:off x="457200" y="792481"/>
            <a:ext cx="8229600" cy="772159"/>
          </a:xfrm>
        </p:spPr>
        <p:txBody>
          <a:bodyPr/>
          <a:lstStyle/>
          <a:p>
            <a:r>
              <a:rPr lang="en-US" dirty="0" smtClean="0"/>
              <a:t>COERLL’s Open Design Strategies</a:t>
            </a:r>
            <a:endParaRPr lang="en-US" dirty="0"/>
          </a:p>
        </p:txBody>
      </p:sp>
    </p:spTree>
    <p:extLst>
      <p:ext uri="{BB962C8B-B14F-4D97-AF65-F5344CB8AC3E}">
        <p14:creationId xmlns:p14="http://schemas.microsoft.com/office/powerpoint/2010/main" val="2895503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picture" title="picture"/>
          <p:cNvSpPr>
            <a:spLocks noGrp="1"/>
          </p:cNvSpPr>
          <p:nvPr>
            <p:ph type="body" idx="4294967295"/>
          </p:nvPr>
        </p:nvSpPr>
        <p:spPr>
          <a:xfrm>
            <a:off x="1371600" y="2906713"/>
            <a:ext cx="7772400" cy="1500187"/>
          </a:xfrm>
        </p:spPr>
        <p:txBody>
          <a:bodyPr/>
          <a:lstStyle/>
          <a:p>
            <a:endParaRPr lang="en-US" smtClean="0"/>
          </a:p>
          <a:p>
            <a:endParaRPr lang="en-US" dirty="0" smtClean="0"/>
          </a:p>
        </p:txBody>
      </p:sp>
      <p:sp>
        <p:nvSpPr>
          <p:cNvPr id="4" name="TextBox 3" descr="blank box" title="blank box"/>
          <p:cNvSpPr txBox="1"/>
          <p:nvPr/>
        </p:nvSpPr>
        <p:spPr>
          <a:xfrm>
            <a:off x="4133273" y="831273"/>
            <a:ext cx="184666" cy="369332"/>
          </a:xfrm>
          <a:prstGeom prst="rect">
            <a:avLst/>
          </a:prstGeom>
          <a:noFill/>
        </p:spPr>
        <p:txBody>
          <a:bodyPr wrap="none" rtlCol="0">
            <a:spAutoFit/>
          </a:bodyPr>
          <a:lstStyle/>
          <a:p>
            <a:endParaRPr lang="en-US" dirty="0"/>
          </a:p>
        </p:txBody>
      </p:sp>
      <p:pic>
        <p:nvPicPr>
          <p:cNvPr id="6" name="Picture 5" descr="SpinTX.tiff" title="sl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08889"/>
          </a:xfrm>
          <a:prstGeom prst="rect">
            <a:avLst/>
          </a:prstGeom>
        </p:spPr>
      </p:pic>
      <p:sp>
        <p:nvSpPr>
          <p:cNvPr id="11" name="Title 10" hidden="1"/>
          <p:cNvSpPr>
            <a:spLocks noGrp="1"/>
          </p:cNvSpPr>
          <p:nvPr>
            <p:ph type="title"/>
          </p:nvPr>
        </p:nvSpPr>
        <p:spPr/>
        <p:txBody>
          <a:bodyPr>
            <a:normAutofit/>
          </a:bodyPr>
          <a:lstStyle/>
          <a:p>
            <a:r>
              <a:rPr lang="en-US" sz="1200" dirty="0" smtClean="0"/>
              <a:t>Spin </a:t>
            </a:r>
            <a:r>
              <a:rPr lang="en-US" sz="1200" dirty="0" err="1" smtClean="0"/>
              <a:t>tx</a:t>
            </a:r>
            <a:endParaRPr lang="en-US" sz="1200" dirty="0"/>
          </a:p>
        </p:txBody>
      </p:sp>
    </p:spTree>
    <p:extLst>
      <p:ext uri="{BB962C8B-B14F-4D97-AF65-F5344CB8AC3E}">
        <p14:creationId xmlns:p14="http://schemas.microsoft.com/office/powerpoint/2010/main" val="3705309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err="1" smtClean="0"/>
              <a:t>Francais</a:t>
            </a:r>
            <a:r>
              <a:rPr lang="en-US" dirty="0" smtClean="0"/>
              <a:t> </a:t>
            </a:r>
            <a:r>
              <a:rPr lang="en-US" dirty="0" err="1" smtClean="0"/>
              <a:t>interactif</a:t>
            </a:r>
            <a:endParaRPr lang="en-US" dirty="0"/>
          </a:p>
        </p:txBody>
      </p:sp>
      <p:pic>
        <p:nvPicPr>
          <p:cNvPr id="4" name="Content Placeholder 3" descr="FI.tiff" title="slide"/>
          <p:cNvPicPr>
            <a:picLocks noGrp="1" noChangeAspect="1"/>
          </p:cNvPicPr>
          <p:nvPr>
            <p:ph idx="1"/>
          </p:nvPr>
        </p:nvPicPr>
        <p:blipFill>
          <a:blip r:embed="rId2">
            <a:extLst>
              <a:ext uri="{28A0092B-C50C-407E-A947-70E740481C1C}">
                <a14:useLocalDpi xmlns:a14="http://schemas.microsoft.com/office/drawing/2010/main" val="0"/>
              </a:ext>
            </a:extLst>
          </a:blip>
          <a:srcRect t="416" b="416"/>
          <a:stretch>
            <a:fillRect/>
          </a:stretch>
        </p:blipFill>
        <p:spPr>
          <a:xfrm>
            <a:off x="457200" y="1134979"/>
            <a:ext cx="8229600" cy="4525963"/>
          </a:xfrm>
        </p:spPr>
      </p:pic>
    </p:spTree>
    <p:extLst>
      <p:ext uri="{BB962C8B-B14F-4D97-AF65-F5344CB8AC3E}">
        <p14:creationId xmlns:p14="http://schemas.microsoft.com/office/powerpoint/2010/main" val="495015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and important updates</a:t>
            </a:r>
            <a:endParaRPr lang="en-US" dirty="0"/>
          </a:p>
        </p:txBody>
      </p:sp>
      <p:pic>
        <p:nvPicPr>
          <p:cNvPr id="4" name="Content Placeholder 3" descr="FI online.tiff" title="slide"/>
          <p:cNvPicPr>
            <a:picLocks noGrp="1" noChangeAspect="1"/>
          </p:cNvPicPr>
          <p:nvPr>
            <p:ph idx="1"/>
          </p:nvPr>
        </p:nvPicPr>
        <p:blipFill>
          <a:blip r:embed="rId2">
            <a:extLst>
              <a:ext uri="{28A0092B-C50C-407E-A947-70E740481C1C}">
                <a14:useLocalDpi xmlns:a14="http://schemas.microsoft.com/office/drawing/2010/main" val="0"/>
              </a:ext>
            </a:extLst>
          </a:blip>
          <a:srcRect l="-20683" r="-20683"/>
          <a:stretch>
            <a:fillRect/>
          </a:stretch>
        </p:blipFill>
        <p:spPr>
          <a:xfrm>
            <a:off x="-667770" y="130259"/>
            <a:ext cx="10920489" cy="6005848"/>
          </a:xfrm>
        </p:spPr>
      </p:pic>
    </p:spTree>
    <p:extLst>
      <p:ext uri="{BB962C8B-B14F-4D97-AF65-F5344CB8AC3E}">
        <p14:creationId xmlns:p14="http://schemas.microsoft.com/office/powerpoint/2010/main" val="373392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comma.tiff" title="slide"/>
          <p:cNvPicPr>
            <a:picLocks noGrp="1" noChangeAspect="1"/>
          </p:cNvPicPr>
          <p:nvPr>
            <p:ph idx="1"/>
          </p:nvPr>
        </p:nvPicPr>
        <p:blipFill>
          <a:blip r:embed="rId3">
            <a:extLst>
              <a:ext uri="{28A0092B-C50C-407E-A947-70E740481C1C}">
                <a14:useLocalDpi xmlns:a14="http://schemas.microsoft.com/office/drawing/2010/main" val="0"/>
              </a:ext>
            </a:extLst>
          </a:blip>
          <a:srcRect t="-20487" b="-20487"/>
          <a:stretch>
            <a:fillRect/>
          </a:stretch>
        </p:blipFill>
        <p:spPr>
          <a:xfrm>
            <a:off x="569495" y="-988728"/>
            <a:ext cx="8229600" cy="7718777"/>
          </a:xfrm>
        </p:spPr>
      </p:pic>
      <p:sp>
        <p:nvSpPr>
          <p:cNvPr id="4" name="TextBox 3" descr="blank box" title="blank box"/>
          <p:cNvSpPr txBox="1"/>
          <p:nvPr/>
        </p:nvSpPr>
        <p:spPr>
          <a:xfrm>
            <a:off x="4133273" y="831273"/>
            <a:ext cx="184666" cy="369332"/>
          </a:xfrm>
          <a:prstGeom prst="rect">
            <a:avLst/>
          </a:prstGeom>
          <a:noFill/>
        </p:spPr>
        <p:txBody>
          <a:bodyPr wrap="none" rtlCol="0">
            <a:spAutoFit/>
          </a:bodyPr>
          <a:lstStyle/>
          <a:p>
            <a:endParaRPr lang="en-US" dirty="0"/>
          </a:p>
        </p:txBody>
      </p:sp>
      <p:sp>
        <p:nvSpPr>
          <p:cNvPr id="2" name="Title 1" hidden="1"/>
          <p:cNvSpPr>
            <a:spLocks noGrp="1"/>
          </p:cNvSpPr>
          <p:nvPr>
            <p:ph type="title"/>
          </p:nvPr>
        </p:nvSpPr>
        <p:spPr>
          <a:xfrm flipV="1">
            <a:off x="457200" y="296333"/>
            <a:ext cx="8229600" cy="607908"/>
          </a:xfrm>
        </p:spPr>
        <p:txBody>
          <a:bodyPr>
            <a:normAutofit fontScale="90000"/>
          </a:bodyPr>
          <a:lstStyle/>
          <a:p>
            <a:r>
              <a:rPr lang="en-US" dirty="0" smtClean="0"/>
              <a:t>Collaborative reading</a:t>
            </a:r>
            <a:endParaRPr lang="en-US" dirty="0"/>
          </a:p>
        </p:txBody>
      </p:sp>
    </p:spTree>
    <p:extLst>
      <p:ext uri="{BB962C8B-B14F-4D97-AF65-F5344CB8AC3E}">
        <p14:creationId xmlns:p14="http://schemas.microsoft.com/office/powerpoint/2010/main" val="338734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hidden="1"/>
          <p:cNvSpPr>
            <a:spLocks noGrp="1"/>
          </p:cNvSpPr>
          <p:nvPr>
            <p:ph idx="1"/>
          </p:nvPr>
        </p:nvSpPr>
        <p:spPr/>
        <p:txBody>
          <a:bodyPr/>
          <a:lstStyle/>
          <a:p>
            <a:endParaRPr lang="en-US"/>
          </a:p>
        </p:txBody>
      </p:sp>
      <p:pic>
        <p:nvPicPr>
          <p:cNvPr id="4" name="Content Placeholder 5" descr="LLDQ2.tiff" title="picture"/>
          <p:cNvPicPr>
            <a:picLocks noGrp="1" noChangeAspect="1"/>
          </p:cNvPicPr>
          <p:nvPr/>
        </p:nvPicPr>
        <p:blipFill>
          <a:blip r:embed="rId2">
            <a:extLst>
              <a:ext uri="{28A0092B-C50C-407E-A947-70E740481C1C}">
                <a14:useLocalDpi xmlns:a14="http://schemas.microsoft.com/office/drawing/2010/main" val="0"/>
              </a:ext>
            </a:extLst>
          </a:blip>
          <a:srcRect l="-66160" r="-66160"/>
          <a:stretch>
            <a:fillRect/>
          </a:stretch>
        </p:blipFill>
        <p:spPr>
          <a:xfrm>
            <a:off x="282222" y="1"/>
            <a:ext cx="8811162" cy="6333472"/>
          </a:xfrm>
          <a:prstGeom prst="rect">
            <a:avLst/>
          </a:prstGeom>
        </p:spPr>
      </p:pic>
      <p:sp>
        <p:nvSpPr>
          <p:cNvPr id="2" name="Title 1" hidden="1"/>
          <p:cNvSpPr>
            <a:spLocks noGrp="1"/>
          </p:cNvSpPr>
          <p:nvPr>
            <p:ph type="title"/>
          </p:nvPr>
        </p:nvSpPr>
        <p:spPr>
          <a:xfrm>
            <a:off x="457200" y="812801"/>
            <a:ext cx="8229600" cy="1198880"/>
          </a:xfrm>
        </p:spPr>
        <p:txBody>
          <a:bodyPr>
            <a:normAutofit/>
          </a:bodyPr>
          <a:lstStyle/>
          <a:p>
            <a:r>
              <a:rPr lang="en-US" dirty="0" smtClean="0"/>
              <a:t>The Lang/Lit Divide</a:t>
            </a:r>
            <a:endParaRPr lang="en-US" dirty="0"/>
          </a:p>
        </p:txBody>
      </p:sp>
    </p:spTree>
    <p:extLst>
      <p:ext uri="{BB962C8B-B14F-4D97-AF65-F5344CB8AC3E}">
        <p14:creationId xmlns:p14="http://schemas.microsoft.com/office/powerpoint/2010/main" val="4156364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Google Drive</a:t>
            </a:r>
            <a:endParaRPr lang="en-US" dirty="0"/>
          </a:p>
        </p:txBody>
      </p:sp>
      <p:pic>
        <p:nvPicPr>
          <p:cNvPr id="4" name="Content Placeholder 3" descr="LLDQ.tiff" title="slide"/>
          <p:cNvPicPr>
            <a:picLocks noGrp="1" noChangeAspect="1"/>
          </p:cNvPicPr>
          <p:nvPr>
            <p:ph idx="1"/>
          </p:nvPr>
        </p:nvPicPr>
        <p:blipFill>
          <a:blip r:embed="rId2">
            <a:extLst>
              <a:ext uri="{28A0092B-C50C-407E-A947-70E740481C1C}">
                <a14:useLocalDpi xmlns:a14="http://schemas.microsoft.com/office/drawing/2010/main" val="0"/>
              </a:ext>
            </a:extLst>
          </a:blip>
          <a:srcRect t="-10375" b="-10375"/>
          <a:stretch>
            <a:fillRect/>
          </a:stretch>
        </p:blipFill>
        <p:spPr>
          <a:xfrm>
            <a:off x="306847" y="0"/>
            <a:ext cx="8837153" cy="6152936"/>
          </a:xfrm>
        </p:spPr>
      </p:pic>
    </p:spTree>
    <p:extLst>
      <p:ext uri="{BB962C8B-B14F-4D97-AF65-F5344CB8AC3E}">
        <p14:creationId xmlns:p14="http://schemas.microsoft.com/office/powerpoint/2010/main" val="899085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blank box" title="blank box"/>
          <p:cNvSpPr>
            <a:spLocks noGrp="1"/>
          </p:cNvSpPr>
          <p:nvPr>
            <p:ph type="subTitle" idx="1"/>
          </p:nvPr>
        </p:nvSpPr>
        <p:spPr/>
        <p:txBody>
          <a:bodyPr/>
          <a:lstStyle/>
          <a:p>
            <a:endParaRPr lang="en-US" smtClean="0"/>
          </a:p>
          <a:p>
            <a:endParaRPr lang="en-US" dirty="0"/>
          </a:p>
        </p:txBody>
      </p:sp>
      <p:pic>
        <p:nvPicPr>
          <p:cNvPr id="4" name="Picture 3" descr="Logo.jpg" title="coer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959110"/>
            <a:ext cx="6980080" cy="5240475"/>
          </a:xfrm>
          <a:prstGeom prst="rect">
            <a:avLst/>
          </a:prstGeom>
        </p:spPr>
      </p:pic>
      <p:sp>
        <p:nvSpPr>
          <p:cNvPr id="9" name="Title 8" hidden="1"/>
          <p:cNvSpPr>
            <a:spLocks noGrp="1"/>
          </p:cNvSpPr>
          <p:nvPr>
            <p:ph type="ctrTitle"/>
          </p:nvPr>
        </p:nvSpPr>
        <p:spPr>
          <a:xfrm>
            <a:off x="685800" y="-1"/>
            <a:ext cx="7772400" cy="1411705"/>
          </a:xfrm>
        </p:spPr>
        <p:txBody>
          <a:bodyPr>
            <a:normAutofit/>
          </a:bodyPr>
          <a:lstStyle/>
          <a:p>
            <a:r>
              <a:rPr lang="en-US" sz="1200" dirty="0" err="1" smtClean="0"/>
              <a:t>Coerll</a:t>
            </a:r>
            <a:endParaRPr lang="en-US" sz="1200" dirty="0"/>
          </a:p>
        </p:txBody>
      </p:sp>
    </p:spTree>
    <p:extLst>
      <p:ext uri="{BB962C8B-B14F-4D97-AF65-F5344CB8AC3E}">
        <p14:creationId xmlns:p14="http://schemas.microsoft.com/office/powerpoint/2010/main" val="2836921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Sharing Materials Fall 2015</a:t>
            </a:r>
            <a:endParaRPr lang="en-US" dirty="0"/>
          </a:p>
        </p:txBody>
      </p:sp>
      <p:pic>
        <p:nvPicPr>
          <p:cNvPr id="4" name="Content Placeholder 3" descr="Newsletter.tiff" title="slide"/>
          <p:cNvPicPr>
            <a:picLocks noGrp="1" noChangeAspect="1"/>
          </p:cNvPicPr>
          <p:nvPr>
            <p:ph idx="1"/>
          </p:nvPr>
        </p:nvPicPr>
        <p:blipFill>
          <a:blip r:embed="rId2">
            <a:extLst>
              <a:ext uri="{28A0092B-C50C-407E-A947-70E740481C1C}">
                <a14:useLocalDpi xmlns:a14="http://schemas.microsoft.com/office/drawing/2010/main" val="0"/>
              </a:ext>
            </a:extLst>
          </a:blip>
          <a:srcRect l="-39580" r="-39580"/>
          <a:stretch>
            <a:fillRect/>
          </a:stretch>
        </p:blipFill>
        <p:spPr>
          <a:xfrm>
            <a:off x="457200" y="475164"/>
            <a:ext cx="8229600" cy="5851525"/>
          </a:xfrm>
        </p:spPr>
      </p:pic>
    </p:spTree>
    <p:extLst>
      <p:ext uri="{BB962C8B-B14F-4D97-AF65-F5344CB8AC3E}">
        <p14:creationId xmlns:p14="http://schemas.microsoft.com/office/powerpoint/2010/main" val="3311825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Free USB Drives! 1 Gigabyte!</a:t>
            </a:r>
            <a:endParaRPr lang="en-US" dirty="0"/>
          </a:p>
        </p:txBody>
      </p:sp>
      <p:pic>
        <p:nvPicPr>
          <p:cNvPr id="4" name="Content Placeholder 3" descr="IMG_20150526_140315403.jpg" title="gigabyte"/>
          <p:cNvPicPr>
            <a:picLocks noGrp="1" noChangeAspect="1"/>
          </p:cNvPicPr>
          <p:nvPr>
            <p:ph idx="1"/>
          </p:nvPr>
        </p:nvPicPr>
        <p:blipFill>
          <a:blip r:embed="rId2">
            <a:extLst>
              <a:ext uri="{28A0092B-C50C-407E-A947-70E740481C1C}">
                <a14:useLocalDpi xmlns:a14="http://schemas.microsoft.com/office/drawing/2010/main" val="0"/>
              </a:ext>
            </a:extLst>
          </a:blip>
          <a:srcRect l="-15170" r="-15170"/>
          <a:stretch>
            <a:fillRect/>
          </a:stretch>
        </p:blipFill>
        <p:spPr>
          <a:xfrm>
            <a:off x="-98778" y="1260811"/>
            <a:ext cx="9595555" cy="4933966"/>
          </a:xfrm>
        </p:spPr>
      </p:pic>
    </p:spTree>
    <p:extLst>
      <p:ext uri="{BB962C8B-B14F-4D97-AF65-F5344CB8AC3E}">
        <p14:creationId xmlns:p14="http://schemas.microsoft.com/office/powerpoint/2010/main" val="70376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p:txBody>
          <a:bodyPr>
            <a:normAutofit lnSpcReduction="10000"/>
          </a:bodyPr>
          <a:lstStyle/>
          <a:p>
            <a:pPr eaLnBrk="1" hangingPunct="1"/>
            <a:r>
              <a:rPr lang="en-US">
                <a:latin typeface="Trebuchet MS" charset="0"/>
                <a:ea typeface="MS PGothic" charset="0"/>
                <a:cs typeface="MS PGothic" charset="0"/>
              </a:rPr>
              <a:t>The Language Resource Centers were established through US Dept. of Education Title VI funding in 1990</a:t>
            </a:r>
          </a:p>
          <a:p>
            <a:pPr lvl="1" eaLnBrk="1" hangingPunct="1"/>
            <a:r>
              <a:rPr lang="en-US">
                <a:latin typeface="Trebuchet MS" charset="0"/>
                <a:ea typeface="MS PGothic" charset="0"/>
              </a:rPr>
              <a:t>Currently 16 LRCs </a:t>
            </a:r>
          </a:p>
          <a:p>
            <a:pPr lvl="1" eaLnBrk="1" hangingPunct="1"/>
            <a:r>
              <a:rPr lang="en-US">
                <a:latin typeface="Trebuchet MS" charset="0"/>
                <a:ea typeface="MS PGothic" charset="0"/>
              </a:rPr>
              <a:t>Just began Year 2 of the 2014-18 funding cycle </a:t>
            </a:r>
          </a:p>
          <a:p>
            <a:pPr eaLnBrk="1" hangingPunct="1"/>
            <a:r>
              <a:rPr lang="en-US">
                <a:latin typeface="Trebuchet MS" charset="0"/>
                <a:ea typeface="MS PGothic" charset="0"/>
                <a:cs typeface="MS PGothic" charset="0"/>
              </a:rPr>
              <a:t>LRCs are mandated to </a:t>
            </a:r>
            <a:r>
              <a:rPr lang="ja-JP" altLang="en-US">
                <a:latin typeface="Trebuchet MS" charset="0"/>
                <a:ea typeface="MS PGothic" charset="0"/>
                <a:cs typeface="MS PGothic" charset="0"/>
              </a:rPr>
              <a:t>“</a:t>
            </a:r>
            <a:r>
              <a:rPr lang="en-US" altLang="ja-JP">
                <a:latin typeface="Trebuchet MS" charset="0"/>
                <a:ea typeface="MS PGothic" charset="0"/>
                <a:cs typeface="MS PGothic" charset="0"/>
              </a:rPr>
              <a:t>improve the capacity to teach and learn foreign languages effectively</a:t>
            </a:r>
            <a:r>
              <a:rPr lang="ja-JP" altLang="en-US">
                <a:latin typeface="Trebuchet MS" charset="0"/>
                <a:ea typeface="MS PGothic" charset="0"/>
                <a:cs typeface="MS PGothic" charset="0"/>
              </a:rPr>
              <a:t>”</a:t>
            </a:r>
            <a:r>
              <a:rPr lang="en-US" altLang="ja-JP">
                <a:latin typeface="Trebuchet MS" charset="0"/>
                <a:ea typeface="MS PGothic" charset="0"/>
                <a:cs typeface="MS PGothic" charset="0"/>
              </a:rPr>
              <a:t> in the US</a:t>
            </a:r>
            <a:endParaRPr lang="en-US">
              <a:latin typeface="Trebuchet MS" charset="0"/>
              <a:ea typeface="MS PGothic" charset="0"/>
              <a:cs typeface="MS PGothic" charset="0"/>
            </a:endParaRPr>
          </a:p>
        </p:txBody>
      </p:sp>
      <p:sp>
        <p:nvSpPr>
          <p:cNvPr id="22529" name="Rectangle 2"/>
          <p:cNvSpPr>
            <a:spLocks noGrp="1" noChangeArrowheads="1"/>
          </p:cNvSpPr>
          <p:nvPr>
            <p:ph type="title"/>
          </p:nvPr>
        </p:nvSpPr>
        <p:spPr>
          <a:xfrm>
            <a:off x="685800" y="533400"/>
            <a:ext cx="7772400" cy="1066800"/>
          </a:xfrm>
        </p:spPr>
        <p:txBody>
          <a:bodyPr/>
          <a:lstStyle/>
          <a:p>
            <a:pPr eaLnBrk="1" hangingPunct="1"/>
            <a:r>
              <a:rPr lang="en-US" sz="3600">
                <a:latin typeface="Trebuchet MS" charset="0"/>
                <a:ea typeface="MS PGothic" charset="0"/>
                <a:cs typeface="MS PGothic" charset="0"/>
              </a:rPr>
              <a:t>What are the LRCs?</a:t>
            </a:r>
          </a:p>
        </p:txBody>
      </p:sp>
    </p:spTree>
    <p:extLst>
      <p:ext uri="{BB962C8B-B14F-4D97-AF65-F5344CB8AC3E}">
        <p14:creationId xmlns:p14="http://schemas.microsoft.com/office/powerpoint/2010/main" val="305862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fade">
                                      <p:cBhvr>
                                        <p:cTn id="10" dur="500"/>
                                        <p:tgtEl>
                                          <p:spTgt spid="512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fade">
                                      <p:cBhvr>
                                        <p:cTn id="13" dur="500"/>
                                        <p:tgtEl>
                                          <p:spTgt spid="512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23">
                                            <p:txEl>
                                              <p:pRg st="3" end="3"/>
                                            </p:txEl>
                                          </p:spTgt>
                                        </p:tgtEl>
                                        <p:attrNameLst>
                                          <p:attrName>style.visibility</p:attrName>
                                        </p:attrNameLst>
                                      </p:cBhvr>
                                      <p:to>
                                        <p:strVal val="visible"/>
                                      </p:to>
                                    </p:set>
                                    <p:animEffect transition="in" filter="fade">
                                      <p:cBhvr>
                                        <p:cTn id="18"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NFLRCs’ Mission</a:t>
            </a:r>
            <a:endParaRPr lang="en-US" dirty="0"/>
          </a:p>
        </p:txBody>
      </p:sp>
      <p:sp>
        <p:nvSpPr>
          <p:cNvPr id="6" name="Content Placeholder 5"/>
          <p:cNvSpPr>
            <a:spLocks noGrp="1"/>
          </p:cNvSpPr>
          <p:nvPr>
            <p:ph idx="1"/>
          </p:nvPr>
        </p:nvSpPr>
        <p:spPr/>
        <p:txBody>
          <a:bodyPr/>
          <a:lstStyle/>
          <a:p>
            <a:r>
              <a:rPr lang="en-US" dirty="0" smtClean="0"/>
              <a:t>Applied Linguistic Research</a:t>
            </a:r>
          </a:p>
          <a:p>
            <a:r>
              <a:rPr lang="en-US" dirty="0" smtClean="0"/>
              <a:t>Teaching materials</a:t>
            </a:r>
            <a:r>
              <a:rPr lang="en-US" dirty="0"/>
              <a:t> </a:t>
            </a:r>
            <a:r>
              <a:rPr lang="en-US" dirty="0" smtClean="0"/>
              <a:t>and resources (OER)</a:t>
            </a:r>
          </a:p>
          <a:p>
            <a:r>
              <a:rPr lang="en-US" dirty="0" smtClean="0"/>
              <a:t>Assessment</a:t>
            </a:r>
          </a:p>
          <a:p>
            <a:r>
              <a:rPr lang="en-US" dirty="0" smtClean="0"/>
              <a:t>Professional development</a:t>
            </a:r>
          </a:p>
          <a:p>
            <a:r>
              <a:rPr lang="en-US" dirty="0" smtClean="0"/>
              <a:t>Less commonly taught languages (LCTLs)</a:t>
            </a:r>
          </a:p>
          <a:p>
            <a:r>
              <a:rPr lang="en-US" dirty="0" smtClean="0">
                <a:solidFill>
                  <a:srgbClr val="FF0000"/>
                </a:solidFill>
              </a:rPr>
              <a:t>K-12 initiatives</a:t>
            </a:r>
          </a:p>
          <a:p>
            <a:r>
              <a:rPr lang="en-US" dirty="0" smtClean="0"/>
              <a:t>Outreach and dissemination</a:t>
            </a:r>
          </a:p>
        </p:txBody>
      </p:sp>
    </p:spTree>
    <p:extLst>
      <p:ext uri="{BB962C8B-B14F-4D97-AF65-F5344CB8AC3E}">
        <p14:creationId xmlns:p14="http://schemas.microsoft.com/office/powerpoint/2010/main" val="377902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1" descr="map" title="LRC's"/>
          <p:cNvSpPr>
            <a:spLocks noChangeArrowheads="1"/>
          </p:cNvSpPr>
          <p:nvPr/>
        </p:nvSpPr>
        <p:spPr bwMode="auto">
          <a:xfrm rot="21163818">
            <a:off x="4675188" y="2638425"/>
            <a:ext cx="941387"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US">
              <a:ea typeface="ＭＳ Ｐゴシック" charset="-128"/>
            </a:endParaRPr>
          </a:p>
        </p:txBody>
      </p:sp>
      <p:sp>
        <p:nvSpPr>
          <p:cNvPr id="3" name="Freeform 2" descr="blank box" title="blank box"/>
          <p:cNvSpPr/>
          <p:nvPr/>
        </p:nvSpPr>
        <p:spPr>
          <a:xfrm>
            <a:off x="1731963" y="1450975"/>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4" name="Freeform 3" descr="blank box" title="blank box"/>
          <p:cNvSpPr/>
          <p:nvPr/>
        </p:nvSpPr>
        <p:spPr>
          <a:xfrm>
            <a:off x="968375"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5" name="Freeform 4" descr="blank box" title="blank box"/>
          <p:cNvSpPr/>
          <p:nvPr/>
        </p:nvSpPr>
        <p:spPr>
          <a:xfrm>
            <a:off x="709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 name="Freeform 5" descr="blank box" title="blank box"/>
          <p:cNvSpPr/>
          <p:nvPr/>
        </p:nvSpPr>
        <p:spPr>
          <a:xfrm>
            <a:off x="1181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0" name="Freeform 9" descr="blank box" title="blank box"/>
          <p:cNvSpPr/>
          <p:nvPr/>
        </p:nvSpPr>
        <p:spPr>
          <a:xfrm>
            <a:off x="2027238" y="2830513"/>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 name="Freeform 10" descr="blank box" title="blank box"/>
          <p:cNvSpPr/>
          <p:nvPr/>
        </p:nvSpPr>
        <p:spPr>
          <a:xfrm>
            <a:off x="1804988" y="3789363"/>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 name="Freeform 11" descr="blank box" title="blank box"/>
          <p:cNvSpPr/>
          <p:nvPr/>
        </p:nvSpPr>
        <p:spPr>
          <a:xfrm>
            <a:off x="2706688"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 name="Freeform 12" descr="blank box" title="blank box"/>
          <p:cNvSpPr/>
          <p:nvPr/>
        </p:nvSpPr>
        <p:spPr>
          <a:xfrm>
            <a:off x="2792413" y="3116263"/>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3" descr="blank box" title="blank box"/>
          <p:cNvSpPr/>
          <p:nvPr/>
        </p:nvSpPr>
        <p:spPr>
          <a:xfrm>
            <a:off x="2573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4" descr="blank box" title="blank box"/>
          <p:cNvSpPr/>
          <p:nvPr/>
        </p:nvSpPr>
        <p:spPr>
          <a:xfrm>
            <a:off x="2085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5" descr="blank box" title="blank box"/>
          <p:cNvSpPr/>
          <p:nvPr/>
        </p:nvSpPr>
        <p:spPr>
          <a:xfrm>
            <a:off x="3630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6" descr="blank box" title="blank box"/>
          <p:cNvSpPr/>
          <p:nvPr/>
        </p:nvSpPr>
        <p:spPr>
          <a:xfrm>
            <a:off x="3600450" y="2220913"/>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8" descr="blank box" title="blank box"/>
          <p:cNvSpPr/>
          <p:nvPr/>
        </p:nvSpPr>
        <p:spPr>
          <a:xfrm>
            <a:off x="3587750" y="2787650"/>
            <a:ext cx="1298575"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9" descr="blank box" title="blank box"/>
          <p:cNvSpPr/>
          <p:nvPr/>
        </p:nvSpPr>
        <p:spPr>
          <a:xfrm>
            <a:off x="3871913"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descr="blank box" title="blank box"/>
          <p:cNvSpPr/>
          <p:nvPr/>
        </p:nvSpPr>
        <p:spPr>
          <a:xfrm>
            <a:off x="3729038" y="3902075"/>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descr="blank box" title="blank box"/>
          <p:cNvSpPr/>
          <p:nvPr/>
        </p:nvSpPr>
        <p:spPr>
          <a:xfrm>
            <a:off x="5070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descr="blank box" title="blank box"/>
          <p:cNvSpPr/>
          <p:nvPr/>
        </p:nvSpPr>
        <p:spPr>
          <a:xfrm>
            <a:off x="5627688"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descr="blank box" title="blank box"/>
          <p:cNvSpPr/>
          <p:nvPr/>
        </p:nvSpPr>
        <p:spPr>
          <a:xfrm>
            <a:off x="4827588" y="3182938"/>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6" descr="blank box" title="blank box"/>
          <p:cNvSpPr/>
          <p:nvPr/>
        </p:nvSpPr>
        <p:spPr>
          <a:xfrm>
            <a:off x="5130800"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7" descr="blank box" title="blank box"/>
          <p:cNvSpPr/>
          <p:nvPr/>
        </p:nvSpPr>
        <p:spPr>
          <a:xfrm>
            <a:off x="5456238" y="2720975"/>
            <a:ext cx="615950" cy="1057275"/>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8" descr="blank box" title="blank box"/>
          <p:cNvSpPr/>
          <p:nvPr/>
        </p:nvSpPr>
        <p:spPr>
          <a:xfrm>
            <a:off x="6080125" y="4073525"/>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29" descr="blank box" title="blank box"/>
          <p:cNvSpPr/>
          <p:nvPr/>
        </p:nvSpPr>
        <p:spPr>
          <a:xfrm>
            <a:off x="6484938" y="3986213"/>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 descr="blank box" title="blank box"/>
          <p:cNvSpPr/>
          <p:nvPr/>
        </p:nvSpPr>
        <p:spPr>
          <a:xfrm>
            <a:off x="6856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72" name="Freeform 3071" descr="blank box" title="blank box"/>
          <p:cNvSpPr/>
          <p:nvPr/>
        </p:nvSpPr>
        <p:spPr>
          <a:xfrm>
            <a:off x="5891213" y="3252788"/>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73" name="Freeform 3072" descr="blank box" title="blank box"/>
          <p:cNvSpPr/>
          <p:nvPr/>
        </p:nvSpPr>
        <p:spPr>
          <a:xfrm>
            <a:off x="5756275" y="3594100"/>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076" name="Freeform 3075" descr="blank box" title="blank box"/>
          <p:cNvSpPr/>
          <p:nvPr/>
        </p:nvSpPr>
        <p:spPr>
          <a:xfrm>
            <a:off x="5984875" y="2760663"/>
            <a:ext cx="496888" cy="833437"/>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077" name="Freeform 3076" descr="blank box" title="blank box"/>
          <p:cNvSpPr/>
          <p:nvPr/>
        </p:nvSpPr>
        <p:spPr>
          <a:xfrm>
            <a:off x="3122613" y="4049713"/>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79" name="Freeform 3078" descr="blank box" title="blank box"/>
          <p:cNvSpPr/>
          <p:nvPr/>
        </p:nvSpPr>
        <p:spPr>
          <a:xfrm>
            <a:off x="611188" y="2478088"/>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0" name="Freeform 3079" descr="blank box" title="blank box"/>
          <p:cNvSpPr/>
          <p:nvPr/>
        </p:nvSpPr>
        <p:spPr>
          <a:xfrm>
            <a:off x="5191125" y="4608513"/>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1" name="Freeform 3080" descr="blank box" title="blank box"/>
          <p:cNvSpPr/>
          <p:nvPr/>
        </p:nvSpPr>
        <p:spPr>
          <a:xfrm>
            <a:off x="6272213"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2" name="Freeform 3081" descr="blank box" title="blank box"/>
          <p:cNvSpPr/>
          <p:nvPr/>
        </p:nvSpPr>
        <p:spPr>
          <a:xfrm>
            <a:off x="6659563"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3" name="Freeform 3082" descr="blank box" title="blank box"/>
          <p:cNvSpPr/>
          <p:nvPr/>
        </p:nvSpPr>
        <p:spPr>
          <a:xfrm>
            <a:off x="8013700"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5" name="Freeform 3084" descr="blank box" title="blank box"/>
          <p:cNvSpPr/>
          <p:nvPr/>
        </p:nvSpPr>
        <p:spPr>
          <a:xfrm>
            <a:off x="7959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6" name="Freeform 3085" descr="blank box" title="blank box"/>
          <p:cNvSpPr/>
          <p:nvPr/>
        </p:nvSpPr>
        <p:spPr>
          <a:xfrm>
            <a:off x="7743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7" name="Freeform 3086" descr="blank box" title="blank box"/>
          <p:cNvSpPr/>
          <p:nvPr/>
        </p:nvSpPr>
        <p:spPr>
          <a:xfrm>
            <a:off x="7904163"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8" name="Freeform 3087" descr="blank box" title="blank box"/>
          <p:cNvSpPr/>
          <p:nvPr/>
        </p:nvSpPr>
        <p:spPr>
          <a:xfrm>
            <a:off x="8153400" y="2120900"/>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89" name="Freeform 3088" descr="blank box" title="blank box"/>
          <p:cNvSpPr/>
          <p:nvPr/>
        </p:nvSpPr>
        <p:spPr>
          <a:xfrm>
            <a:off x="7927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90" name="Freeform 3089" descr="blank box" title="blank box"/>
          <p:cNvSpPr/>
          <p:nvPr/>
        </p:nvSpPr>
        <p:spPr>
          <a:xfrm>
            <a:off x="7756525"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91" name="Freeform 3090" descr="blank box" title="blank box"/>
          <p:cNvSpPr/>
          <p:nvPr/>
        </p:nvSpPr>
        <p:spPr>
          <a:xfrm>
            <a:off x="7745413" y="2760663"/>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092" name="Freeform 3091" descr="blank box" title="blank box"/>
          <p:cNvSpPr/>
          <p:nvPr/>
        </p:nvSpPr>
        <p:spPr>
          <a:xfrm>
            <a:off x="6823075" y="2805113"/>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93" name="Freeform 3092" descr="blank box" title="blank box"/>
          <p:cNvSpPr/>
          <p:nvPr/>
        </p:nvSpPr>
        <p:spPr>
          <a:xfrm>
            <a:off x="7208838" y="2776538"/>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rgbClr val="006C8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94" name="Freeform 3093" descr="blank box" title="blank box"/>
          <p:cNvSpPr/>
          <p:nvPr/>
        </p:nvSpPr>
        <p:spPr>
          <a:xfrm>
            <a:off x="6948488" y="2338388"/>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2" name="Group 3098" descr="blank box" title="blank box"/>
          <p:cNvGrpSpPr/>
          <p:nvPr/>
        </p:nvGrpSpPr>
        <p:grpSpPr>
          <a:xfrm>
            <a:off x="4511253" y="1554329"/>
            <a:ext cx="997744" cy="1143057"/>
            <a:chOff x="4393406" y="1081031"/>
            <a:chExt cx="997744" cy="1143057"/>
          </a:xfrm>
          <a:solidFill>
            <a:srgbClr val="00A0C6"/>
          </a:solidFill>
        </p:grpSpPr>
        <p:sp>
          <p:nvSpPr>
            <p:cNvPr id="3095" name="Freeform 3094"/>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98" name="Freeform 3097"/>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7" name="Group 3103" descr="blank box" title="blank box"/>
          <p:cNvGrpSpPr/>
          <p:nvPr/>
        </p:nvGrpSpPr>
        <p:grpSpPr>
          <a:xfrm>
            <a:off x="5473278" y="1804417"/>
            <a:ext cx="1176338" cy="1012031"/>
            <a:chOff x="5355431" y="1331119"/>
            <a:chExt cx="1176338" cy="1012031"/>
          </a:xfrm>
          <a:solidFill>
            <a:srgbClr val="00A0C6"/>
          </a:solidFill>
        </p:grpSpPr>
        <p:sp>
          <p:nvSpPr>
            <p:cNvPr id="3100" name="Freeform 3099"/>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03" name="Freeform 3102"/>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8" name="Group 3106" descr="blank box" title="blank box"/>
          <p:cNvGrpSpPr/>
          <p:nvPr/>
        </p:nvGrpSpPr>
        <p:grpSpPr>
          <a:xfrm>
            <a:off x="7011566" y="1694879"/>
            <a:ext cx="1193006" cy="831057"/>
            <a:chOff x="6893719" y="1221581"/>
            <a:chExt cx="1193006" cy="831057"/>
          </a:xfrm>
          <a:solidFill>
            <a:srgbClr val="00A0C6"/>
          </a:solidFill>
        </p:grpSpPr>
        <p:sp>
          <p:nvSpPr>
            <p:cNvPr id="3105" name="Freeform 3104"/>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06" name="Freeform 3105"/>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9" name="Group 3109" descr="blank box" title="blank box"/>
          <p:cNvGrpSpPr/>
          <p:nvPr/>
        </p:nvGrpSpPr>
        <p:grpSpPr>
          <a:xfrm>
            <a:off x="6752010" y="2925986"/>
            <a:ext cx="1140619" cy="764381"/>
            <a:chOff x="6634163" y="2452688"/>
            <a:chExt cx="1140619" cy="764381"/>
          </a:xfrm>
          <a:solidFill>
            <a:srgbClr val="006C86"/>
          </a:solidFill>
        </p:grpSpPr>
        <p:sp>
          <p:nvSpPr>
            <p:cNvPr id="3108" name="Freeform 3107"/>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09" name="Freeform 3108"/>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3111" name="Freeform 3110" descr="blank box" title="blank box"/>
          <p:cNvSpPr/>
          <p:nvPr/>
        </p:nvSpPr>
        <p:spPr>
          <a:xfrm>
            <a:off x="6367463" y="2576513"/>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00A0C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626" name="Rectangle 74" descr="blank box" title="blank box"/>
          <p:cNvSpPr>
            <a:spLocks noChangeArrowheads="1"/>
          </p:cNvSpPr>
          <p:nvPr/>
        </p:nvSpPr>
        <p:spPr bwMode="auto">
          <a:xfrm>
            <a:off x="392113" y="5402263"/>
            <a:ext cx="1503362" cy="1003300"/>
          </a:xfrm>
          <a:prstGeom prst="rect">
            <a:avLst/>
          </a:prstGeom>
          <a:noFill/>
          <a:ln w="12700">
            <a:solidFill>
              <a:srgbClr val="00B0F0"/>
            </a:solidFill>
            <a:round/>
            <a:headEnd/>
            <a:tailEnd/>
          </a:ln>
          <a:extLst>
            <a:ext uri="{909E8E84-426E-40dd-AFC4-6F175D3DCCD1}">
              <a14:hiddenFill xmlns="" xmlns:a14="http://schemas.microsoft.com/office/drawing/2010/main">
                <a:solidFill>
                  <a:srgbClr val="FFFFFF"/>
                </a:solidFill>
              </a14:hiddenFill>
            </a:ext>
          </a:extLst>
        </p:spPr>
        <p:txBody>
          <a:bodyPr/>
          <a:lstStyle/>
          <a:p>
            <a:pPr>
              <a:buClr>
                <a:srgbClr val="000000"/>
              </a:buClr>
              <a:buSzPct val="100000"/>
              <a:buFont typeface="Times New Roman" charset="0"/>
              <a:buNone/>
            </a:pPr>
            <a:endParaRPr lang="en-US">
              <a:latin typeface="Trebuchet MS" charset="0"/>
            </a:endParaRPr>
          </a:p>
        </p:txBody>
      </p:sp>
      <p:grpSp>
        <p:nvGrpSpPr>
          <p:cNvPr id="18" name="Group 66" descr="blank box" title="blank box"/>
          <p:cNvGrpSpPr>
            <a:grpSpLocks/>
          </p:cNvGrpSpPr>
          <p:nvPr/>
        </p:nvGrpSpPr>
        <p:grpSpPr bwMode="auto">
          <a:xfrm>
            <a:off x="446882" y="5507526"/>
            <a:ext cx="1374775" cy="793750"/>
            <a:chOff x="2217965" y="5874544"/>
            <a:chExt cx="1375341" cy="795337"/>
          </a:xfrm>
          <a:solidFill>
            <a:srgbClr val="00A0C6"/>
          </a:solidFill>
        </p:grpSpPr>
        <p:sp>
          <p:nvSpPr>
            <p:cNvPr id="3131" name="Freeform 3130"/>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32" name="Freeform 3131"/>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33" name="Freeform 3132"/>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34" name="Freeform 3133"/>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35" name="Freeform 3134"/>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63"/>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5" name="Freeform 64"/>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6" name="Freeform 65"/>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pic>
        <p:nvPicPr>
          <p:cNvPr id="24628" name="Picture 20"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2513013"/>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29" name="Picture 71"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1688" y="2284413"/>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0" name="Picture 74"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5688" y="2057400"/>
            <a:ext cx="452437"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1" name="Picture 76"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3413"/>
            <a:ext cx="452438"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2" name="Picture 78"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418013"/>
            <a:ext cx="452438"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3" name="Picture 80"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2362200"/>
            <a:ext cx="452437"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4" name="Picture 82"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894013"/>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5" name="Picture 84"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09800"/>
            <a:ext cx="452438"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6" name="Picture 87"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027613"/>
            <a:ext cx="452438"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7" name="Picture 89"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08413"/>
            <a:ext cx="452438"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8" name="Picture 92"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5888" y="2590800"/>
            <a:ext cx="452437"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39" name="Picture 94"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038" y="5300663"/>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40" name="Picture 96"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32213"/>
            <a:ext cx="452438"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41" name="Picture 100"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452438"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42" name="Picture 101"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3124200"/>
            <a:ext cx="452437"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 name="Line Callout 1 (No Border) 66"/>
          <p:cNvSpPr/>
          <p:nvPr/>
        </p:nvSpPr>
        <p:spPr>
          <a:xfrm>
            <a:off x="8096435" y="3133154"/>
            <a:ext cx="755650" cy="290769"/>
          </a:xfrm>
          <a:prstGeom prst="callout1">
            <a:avLst>
              <a:gd name="adj1" fmla="val 18750"/>
              <a:gd name="adj2" fmla="val -8333"/>
              <a:gd name="adj3" fmla="val 61629"/>
              <a:gd name="adj4" fmla="val -61467"/>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SEELRC</a:t>
            </a:r>
          </a:p>
        </p:txBody>
      </p:sp>
      <p:sp>
        <p:nvSpPr>
          <p:cNvPr id="87" name="Line Callout 1 (No Border) 86"/>
          <p:cNvSpPr/>
          <p:nvPr/>
        </p:nvSpPr>
        <p:spPr>
          <a:xfrm>
            <a:off x="8159750" y="2757231"/>
            <a:ext cx="755650" cy="290769"/>
          </a:xfrm>
          <a:prstGeom prst="callout1">
            <a:avLst>
              <a:gd name="adj1" fmla="val 18750"/>
              <a:gd name="adj2" fmla="val -8333"/>
              <a:gd name="adj3" fmla="val -18524"/>
              <a:gd name="adj4" fmla="val -59704"/>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AELRC</a:t>
            </a:r>
          </a:p>
        </p:txBody>
      </p:sp>
      <p:sp>
        <p:nvSpPr>
          <p:cNvPr id="89" name="Line Callout 1 (No Border) 88"/>
          <p:cNvSpPr/>
          <p:nvPr/>
        </p:nvSpPr>
        <p:spPr>
          <a:xfrm>
            <a:off x="8153400" y="2438400"/>
            <a:ext cx="755650" cy="290769"/>
          </a:xfrm>
          <a:prstGeom prst="callout1">
            <a:avLst>
              <a:gd name="adj1" fmla="val 18750"/>
              <a:gd name="adj2" fmla="val -8333"/>
              <a:gd name="adj3" fmla="val 43130"/>
              <a:gd name="adj4" fmla="val -43672"/>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CILC</a:t>
            </a:r>
          </a:p>
        </p:txBody>
      </p:sp>
      <p:sp>
        <p:nvSpPr>
          <p:cNvPr id="91" name="Line Callout 1 (No Border) 90"/>
          <p:cNvSpPr/>
          <p:nvPr/>
        </p:nvSpPr>
        <p:spPr>
          <a:xfrm>
            <a:off x="7603390" y="2020642"/>
            <a:ext cx="755650" cy="290769"/>
          </a:xfrm>
          <a:prstGeom prst="callout1">
            <a:avLst>
              <a:gd name="adj1" fmla="val 18750"/>
              <a:gd name="adj2" fmla="val -8333"/>
              <a:gd name="adj3" fmla="val 140248"/>
              <a:gd name="adj4" fmla="val -27656"/>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CALPER</a:t>
            </a:r>
          </a:p>
        </p:txBody>
      </p:sp>
      <p:sp>
        <p:nvSpPr>
          <p:cNvPr id="94" name="Line Callout 1 (No Border) 93"/>
          <p:cNvSpPr/>
          <p:nvPr/>
        </p:nvSpPr>
        <p:spPr>
          <a:xfrm>
            <a:off x="6668666" y="1949575"/>
            <a:ext cx="755650" cy="290769"/>
          </a:xfrm>
          <a:prstGeom prst="callout1">
            <a:avLst>
              <a:gd name="adj1" fmla="val 18750"/>
              <a:gd name="adj2" fmla="val -8333"/>
              <a:gd name="adj3" fmla="val 154121"/>
              <a:gd name="adj4" fmla="val -36553"/>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CLEAR</a:t>
            </a:r>
          </a:p>
        </p:txBody>
      </p:sp>
      <p:sp>
        <p:nvSpPr>
          <p:cNvPr id="96" name="Line Callout 1 (No Border) 95"/>
          <p:cNvSpPr/>
          <p:nvPr/>
        </p:nvSpPr>
        <p:spPr>
          <a:xfrm>
            <a:off x="5334000" y="1828800"/>
            <a:ext cx="755650" cy="290769"/>
          </a:xfrm>
          <a:prstGeom prst="callout1">
            <a:avLst>
              <a:gd name="adj1" fmla="val 18750"/>
              <a:gd name="adj2" fmla="val -8333"/>
              <a:gd name="adj3" fmla="val 154121"/>
              <a:gd name="adj4" fmla="val -36553"/>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CARLA</a:t>
            </a:r>
          </a:p>
        </p:txBody>
      </p:sp>
      <p:sp>
        <p:nvSpPr>
          <p:cNvPr id="98" name="Line Callout 1 (No Border) 97"/>
          <p:cNvSpPr/>
          <p:nvPr/>
        </p:nvSpPr>
        <p:spPr>
          <a:xfrm>
            <a:off x="1223226" y="1987294"/>
            <a:ext cx="755650" cy="290769"/>
          </a:xfrm>
          <a:prstGeom prst="callout1">
            <a:avLst>
              <a:gd name="adj1" fmla="val 18750"/>
              <a:gd name="adj2" fmla="val -8333"/>
              <a:gd name="adj3" fmla="val 29255"/>
              <a:gd name="adj4" fmla="val -38333"/>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CASLS</a:t>
            </a:r>
          </a:p>
        </p:txBody>
      </p:sp>
      <p:sp>
        <p:nvSpPr>
          <p:cNvPr id="99" name="Line Callout 1 (No Border) 98"/>
          <p:cNvSpPr/>
          <p:nvPr/>
        </p:nvSpPr>
        <p:spPr>
          <a:xfrm>
            <a:off x="1295400" y="5105400"/>
            <a:ext cx="755650" cy="290769"/>
          </a:xfrm>
          <a:prstGeom prst="callout1">
            <a:avLst>
              <a:gd name="adj1" fmla="val 18750"/>
              <a:gd name="adj2" fmla="val -8333"/>
              <a:gd name="adj3" fmla="val 133577"/>
              <a:gd name="adj4" fmla="val -33513"/>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NFLRC</a:t>
            </a:r>
          </a:p>
        </p:txBody>
      </p:sp>
      <p:sp>
        <p:nvSpPr>
          <p:cNvPr id="100" name="Line Callout 1 (No Border) 99"/>
          <p:cNvSpPr/>
          <p:nvPr/>
        </p:nvSpPr>
        <p:spPr>
          <a:xfrm>
            <a:off x="4830483" y="5203877"/>
            <a:ext cx="755650" cy="290769"/>
          </a:xfrm>
          <a:prstGeom prst="callout1">
            <a:avLst>
              <a:gd name="adj1" fmla="val 18750"/>
              <a:gd name="adj2" fmla="val -8333"/>
              <a:gd name="adj3" fmla="val 6132"/>
              <a:gd name="adj4" fmla="val -34774"/>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COERLL</a:t>
            </a:r>
          </a:p>
        </p:txBody>
      </p:sp>
      <p:sp>
        <p:nvSpPr>
          <p:cNvPr id="103" name="Line Callout 1 (No Border) 102"/>
          <p:cNvSpPr/>
          <p:nvPr/>
        </p:nvSpPr>
        <p:spPr>
          <a:xfrm>
            <a:off x="2819400" y="4205031"/>
            <a:ext cx="755650" cy="290769"/>
          </a:xfrm>
          <a:prstGeom prst="callout1">
            <a:avLst>
              <a:gd name="adj1" fmla="val 18750"/>
              <a:gd name="adj2" fmla="val -8333"/>
              <a:gd name="adj3" fmla="val 130881"/>
              <a:gd name="adj4" fmla="val -32341"/>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CERCLL</a:t>
            </a:r>
          </a:p>
        </p:txBody>
      </p:sp>
      <p:sp>
        <p:nvSpPr>
          <p:cNvPr id="104" name="Line Callout 1 (No Border) 103"/>
          <p:cNvSpPr/>
          <p:nvPr/>
        </p:nvSpPr>
        <p:spPr>
          <a:xfrm>
            <a:off x="1371600" y="4128831"/>
            <a:ext cx="755650" cy="290769"/>
          </a:xfrm>
          <a:prstGeom prst="callout1">
            <a:avLst>
              <a:gd name="adj1" fmla="val 18750"/>
              <a:gd name="adj2" fmla="val -8333"/>
              <a:gd name="adj3" fmla="val -53989"/>
              <a:gd name="adj4" fmla="val -22317"/>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NRCAL</a:t>
            </a:r>
          </a:p>
        </p:txBody>
      </p:sp>
      <p:sp>
        <p:nvSpPr>
          <p:cNvPr id="105" name="Line Callout 1 (No Border) 104"/>
          <p:cNvSpPr/>
          <p:nvPr/>
        </p:nvSpPr>
        <p:spPr>
          <a:xfrm>
            <a:off x="996950" y="3290631"/>
            <a:ext cx="755650" cy="290769"/>
          </a:xfrm>
          <a:prstGeom prst="callout1">
            <a:avLst>
              <a:gd name="adj1" fmla="val 115868"/>
              <a:gd name="adj2" fmla="val 4124"/>
              <a:gd name="adj3" fmla="val 209617"/>
              <a:gd name="adj4" fmla="val 15054"/>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NHLRC</a:t>
            </a:r>
          </a:p>
        </p:txBody>
      </p:sp>
      <p:sp>
        <p:nvSpPr>
          <p:cNvPr id="108" name="Line Callout 1 (No Border) 107"/>
          <p:cNvSpPr/>
          <p:nvPr/>
        </p:nvSpPr>
        <p:spPr>
          <a:xfrm>
            <a:off x="6927850" y="4207842"/>
            <a:ext cx="755650" cy="290769"/>
          </a:xfrm>
          <a:prstGeom prst="callout1">
            <a:avLst>
              <a:gd name="adj1" fmla="val 18750"/>
              <a:gd name="adj2" fmla="val -8333"/>
              <a:gd name="adj3" fmla="val -72487"/>
              <a:gd name="adj4" fmla="val -31814"/>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CULTR</a:t>
            </a:r>
          </a:p>
        </p:txBody>
      </p:sp>
      <p:sp>
        <p:nvSpPr>
          <p:cNvPr id="109" name="Line Callout 1 (No Border) 108"/>
          <p:cNvSpPr/>
          <p:nvPr/>
        </p:nvSpPr>
        <p:spPr>
          <a:xfrm>
            <a:off x="6820881" y="2805051"/>
            <a:ext cx="755650" cy="290769"/>
          </a:xfrm>
          <a:prstGeom prst="callout1">
            <a:avLst>
              <a:gd name="adj1" fmla="val 4943"/>
              <a:gd name="adj2" fmla="val -4791"/>
              <a:gd name="adj3" fmla="val -12367"/>
              <a:gd name="adj4" fmla="val -18758"/>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NEALRC</a:t>
            </a:r>
          </a:p>
        </p:txBody>
      </p:sp>
      <p:sp>
        <p:nvSpPr>
          <p:cNvPr id="112" name="Line Callout 1 (No Border) 111"/>
          <p:cNvSpPr/>
          <p:nvPr/>
        </p:nvSpPr>
        <p:spPr>
          <a:xfrm>
            <a:off x="5365750" y="2627313"/>
            <a:ext cx="755650" cy="290769"/>
          </a:xfrm>
          <a:prstGeom prst="callout1">
            <a:avLst>
              <a:gd name="adj1" fmla="val 112800"/>
              <a:gd name="adj2" fmla="val 101989"/>
              <a:gd name="adj3" fmla="val 149496"/>
              <a:gd name="adj4" fmla="val 114709"/>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err="1"/>
              <a:t>CeLCAR</a:t>
            </a:r>
            <a:endParaRPr lang="en-US" sz="1100" dirty="0"/>
          </a:p>
        </p:txBody>
      </p:sp>
      <p:pic>
        <p:nvPicPr>
          <p:cNvPr id="24688" name="Picture 91" descr="blank box" title="blank b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971800"/>
            <a:ext cx="452438"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 name="Line Callout 1 (No Border) 109"/>
          <p:cNvSpPr/>
          <p:nvPr/>
        </p:nvSpPr>
        <p:spPr>
          <a:xfrm>
            <a:off x="6407150" y="3290631"/>
            <a:ext cx="755650" cy="290769"/>
          </a:xfrm>
          <a:prstGeom prst="callout1">
            <a:avLst>
              <a:gd name="adj1" fmla="val 18750"/>
              <a:gd name="adj2" fmla="val -8333"/>
              <a:gd name="adj3" fmla="val -44739"/>
              <a:gd name="adj4" fmla="val -22317"/>
            </a:avLst>
          </a:prstGeom>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t>NALRC</a:t>
            </a:r>
          </a:p>
        </p:txBody>
      </p:sp>
      <p:sp>
        <p:nvSpPr>
          <p:cNvPr id="24578" name="Title 1"/>
          <p:cNvSpPr>
            <a:spLocks noGrp="1"/>
          </p:cNvSpPr>
          <p:nvPr>
            <p:ph type="ctrTitle"/>
          </p:nvPr>
        </p:nvSpPr>
        <p:spPr>
          <a:xfrm>
            <a:off x="755650" y="457200"/>
            <a:ext cx="7772400" cy="784225"/>
          </a:xfrm>
        </p:spPr>
        <p:txBody>
          <a:bodyPr/>
          <a:lstStyle/>
          <a:p>
            <a:pPr algn="l"/>
            <a:r>
              <a:rPr lang="en-GB" sz="3600">
                <a:latin typeface="Trebuchet MS" charset="0"/>
                <a:ea typeface="MS PGothic" charset="0"/>
                <a:cs typeface="MS PGothic" charset="0"/>
              </a:rPr>
              <a:t>Where are the LRCs?</a:t>
            </a:r>
            <a:endParaRPr lang="en-GB">
              <a:latin typeface="Trebuchet MS" charset="0"/>
              <a:ea typeface="MS PGothic" charset="0"/>
              <a:cs typeface="MS PGothic" charset="0"/>
            </a:endParaRPr>
          </a:p>
        </p:txBody>
      </p:sp>
    </p:spTree>
    <p:extLst>
      <p:ext uri="{BB962C8B-B14F-4D97-AF65-F5344CB8AC3E}">
        <p14:creationId xmlns:p14="http://schemas.microsoft.com/office/powerpoint/2010/main" val="967065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85800" y="685800"/>
            <a:ext cx="7772400" cy="533400"/>
          </a:xfrm>
        </p:spPr>
        <p:txBody>
          <a:bodyPr>
            <a:normAutofit fontScale="90000"/>
          </a:bodyPr>
          <a:lstStyle/>
          <a:p>
            <a:pPr eaLnBrk="1" hangingPunct="1"/>
            <a:r>
              <a:rPr lang="en-US" sz="3600">
                <a:latin typeface="Trebuchet MS" charset="0"/>
                <a:ea typeface="MS PGothic" charset="0"/>
                <a:cs typeface="MS PGothic" charset="0"/>
              </a:rPr>
              <a:t>Current LRCs  (‘general’ focus)</a:t>
            </a:r>
            <a:endParaRPr lang="en-US" sz="2000">
              <a:latin typeface="Trebuchet MS" charset="0"/>
              <a:ea typeface="MS PGothic" charset="0"/>
              <a:cs typeface="MS PGothic" charset="0"/>
            </a:endParaRPr>
          </a:p>
        </p:txBody>
      </p:sp>
      <p:sp>
        <p:nvSpPr>
          <p:cNvPr id="26626" name="Rectangle 3"/>
          <p:cNvSpPr>
            <a:spLocks noGrp="1" noChangeArrowheads="1"/>
          </p:cNvSpPr>
          <p:nvPr>
            <p:ph idx="1"/>
          </p:nvPr>
        </p:nvSpPr>
        <p:spPr>
          <a:xfrm>
            <a:off x="609600" y="1447800"/>
            <a:ext cx="8077200" cy="5029200"/>
          </a:xfrm>
        </p:spPr>
        <p:txBody>
          <a:bodyPr/>
          <a:lstStyle/>
          <a:p>
            <a:pPr eaLnBrk="1" hangingPunct="1"/>
            <a:r>
              <a:rPr lang="en-US" sz="1600">
                <a:latin typeface="Trebuchet MS" charset="0"/>
                <a:ea typeface="MS PGothic" charset="0"/>
                <a:cs typeface="MS PGothic" charset="0"/>
              </a:rPr>
              <a:t>Assessment and Evaluation Language Resource Center (AELRC)</a:t>
            </a:r>
          </a:p>
          <a:p>
            <a:pPr lvl="2" eaLnBrk="1" hangingPunct="1"/>
            <a:r>
              <a:rPr lang="en-US" sz="1400">
                <a:latin typeface="Trebuchet MS" charset="0"/>
                <a:ea typeface="MS PGothic" charset="0"/>
                <a:cs typeface="MS PGothic" charset="0"/>
              </a:rPr>
              <a:t>Georgetown University/Center for Applied Linguistics</a:t>
            </a:r>
          </a:p>
          <a:p>
            <a:pPr eaLnBrk="1" hangingPunct="1"/>
            <a:r>
              <a:rPr lang="en-US" sz="1600">
                <a:latin typeface="Trebuchet MS" charset="0"/>
                <a:ea typeface="MS PGothic" charset="0"/>
                <a:cs typeface="MS PGothic" charset="0"/>
              </a:rPr>
              <a:t>Center for Advanced Language Proficiency Education and Research (CALPER) </a:t>
            </a:r>
          </a:p>
          <a:p>
            <a:pPr lvl="2" eaLnBrk="1" hangingPunct="1"/>
            <a:r>
              <a:rPr lang="en-US" sz="1400">
                <a:latin typeface="Trebuchet MS" charset="0"/>
                <a:ea typeface="MS PGothic" charset="0"/>
                <a:cs typeface="MS PGothic" charset="0"/>
              </a:rPr>
              <a:t>The Pennsylvania State University</a:t>
            </a:r>
          </a:p>
          <a:p>
            <a:pPr eaLnBrk="1" hangingPunct="1"/>
            <a:r>
              <a:rPr lang="en-US" sz="1600">
                <a:latin typeface="Trebuchet MS" charset="0"/>
                <a:ea typeface="MS PGothic" charset="0"/>
                <a:cs typeface="MS PGothic" charset="0"/>
              </a:rPr>
              <a:t>Center for Advanced Language Proficiency Education and Research (CARLA)</a:t>
            </a:r>
          </a:p>
          <a:p>
            <a:pPr lvl="2" eaLnBrk="1" hangingPunct="1"/>
            <a:r>
              <a:rPr lang="en-US" sz="1400">
                <a:latin typeface="Trebuchet MS" charset="0"/>
                <a:ea typeface="MS PGothic" charset="0"/>
                <a:cs typeface="MS PGothic" charset="0"/>
              </a:rPr>
              <a:t>University of Minnesota</a:t>
            </a:r>
          </a:p>
          <a:p>
            <a:pPr eaLnBrk="1" hangingPunct="1"/>
            <a:r>
              <a:rPr lang="en-US" sz="1600">
                <a:latin typeface="Trebuchet MS" charset="0"/>
                <a:ea typeface="MS PGothic" charset="0"/>
                <a:cs typeface="MS PGothic" charset="0"/>
              </a:rPr>
              <a:t>Center for Applied Second Language Studies (CASLS)</a:t>
            </a:r>
          </a:p>
          <a:p>
            <a:pPr lvl="2" eaLnBrk="1" hangingPunct="1"/>
            <a:r>
              <a:rPr lang="en-US" sz="1400">
                <a:latin typeface="Trebuchet MS" charset="0"/>
                <a:ea typeface="MS PGothic" charset="0"/>
                <a:cs typeface="MS PGothic" charset="0"/>
              </a:rPr>
              <a:t>University of Oregon</a:t>
            </a:r>
          </a:p>
          <a:p>
            <a:pPr eaLnBrk="1" hangingPunct="1"/>
            <a:r>
              <a:rPr lang="en-US" sz="1600">
                <a:latin typeface="Trebuchet MS" charset="0"/>
                <a:ea typeface="MS PGothic" charset="0"/>
                <a:cs typeface="MS PGothic" charset="0"/>
              </a:rPr>
              <a:t>Center for Educational Resources in Culture, Language &amp; Literacy (CERCLL)</a:t>
            </a:r>
          </a:p>
          <a:p>
            <a:pPr lvl="2" eaLnBrk="1" hangingPunct="1"/>
            <a:r>
              <a:rPr lang="en-US" sz="1400">
                <a:latin typeface="Trebuchet MS" charset="0"/>
                <a:ea typeface="MS PGothic" charset="0"/>
                <a:cs typeface="MS PGothic" charset="0"/>
              </a:rPr>
              <a:t>University of Arizona</a:t>
            </a:r>
          </a:p>
          <a:p>
            <a:r>
              <a:rPr lang="en-US" sz="1600">
                <a:latin typeface="Trebuchet MS" charset="0"/>
                <a:ea typeface="MS PGothic" charset="0"/>
                <a:cs typeface="MS PGothic" charset="0"/>
              </a:rPr>
              <a:t>Center for Integrated Language Communities (CILC)</a:t>
            </a:r>
          </a:p>
          <a:p>
            <a:pPr lvl="2"/>
            <a:r>
              <a:rPr lang="en-US" sz="1400">
                <a:latin typeface="Trebuchet MS" charset="0"/>
                <a:ea typeface="MS PGothic" charset="0"/>
                <a:cs typeface="MS PGothic" charset="0"/>
              </a:rPr>
              <a:t>City University of New York – CUNY</a:t>
            </a:r>
            <a:endParaRPr lang="en-US" sz="1600">
              <a:latin typeface="Trebuchet MS" charset="0"/>
              <a:ea typeface="MS PGothic" charset="0"/>
              <a:cs typeface="MS PGothic" charset="0"/>
            </a:endParaRPr>
          </a:p>
          <a:p>
            <a:pPr marL="282575" lvl="1" indent="0" algn="r">
              <a:buFont typeface="Wingdings 2" charset="0"/>
              <a:buNone/>
            </a:pPr>
            <a:r>
              <a:rPr lang="en-US" sz="1600" i="1">
                <a:latin typeface="Trebuchet MS" charset="0"/>
                <a:ea typeface="MS PGothic" charset="0"/>
              </a:rPr>
              <a:t>(continued)</a:t>
            </a:r>
          </a:p>
        </p:txBody>
      </p:sp>
    </p:spTree>
    <p:extLst>
      <p:ext uri="{BB962C8B-B14F-4D97-AF65-F5344CB8AC3E}">
        <p14:creationId xmlns:p14="http://schemas.microsoft.com/office/powerpoint/2010/main" val="2228199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685800" y="685800"/>
            <a:ext cx="7772400" cy="533400"/>
          </a:xfrm>
        </p:spPr>
        <p:txBody>
          <a:bodyPr>
            <a:normAutofit fontScale="90000"/>
          </a:bodyPr>
          <a:lstStyle/>
          <a:p>
            <a:pPr eaLnBrk="1" hangingPunct="1"/>
            <a:r>
              <a:rPr lang="en-US" sz="3600">
                <a:latin typeface="Trebuchet MS" charset="0"/>
                <a:ea typeface="MS PGothic" charset="0"/>
                <a:cs typeface="MS PGothic" charset="0"/>
              </a:rPr>
              <a:t>Current LRCs    (‘general’ focus) </a:t>
            </a:r>
            <a:endParaRPr lang="en-US" sz="2000">
              <a:latin typeface="Trebuchet MS" charset="0"/>
              <a:ea typeface="MS PGothic" charset="0"/>
              <a:cs typeface="MS PGothic" charset="0"/>
            </a:endParaRPr>
          </a:p>
        </p:txBody>
      </p:sp>
      <p:sp>
        <p:nvSpPr>
          <p:cNvPr id="28674" name="Rectangle 3"/>
          <p:cNvSpPr>
            <a:spLocks noGrp="1" noChangeArrowheads="1"/>
          </p:cNvSpPr>
          <p:nvPr>
            <p:ph idx="1"/>
          </p:nvPr>
        </p:nvSpPr>
        <p:spPr>
          <a:xfrm>
            <a:off x="609600" y="1447800"/>
            <a:ext cx="8077200" cy="4953000"/>
          </a:xfrm>
        </p:spPr>
        <p:txBody>
          <a:bodyPr/>
          <a:lstStyle/>
          <a:p>
            <a:pPr eaLnBrk="1" hangingPunct="1"/>
            <a:r>
              <a:rPr lang="en-US" sz="1600">
                <a:latin typeface="Trebuchet MS" charset="0"/>
                <a:ea typeface="MS PGothic" charset="0"/>
                <a:cs typeface="MS PGothic" charset="0"/>
              </a:rPr>
              <a:t>Center for Language Education and Research (CLEAR)</a:t>
            </a:r>
          </a:p>
          <a:p>
            <a:pPr lvl="2" eaLnBrk="1" hangingPunct="1"/>
            <a:r>
              <a:rPr lang="en-US" sz="1400">
                <a:latin typeface="Trebuchet MS" charset="0"/>
                <a:ea typeface="MS PGothic" charset="0"/>
                <a:cs typeface="MS PGothic" charset="0"/>
              </a:rPr>
              <a:t> Michigan State University</a:t>
            </a:r>
          </a:p>
          <a:p>
            <a:pPr eaLnBrk="1" hangingPunct="1"/>
            <a:r>
              <a:rPr lang="en-US" sz="1600">
                <a:latin typeface="Trebuchet MS" charset="0"/>
                <a:ea typeface="MS PGothic" charset="0"/>
                <a:cs typeface="MS PGothic" charset="0"/>
              </a:rPr>
              <a:t>Center for Open Educational Resources and Language Learning (COERLL)</a:t>
            </a:r>
          </a:p>
          <a:p>
            <a:pPr lvl="2" eaLnBrk="1" hangingPunct="1"/>
            <a:r>
              <a:rPr lang="en-US" sz="1400">
                <a:latin typeface="Trebuchet MS" charset="0"/>
                <a:ea typeface="MS PGothic" charset="0"/>
                <a:cs typeface="MS PGothic" charset="0"/>
              </a:rPr>
              <a:t> University of Texas at Austin</a:t>
            </a:r>
          </a:p>
          <a:p>
            <a:r>
              <a:rPr lang="en-US" sz="1600">
                <a:latin typeface="Trebuchet MS" charset="0"/>
                <a:ea typeface="MS PGothic" charset="0"/>
                <a:cs typeface="MS PGothic" charset="0"/>
              </a:rPr>
              <a:t>Center for Urban Language Teaching and Research (CULTR)</a:t>
            </a:r>
          </a:p>
          <a:p>
            <a:pPr lvl="2"/>
            <a:r>
              <a:rPr lang="en-US" sz="1400">
                <a:latin typeface="Trebuchet MS" charset="0"/>
                <a:ea typeface="MS PGothic" charset="0"/>
                <a:cs typeface="MS PGothic" charset="0"/>
              </a:rPr>
              <a:t>Georgia State University</a:t>
            </a:r>
          </a:p>
          <a:p>
            <a:pPr eaLnBrk="1" hangingPunct="1"/>
            <a:r>
              <a:rPr lang="en-US" sz="1600">
                <a:latin typeface="Trebuchet MS" charset="0"/>
                <a:ea typeface="MS PGothic" charset="0"/>
                <a:cs typeface="MS PGothic" charset="0"/>
              </a:rPr>
              <a:t>National Foreign Language Resource Center (NFLRC)</a:t>
            </a:r>
          </a:p>
          <a:p>
            <a:pPr lvl="2" eaLnBrk="1" hangingPunct="1"/>
            <a:r>
              <a:rPr lang="en-US" sz="1400">
                <a:latin typeface="Trebuchet MS" charset="0"/>
                <a:ea typeface="MS PGothic" charset="0"/>
                <a:cs typeface="MS PGothic" charset="0"/>
              </a:rPr>
              <a:t>University of Hawai</a:t>
            </a:r>
            <a:r>
              <a:rPr lang="ja-JP" altLang="en-US" sz="1400">
                <a:latin typeface="Trebuchet MS" charset="0"/>
                <a:ea typeface="MS PGothic" charset="0"/>
                <a:cs typeface="MS PGothic" charset="0"/>
              </a:rPr>
              <a:t>‘</a:t>
            </a:r>
            <a:r>
              <a:rPr lang="en-US" altLang="ja-JP" sz="1400">
                <a:latin typeface="Trebuchet MS" charset="0"/>
                <a:ea typeface="MS PGothic" charset="0"/>
                <a:cs typeface="MS PGothic" charset="0"/>
              </a:rPr>
              <a:t>i </a:t>
            </a:r>
          </a:p>
          <a:p>
            <a:pPr eaLnBrk="1" hangingPunct="1"/>
            <a:r>
              <a:rPr lang="en-US" sz="1600">
                <a:latin typeface="Trebuchet MS" charset="0"/>
                <a:ea typeface="MS PGothic" charset="0"/>
                <a:cs typeface="MS PGothic" charset="0"/>
              </a:rPr>
              <a:t>National Heritage Language Resource Center (NHLRC)</a:t>
            </a:r>
          </a:p>
          <a:p>
            <a:pPr lvl="2" eaLnBrk="1" hangingPunct="1"/>
            <a:r>
              <a:rPr lang="en-US" sz="1400">
                <a:latin typeface="Trebuchet MS" charset="0"/>
                <a:ea typeface="MS PGothic" charset="0"/>
                <a:cs typeface="MS PGothic" charset="0"/>
              </a:rPr>
              <a:t>University of California, Los Angeles</a:t>
            </a:r>
          </a:p>
          <a:p>
            <a:pPr marL="282575" lvl="1" indent="0" algn="r" eaLnBrk="1" hangingPunct="1">
              <a:buFont typeface="Wingdings 2" charset="0"/>
              <a:buNone/>
            </a:pPr>
            <a:endParaRPr lang="en-US" sz="1600">
              <a:latin typeface="Trebuchet MS" charset="0"/>
              <a:ea typeface="MS PGothic" charset="0"/>
            </a:endParaRPr>
          </a:p>
          <a:p>
            <a:pPr marL="282575" lvl="1" indent="0" algn="r" eaLnBrk="1" hangingPunct="1">
              <a:buFont typeface="Wingdings 2" charset="0"/>
              <a:buNone/>
            </a:pPr>
            <a:endParaRPr lang="en-US" sz="1400">
              <a:latin typeface="Trebuchet MS" charset="0"/>
              <a:ea typeface="MS PGothic" charset="0"/>
            </a:endParaRPr>
          </a:p>
          <a:p>
            <a:pPr marL="282575" lvl="1" indent="0" algn="r" eaLnBrk="1" hangingPunct="1">
              <a:buFont typeface="Wingdings 2" charset="0"/>
              <a:buNone/>
            </a:pPr>
            <a:endParaRPr lang="en-US" sz="1400">
              <a:latin typeface="Trebuchet MS" charset="0"/>
              <a:ea typeface="MS PGothic" charset="0"/>
            </a:endParaRPr>
          </a:p>
          <a:p>
            <a:pPr marL="282575" lvl="1" indent="0" algn="r" eaLnBrk="1" hangingPunct="1">
              <a:buFont typeface="Wingdings 2" charset="0"/>
              <a:buNone/>
            </a:pPr>
            <a:r>
              <a:rPr lang="en-US" sz="1600" i="1">
                <a:latin typeface="Trebuchet MS" charset="0"/>
                <a:ea typeface="MS PGothic" charset="0"/>
              </a:rPr>
              <a:t>(continued)</a:t>
            </a:r>
          </a:p>
          <a:p>
            <a:pPr marL="282575" lvl="1" indent="0" eaLnBrk="1" hangingPunct="1"/>
            <a:endParaRPr lang="en-US" sz="1600">
              <a:latin typeface="Trebuchet MS" charset="0"/>
              <a:ea typeface="MS PGothic" charset="0"/>
            </a:endParaRPr>
          </a:p>
          <a:p>
            <a:pPr marL="282575" lvl="1" indent="0" eaLnBrk="1" hangingPunct="1"/>
            <a:endParaRPr lang="en-US" sz="1600">
              <a:latin typeface="Trebuchet MS" charset="0"/>
              <a:ea typeface="MS PGothic" charset="0"/>
            </a:endParaRPr>
          </a:p>
          <a:p>
            <a:pPr marL="282575" lvl="1" indent="0" eaLnBrk="1" hangingPunct="1"/>
            <a:endParaRPr lang="en-US" sz="1600">
              <a:latin typeface="Trebuchet MS" charset="0"/>
              <a:ea typeface="MS PGothic" charset="0"/>
            </a:endParaRPr>
          </a:p>
          <a:p>
            <a:pPr marL="282575" lvl="1" indent="0" eaLnBrk="1" hangingPunct="1"/>
            <a:endParaRPr lang="en-US" sz="1600">
              <a:latin typeface="Trebuchet MS" charset="0"/>
              <a:ea typeface="MS PGothic" charset="0"/>
            </a:endParaRPr>
          </a:p>
          <a:p>
            <a:pPr lvl="4" eaLnBrk="1" hangingPunct="1"/>
            <a:endParaRPr lang="en-US" sz="1600">
              <a:latin typeface="Trebuchet MS" charset="0"/>
              <a:ea typeface="MS PGothic" charset="0"/>
              <a:cs typeface="MS PGothic" charset="0"/>
            </a:endParaRPr>
          </a:p>
        </p:txBody>
      </p:sp>
    </p:spTree>
    <p:extLst>
      <p:ext uri="{BB962C8B-B14F-4D97-AF65-F5344CB8AC3E}">
        <p14:creationId xmlns:p14="http://schemas.microsoft.com/office/powerpoint/2010/main" val="4165211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COERLL’s Mission:</a:t>
            </a:r>
            <a:r>
              <a:rPr lang="en-US" sz="3600" dirty="0" smtClean="0">
                <a:sym typeface="Wingdings"/>
              </a:rPr>
              <a:t> To Open Up Education!</a:t>
            </a:r>
            <a:endParaRPr lang="en-US" sz="3600" dirty="0"/>
          </a:p>
        </p:txBody>
      </p:sp>
      <p:sp>
        <p:nvSpPr>
          <p:cNvPr id="3" name="Content Placeholder 2"/>
          <p:cNvSpPr>
            <a:spLocks noGrp="1"/>
          </p:cNvSpPr>
          <p:nvPr>
            <p:ph idx="1"/>
          </p:nvPr>
        </p:nvSpPr>
        <p:spPr/>
        <p:txBody>
          <a:bodyPr>
            <a:normAutofit/>
          </a:bodyPr>
          <a:lstStyle/>
          <a:p>
            <a:r>
              <a:rPr lang="en-US" sz="3600" dirty="0"/>
              <a:t>To create high quality </a:t>
            </a:r>
            <a:r>
              <a:rPr lang="en-US" sz="3600" dirty="0" smtClean="0"/>
              <a:t>but </a:t>
            </a:r>
            <a:r>
              <a:rPr lang="en-US" sz="3600" u="sng" dirty="0" smtClean="0"/>
              <a:t>inexpensive</a:t>
            </a:r>
            <a:r>
              <a:rPr lang="en-US" sz="3600" dirty="0" smtClean="0"/>
              <a:t> (free!) OER </a:t>
            </a:r>
            <a:r>
              <a:rPr lang="en-US" sz="3600" dirty="0"/>
              <a:t>for FL learning</a:t>
            </a:r>
          </a:p>
          <a:p>
            <a:r>
              <a:rPr lang="en-US" sz="3600" dirty="0" smtClean="0"/>
              <a:t>To promote “participatory culture”</a:t>
            </a:r>
          </a:p>
          <a:p>
            <a:r>
              <a:rPr lang="en-US" sz="3600" dirty="0" smtClean="0"/>
              <a:t>To build an “infrastructure for sharing”</a:t>
            </a:r>
            <a:endParaRPr lang="en-US" sz="3600" dirty="0"/>
          </a:p>
        </p:txBody>
      </p:sp>
    </p:spTree>
    <p:extLst>
      <p:ext uri="{BB962C8B-B14F-4D97-AF65-F5344CB8AC3E}">
        <p14:creationId xmlns:p14="http://schemas.microsoft.com/office/powerpoint/2010/main" val="2960171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 title="picture"/>
          <p:cNvPicPr>
            <a:picLocks noChangeAspect="1"/>
          </p:cNvPicPr>
          <p:nvPr/>
        </p:nvPicPr>
        <p:blipFill rotWithShape="1">
          <a:blip r:embed="rId3">
            <a:grayscl/>
            <a:extLst>
              <a:ext uri="{BEBA8EAE-BF5A-486C-A8C5-ECC9F3942E4B}">
                <a14:imgProps xmlns:a14="http://schemas.microsoft.com/office/drawing/2010/main">
                  <a14:imgLayer r:embed="rId4">
                    <a14:imgEffect>
                      <a14:saturation sat="33000"/>
                    </a14:imgEffect>
                  </a14:imgLayer>
                </a14:imgProps>
              </a:ext>
            </a:extLst>
          </a:blip>
          <a:srcRect t="5758" r="-40" b="18821"/>
          <a:stretch/>
        </p:blipFill>
        <p:spPr>
          <a:xfrm>
            <a:off x="457200" y="1417638"/>
            <a:ext cx="8458200" cy="4782312"/>
          </a:xfrm>
          <a:prstGeom prst="rect">
            <a:avLst/>
          </a:prstGeom>
        </p:spPr>
      </p:pic>
      <p:sp>
        <p:nvSpPr>
          <p:cNvPr id="2" name="Rectangle 1"/>
          <p:cNvSpPr/>
          <p:nvPr/>
        </p:nvSpPr>
        <p:spPr>
          <a:xfrm>
            <a:off x="2773508" y="5796533"/>
            <a:ext cx="6141891" cy="400110"/>
          </a:xfrm>
          <a:prstGeom prst="rect">
            <a:avLst/>
          </a:prstGeom>
        </p:spPr>
        <p:txBody>
          <a:bodyPr wrap="square">
            <a:spAutoFit/>
          </a:bodyPr>
          <a:lstStyle/>
          <a:p>
            <a:r>
              <a:rPr lang="en-US" sz="1000" dirty="0" smtClean="0">
                <a:solidFill>
                  <a:schemeClr val="bg1"/>
                </a:solidFill>
              </a:rPr>
              <a:t>Photo source: free </a:t>
            </a:r>
            <a:r>
              <a:rPr lang="en-US" sz="1000" dirty="0">
                <a:solidFill>
                  <a:schemeClr val="bg1"/>
                </a:solidFill>
              </a:rPr>
              <a:t>(http://</a:t>
            </a:r>
            <a:r>
              <a:rPr lang="en-US" sz="1000" dirty="0" err="1">
                <a:solidFill>
                  <a:schemeClr val="bg1"/>
                </a:solidFill>
              </a:rPr>
              <a:t>www.flickr.com</a:t>
            </a:r>
            <a:r>
              <a:rPr lang="en-US" sz="1000" dirty="0">
                <a:solidFill>
                  <a:schemeClr val="bg1"/>
                </a:solidFill>
              </a:rPr>
              <a:t>/photos/</a:t>
            </a:r>
            <a:r>
              <a:rPr lang="en-US" sz="1000" dirty="0" err="1">
                <a:solidFill>
                  <a:schemeClr val="bg1"/>
                </a:solidFill>
              </a:rPr>
              <a:t>tonx</a:t>
            </a:r>
            <a:r>
              <a:rPr lang="en-US" sz="1000" dirty="0">
                <a:solidFill>
                  <a:schemeClr val="bg1"/>
                </a:solidFill>
              </a:rPr>
              <a:t>/2698947622/) / </a:t>
            </a:r>
            <a:r>
              <a:rPr lang="en-US" sz="1000" dirty="0" err="1">
                <a:solidFill>
                  <a:schemeClr val="bg1"/>
                </a:solidFill>
              </a:rPr>
              <a:t>tonx</a:t>
            </a:r>
            <a:r>
              <a:rPr lang="en-US" sz="1000" dirty="0">
                <a:solidFill>
                  <a:schemeClr val="bg1"/>
                </a:solidFill>
              </a:rPr>
              <a:t> (http://</a:t>
            </a:r>
            <a:r>
              <a:rPr lang="en-US" sz="1000" dirty="0" err="1">
                <a:solidFill>
                  <a:schemeClr val="bg1"/>
                </a:solidFill>
              </a:rPr>
              <a:t>www.flickr.com</a:t>
            </a:r>
            <a:r>
              <a:rPr lang="en-US" sz="1000" dirty="0">
                <a:solidFill>
                  <a:schemeClr val="bg1"/>
                </a:solidFill>
              </a:rPr>
              <a:t>/photos/</a:t>
            </a:r>
            <a:r>
              <a:rPr lang="en-US" sz="1000" dirty="0" err="1">
                <a:solidFill>
                  <a:schemeClr val="bg1"/>
                </a:solidFill>
              </a:rPr>
              <a:t>tonx</a:t>
            </a:r>
            <a:r>
              <a:rPr lang="en-US" sz="1000" dirty="0">
                <a:solidFill>
                  <a:schemeClr val="bg1"/>
                </a:solidFill>
              </a:rPr>
              <a:t>/) / CC BY-NC-SA 2.0 (http://</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nc</a:t>
            </a:r>
            <a:r>
              <a:rPr lang="en-US" sz="1000" dirty="0">
                <a:solidFill>
                  <a:schemeClr val="bg1"/>
                </a:solidFill>
              </a:rPr>
              <a:t>-</a:t>
            </a:r>
            <a:r>
              <a:rPr lang="en-US" sz="1000" dirty="0" err="1">
                <a:solidFill>
                  <a:schemeClr val="bg1"/>
                </a:solidFill>
              </a:rPr>
              <a:t>sa</a:t>
            </a:r>
            <a:r>
              <a:rPr lang="en-US" sz="1000" dirty="0">
                <a:solidFill>
                  <a:schemeClr val="bg1"/>
                </a:solidFill>
              </a:rPr>
              <a:t>/2.0/)</a:t>
            </a:r>
          </a:p>
        </p:txBody>
      </p:sp>
      <p:sp>
        <p:nvSpPr>
          <p:cNvPr id="3" name="Title 2"/>
          <p:cNvSpPr>
            <a:spLocks noGrp="1"/>
          </p:cNvSpPr>
          <p:nvPr>
            <p:ph type="title"/>
          </p:nvPr>
        </p:nvSpPr>
        <p:spPr>
          <a:xfrm>
            <a:off x="457200" y="282223"/>
            <a:ext cx="8229600" cy="1135416"/>
          </a:xfrm>
        </p:spPr>
        <p:txBody>
          <a:bodyPr>
            <a:normAutofit/>
          </a:bodyPr>
          <a:lstStyle/>
          <a:p>
            <a:r>
              <a:rPr lang="en-US" dirty="0" smtClean="0"/>
              <a:t>“Gratis” vs. “</a:t>
            </a:r>
            <a:r>
              <a:rPr lang="en-US" dirty="0" err="1" smtClean="0"/>
              <a:t>Libre</a:t>
            </a:r>
            <a:r>
              <a:rPr lang="en-US" dirty="0" smtClean="0"/>
              <a:t>”</a:t>
            </a:r>
            <a:endParaRPr lang="en-US" dirty="0"/>
          </a:p>
        </p:txBody>
      </p:sp>
    </p:spTree>
    <p:extLst>
      <p:ext uri="{BB962C8B-B14F-4D97-AF65-F5344CB8AC3E}">
        <p14:creationId xmlns:p14="http://schemas.microsoft.com/office/powerpoint/2010/main" val="1664299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359</TotalTime>
  <Words>646</Words>
  <Application>Microsoft Office PowerPoint</Application>
  <PresentationFormat>On-screen Show (4:3)</PresentationFormat>
  <Paragraphs>128</Paragraphs>
  <Slides>21</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ＭＳ Ｐゴシック</vt:lpstr>
      <vt:lpstr>ＭＳ Ｐゴシック</vt:lpstr>
      <vt:lpstr>Arial</vt:lpstr>
      <vt:lpstr>Calibri</vt:lpstr>
      <vt:lpstr>Times New Roman</vt:lpstr>
      <vt:lpstr>Trebuchet MS</vt:lpstr>
      <vt:lpstr>Wingdings</vt:lpstr>
      <vt:lpstr>Wingdings 2</vt:lpstr>
      <vt:lpstr>Office Theme</vt:lpstr>
      <vt:lpstr>Center for Open Educational Resources and Language Learning </vt:lpstr>
      <vt:lpstr>Coerll</vt:lpstr>
      <vt:lpstr>What are the LRCs?</vt:lpstr>
      <vt:lpstr>NFLRCs’ Mission</vt:lpstr>
      <vt:lpstr>Where are the LRCs?</vt:lpstr>
      <vt:lpstr>Current LRCs  (‘general’ focus)</vt:lpstr>
      <vt:lpstr>Current LRCs    (‘general’ focus) </vt:lpstr>
      <vt:lpstr>COERLL’s Mission: To Open Up Education!</vt:lpstr>
      <vt:lpstr>“Gratis” vs. “Libre”</vt:lpstr>
      <vt:lpstr>Wiley &amp; Green (2012:18)</vt:lpstr>
      <vt:lpstr>What COERLL means by OPEN</vt:lpstr>
      <vt:lpstr>“Remix Hypothesis”</vt:lpstr>
      <vt:lpstr>COERLL’s Open Design Strategies</vt:lpstr>
      <vt:lpstr>Spin tx</vt:lpstr>
      <vt:lpstr>Francais interactif</vt:lpstr>
      <vt:lpstr>New and important updates</vt:lpstr>
      <vt:lpstr>Collaborative reading</vt:lpstr>
      <vt:lpstr>The Lang/Lit Divide</vt:lpstr>
      <vt:lpstr>Google Drive</vt:lpstr>
      <vt:lpstr>Sharing Materials Fall 2015</vt:lpstr>
      <vt:lpstr>Free USB Drives! 1 Gigabyte!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OER, OER, OER: Join the Revoltion!</dc:title>
  <dc:creator>COERLL</dc:creator>
  <cp:lastModifiedBy>Meuth, Colleen</cp:lastModifiedBy>
  <cp:revision>32</cp:revision>
  <dcterms:created xsi:type="dcterms:W3CDTF">2015-09-25T16:03:42Z</dcterms:created>
  <dcterms:modified xsi:type="dcterms:W3CDTF">2015-11-25T17:31:40Z</dcterms:modified>
</cp:coreProperties>
</file>