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4" r:id="rId1"/>
  </p:sldMasterIdLst>
  <p:notesMasterIdLst>
    <p:notesMasterId r:id="rId11"/>
  </p:notesMasterIdLst>
  <p:handoutMasterIdLst>
    <p:handoutMasterId r:id="rId12"/>
  </p:handoutMasterIdLst>
  <p:sldIdLst>
    <p:sldId id="256" r:id="rId2"/>
    <p:sldId id="288" r:id="rId3"/>
    <p:sldId id="290" r:id="rId4"/>
    <p:sldId id="284" r:id="rId5"/>
    <p:sldId id="289" r:id="rId6"/>
    <p:sldId id="278" r:id="rId7"/>
    <p:sldId id="292" r:id="rId8"/>
    <p:sldId id="285" r:id="rId9"/>
    <p:sldId id="283" r:id="rId1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2F3A"/>
    <a:srgbClr val="990000"/>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24" autoAdjust="0"/>
    <p:restoredTop sz="74286" autoAdjust="0"/>
  </p:normalViewPr>
  <p:slideViewPr>
    <p:cSldViewPr>
      <p:cViewPr varScale="1">
        <p:scale>
          <a:sx n="83" d="100"/>
          <a:sy n="83" d="100"/>
        </p:scale>
        <p:origin x="564" y="90"/>
      </p:cViewPr>
      <p:guideLst>
        <p:guide orient="horz" pos="2160"/>
        <p:guide pos="2880"/>
      </p:guideLst>
    </p:cSldViewPr>
  </p:slideViewPr>
  <p:outlineViewPr>
    <p:cViewPr>
      <p:scale>
        <a:sx n="33" d="100"/>
        <a:sy n="33" d="100"/>
      </p:scale>
      <p:origin x="0" y="-53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E858934-97BD-7F46-8584-C023613E53E1}" type="datetimeFigureOut">
              <a:rPr lang="en-US" smtClean="0"/>
              <a:t>11/30/2015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A3AA318-DBD1-CC43-A1F1-993676AB52DF}" type="slidenum">
              <a:rPr lang="en-US" smtClean="0"/>
              <a:t>‹#›</a:t>
            </a:fld>
            <a:endParaRPr lang="en-US" dirty="0"/>
          </a:p>
        </p:txBody>
      </p:sp>
    </p:spTree>
    <p:extLst>
      <p:ext uri="{BB962C8B-B14F-4D97-AF65-F5344CB8AC3E}">
        <p14:creationId xmlns:p14="http://schemas.microsoft.com/office/powerpoint/2010/main" val="4672792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F9598A-C79B-1747-952D-A3527D00DDF1}" type="datetimeFigureOut">
              <a:rPr lang="en-US" smtClean="0"/>
              <a:t>11/30/2015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73571D-B37A-704E-B906-97188708E29D}" type="slidenum">
              <a:rPr lang="en-US" smtClean="0"/>
              <a:t>‹#›</a:t>
            </a:fld>
            <a:endParaRPr lang="en-US" dirty="0"/>
          </a:p>
        </p:txBody>
      </p:sp>
    </p:spTree>
    <p:extLst>
      <p:ext uri="{BB962C8B-B14F-4D97-AF65-F5344CB8AC3E}">
        <p14:creationId xmlns:p14="http://schemas.microsoft.com/office/powerpoint/2010/main" val="723913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3571D-B37A-704E-B906-97188708E29D}" type="slidenum">
              <a:rPr lang="en-US" smtClean="0"/>
              <a:t>1</a:t>
            </a:fld>
            <a:endParaRPr lang="en-US" dirty="0"/>
          </a:p>
        </p:txBody>
      </p:sp>
    </p:spTree>
    <p:extLst>
      <p:ext uri="{BB962C8B-B14F-4D97-AF65-F5344CB8AC3E}">
        <p14:creationId xmlns:p14="http://schemas.microsoft.com/office/powerpoint/2010/main" val="1739523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Imagine being a learner and having every resource and connection at your fingertips. In the digital</a:t>
            </a:r>
            <a:r>
              <a:rPr lang="en-US" sz="1200" kern="1200" baseline="0" dirty="0" smtClean="0">
                <a:solidFill>
                  <a:schemeClr val="tx1"/>
                </a:solidFill>
                <a:latin typeface="+mn-lt"/>
                <a:ea typeface="+mn-ea"/>
                <a:cs typeface="+mn-cs"/>
              </a:rPr>
              <a:t> generation this can be a reality for all of our learners. </a:t>
            </a:r>
            <a:r>
              <a:rPr lang="en-US" sz="1200" kern="1200" dirty="0" smtClean="0">
                <a:solidFill>
                  <a:schemeClr val="tx1"/>
                </a:solidFill>
                <a:latin typeface="+mn-lt"/>
                <a:ea typeface="+mn-ea"/>
                <a:cs typeface="+mn-cs"/>
              </a:rPr>
              <a:t>Our educators and leaders understand that leveraging digital</a:t>
            </a:r>
            <a:r>
              <a:rPr lang="en-US" sz="1200" kern="1200" baseline="0" dirty="0" smtClean="0">
                <a:solidFill>
                  <a:schemeClr val="tx1"/>
                </a:solidFill>
                <a:latin typeface="+mn-lt"/>
                <a:ea typeface="+mn-ea"/>
                <a:cs typeface="+mn-cs"/>
              </a:rPr>
              <a:t> materials</a:t>
            </a:r>
            <a:r>
              <a:rPr lang="en-US" sz="1200" kern="1200" dirty="0" smtClean="0">
                <a:solidFill>
                  <a:schemeClr val="tx1"/>
                </a:solidFill>
                <a:latin typeface="+mn-lt"/>
                <a:ea typeface="+mn-ea"/>
                <a:cs typeface="+mn-cs"/>
              </a:rPr>
              <a:t>, both in the classroom and at home, provide the opportunity for students to become progressively active learners, problem-solvers, and creative thinkers. </a:t>
            </a:r>
            <a:r>
              <a:rPr lang="en-US" sz="1200" b="1" kern="1200" dirty="0" smtClean="0">
                <a:solidFill>
                  <a:schemeClr val="tx1"/>
                </a:solidFill>
                <a:latin typeface="+mn-lt"/>
                <a:ea typeface="+mn-ea"/>
                <a:cs typeface="+mn-cs"/>
              </a:rPr>
              <a:t>We need your help, as the</a:t>
            </a:r>
            <a:r>
              <a:rPr lang="en-US" sz="1200" b="1" kern="1200" baseline="0" dirty="0" smtClean="0">
                <a:solidFill>
                  <a:schemeClr val="tx1"/>
                </a:solidFill>
                <a:latin typeface="+mn-lt"/>
                <a:ea typeface="+mn-ea"/>
                <a:cs typeface="+mn-cs"/>
              </a:rPr>
              <a:t> State Board of Education, to adopt a set of standards that will make this a reality.</a:t>
            </a:r>
          </a:p>
        </p:txBody>
      </p:sp>
      <p:sp>
        <p:nvSpPr>
          <p:cNvPr id="4" name="Slide Number Placeholder 3"/>
          <p:cNvSpPr>
            <a:spLocks noGrp="1"/>
          </p:cNvSpPr>
          <p:nvPr>
            <p:ph type="sldNum" sz="quarter" idx="10"/>
          </p:nvPr>
        </p:nvSpPr>
        <p:spPr/>
        <p:txBody>
          <a:bodyPr/>
          <a:lstStyle/>
          <a:p>
            <a:fld id="{EF73571D-B37A-704E-B906-97188708E29D}" type="slidenum">
              <a:rPr lang="en-US" smtClean="0"/>
              <a:t>2</a:t>
            </a:fld>
            <a:endParaRPr lang="en-US" dirty="0"/>
          </a:p>
        </p:txBody>
      </p:sp>
    </p:spTree>
    <p:extLst>
      <p:ext uri="{BB962C8B-B14F-4D97-AF65-F5344CB8AC3E}">
        <p14:creationId xmlns:p14="http://schemas.microsoft.com/office/powerpoint/2010/main" val="1474392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3571D-B37A-704E-B906-97188708E29D}" type="slidenum">
              <a:rPr lang="en-US" smtClean="0"/>
              <a:t>4</a:t>
            </a:fld>
            <a:endParaRPr lang="en-US" dirty="0"/>
          </a:p>
        </p:txBody>
      </p:sp>
    </p:spTree>
    <p:extLst>
      <p:ext uri="{BB962C8B-B14F-4D97-AF65-F5344CB8AC3E}">
        <p14:creationId xmlns:p14="http://schemas.microsoft.com/office/powerpoint/2010/main" val="820292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Students</a:t>
            </a:r>
            <a:r>
              <a:rPr lang="en-US" b="1" baseline="0" dirty="0" smtClean="0"/>
              <a:t> deserve access to their digital textbooks on any device. </a:t>
            </a:r>
            <a:r>
              <a:rPr lang="en-US" baseline="0" dirty="0" smtClean="0"/>
              <a:t>Most textbooks/digital materials are web based and accessed through a URL. Students should be able to access that web based content whether they are on a iPad at school, laptop at Dad’s house, or a phone in the car. </a:t>
            </a:r>
          </a:p>
          <a:p>
            <a:endParaRPr lang="en-US" dirty="0" smtClean="0"/>
          </a:p>
          <a:p>
            <a:r>
              <a:rPr lang="en-US" b="1" baseline="0" dirty="0" smtClean="0"/>
              <a:t>Login requirements must be standard. </a:t>
            </a:r>
            <a:r>
              <a:rPr lang="en-US" baseline="0" dirty="0" smtClean="0"/>
              <a:t>(This means that each student will log in the same way every time.) Some companies require a student to log in with one set of credentials and their second class is another set of credentials. The result is that the student has to remember multiple usernames and passwords depending on the class they are in.</a:t>
            </a:r>
          </a:p>
          <a:p>
            <a:endParaRPr lang="en-US"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smtClean="0"/>
              <a:t>Access methods must be standard</a:t>
            </a:r>
            <a:r>
              <a:rPr lang="en-US" dirty="0" smtClean="0"/>
              <a:t>-Students should be able to access their</a:t>
            </a:r>
            <a:r>
              <a:rPr lang="en-US" baseline="0" dirty="0" smtClean="0"/>
              <a:t> content/textbook from any browser or device. If the SBOE requires all companies to create content in HTML5 or higher, students would have better access on any device. Currently, they are spending a significant amount of time making sure everything is installed (versions of java, flash) so that they can access their textbooks. Our students should not have to check for browser plug ins EVER in order to access their textbook.</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In addition, the SBOE</a:t>
            </a:r>
            <a:r>
              <a:rPr lang="en-US" baseline="0" dirty="0" smtClean="0"/>
              <a:t> could adopt a standard that textbooks/materials are accessible through the web. Students should not have to download a program on a device in order to access their content/textbooks.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1" baseline="0" dirty="0" smtClean="0">
                <a:solidFill>
                  <a:schemeClr val="tx1"/>
                </a:solidFill>
              </a:rPr>
              <a:t>Integration must be standard. </a:t>
            </a:r>
            <a:r>
              <a:rPr lang="en-US" b="0" baseline="0" dirty="0" smtClean="0">
                <a:solidFill>
                  <a:schemeClr val="tx1"/>
                </a:solidFill>
              </a:rPr>
              <a:t>This refers to the way students’ data is applied to the individual textbooks and allows student access to the content via logging in. </a:t>
            </a:r>
            <a:r>
              <a:rPr lang="en-US" baseline="0" dirty="0" smtClean="0"/>
              <a:t>Example: Right now, some digital textbooks require the teacher to batch upload students every time a new student enrolls. Some digital textbooks allow students to enroll themselves and create their own log in information. Some digital textbooks talk to our learning management system and allow students to access the materials directly from Moodle. Some integrate with our Google (Google Apps for Education) log ins and it allows our students to use their Google credentials to access their textbooks. </a:t>
            </a:r>
          </a:p>
          <a:p>
            <a:r>
              <a:rPr lang="en-US" b="1" baseline="0" dirty="0" smtClean="0"/>
              <a:t>Solution:</a:t>
            </a:r>
            <a:r>
              <a:rPr lang="en-US" baseline="0" dirty="0" smtClean="0"/>
              <a:t> The SBOE could adopt a set of standards that require every textbook vendor to set up their integration in a way that accepts student data via the directory each school district currently utilizes. Whether the district uses LDAP (NISD utilizes this), </a:t>
            </a:r>
            <a:r>
              <a:rPr lang="en-US" baseline="0" dirty="0" err="1" smtClean="0"/>
              <a:t>eDirectory</a:t>
            </a:r>
            <a:r>
              <a:rPr lang="en-US" baseline="0" dirty="0" smtClean="0"/>
              <a:t>, Active Directory, and the list goes on.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1" baseline="0" dirty="0" smtClean="0"/>
              <a:t>Solution: </a:t>
            </a:r>
            <a:r>
              <a:rPr lang="en-US" baseline="0" dirty="0" smtClean="0"/>
              <a:t>T</a:t>
            </a:r>
            <a:r>
              <a:rPr lang="en-US" dirty="0" smtClean="0"/>
              <a:t>he SBOE needs</a:t>
            </a:r>
            <a:r>
              <a:rPr lang="en-US" baseline="0" dirty="0" smtClean="0"/>
              <a:t> to define a set of standards with how student data looks. All textbook vendors and school districts need to use the same information. Example: When we integrate student birthdays into their system, we have mm/</a:t>
            </a:r>
            <a:r>
              <a:rPr lang="en-US" baseline="0" dirty="0" err="1" smtClean="0"/>
              <a:t>dd</a:t>
            </a:r>
            <a:r>
              <a:rPr lang="en-US" baseline="0" dirty="0" smtClean="0"/>
              <a:t>/</a:t>
            </a:r>
            <a:r>
              <a:rPr lang="en-US" baseline="0" dirty="0" err="1" smtClean="0"/>
              <a:t>yy</a:t>
            </a:r>
            <a:r>
              <a:rPr lang="en-US" baseline="0" dirty="0" smtClean="0"/>
              <a:t>. In Pearson textbooks, they need the birthday in a different format. By utilizing the one format for data, it would save a significant amount of time.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smtClean="0"/>
              <a:t>An example of a suggested standard for data: Name - Some publishers allow 20 characters for first name, 24 characters for last name, birthdays are month/date/year with leading zeros, state ids need to be 12 characters, etc. </a:t>
            </a:r>
            <a:r>
              <a:rPr lang="en-US" b="1" baseline="0" dirty="0" smtClean="0"/>
              <a:t>Districts should not define standards about the way they set up data, rather the SBOE should define the way data should look. </a:t>
            </a:r>
          </a:p>
          <a:p>
            <a:endParaRPr lang="en-US" baseline="0" dirty="0" smtClean="0"/>
          </a:p>
          <a:p>
            <a:r>
              <a:rPr lang="en-US" baseline="0" dirty="0" smtClean="0"/>
              <a:t>Side note: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LDAP- Lightweight</a:t>
            </a:r>
            <a:r>
              <a:rPr lang="en-US" baseline="0" dirty="0" smtClean="0"/>
              <a:t> Directory Access Protocol-It’s a directory (or list) that allows you to quickly look up information the directory references.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F73571D-B37A-704E-B906-97188708E29D}" type="slidenum">
              <a:rPr lang="en-US" smtClean="0"/>
              <a:t>5</a:t>
            </a:fld>
            <a:endParaRPr lang="en-US" dirty="0"/>
          </a:p>
        </p:txBody>
      </p:sp>
    </p:spTree>
    <p:extLst>
      <p:ext uri="{BB962C8B-B14F-4D97-AF65-F5344CB8AC3E}">
        <p14:creationId xmlns:p14="http://schemas.microsoft.com/office/powerpoint/2010/main" val="1956882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3571D-B37A-704E-B906-97188708E29D}" type="slidenum">
              <a:rPr lang="en-US" smtClean="0"/>
              <a:t>6</a:t>
            </a:fld>
            <a:endParaRPr lang="en-US" dirty="0"/>
          </a:p>
        </p:txBody>
      </p:sp>
    </p:spTree>
    <p:extLst>
      <p:ext uri="{BB962C8B-B14F-4D97-AF65-F5344CB8AC3E}">
        <p14:creationId xmlns:p14="http://schemas.microsoft.com/office/powerpoint/2010/main" val="1107843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3571D-B37A-704E-B906-97188708E29D}" type="slidenum">
              <a:rPr lang="en-US" smtClean="0"/>
              <a:t>7</a:t>
            </a:fld>
            <a:endParaRPr lang="en-US" dirty="0"/>
          </a:p>
        </p:txBody>
      </p:sp>
    </p:spTree>
    <p:extLst>
      <p:ext uri="{BB962C8B-B14F-4D97-AF65-F5344CB8AC3E}">
        <p14:creationId xmlns:p14="http://schemas.microsoft.com/office/powerpoint/2010/main" val="1107843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We recommend that the SBOE adopt a set of standards or rules regarding:</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-access on any device</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-logins</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-privacy</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Those standards do not need to be decided today, but the SBOE can make the commitment to move forward with establishing a set of standards. For technical recommendations, we recommend that</a:t>
            </a:r>
            <a:r>
              <a:rPr lang="en-US" baseline="0" dirty="0" smtClean="0"/>
              <a:t> the SBOE could </a:t>
            </a:r>
            <a:r>
              <a:rPr lang="en-US" dirty="0" smtClean="0"/>
              <a:t>build a committee of CTO and technology executives to decide to details.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Textbooks</a:t>
            </a:r>
            <a:r>
              <a:rPr lang="en-US" baseline="0" dirty="0" smtClean="0"/>
              <a:t> and instructional materials should be HTML5 compliant and not use </a:t>
            </a:r>
            <a:r>
              <a:rPr lang="en-US" dirty="0" smtClean="0"/>
              <a:t>java</a:t>
            </a:r>
            <a:r>
              <a:rPr lang="en-US" baseline="0" dirty="0" smtClean="0"/>
              <a:t> or</a:t>
            </a:r>
            <a:r>
              <a:rPr lang="en-US" dirty="0" smtClean="0"/>
              <a:t> flash.</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When textbooks access student information, we need to know that their information</a:t>
            </a:r>
            <a:r>
              <a:rPr lang="en-US" baseline="0" dirty="0" smtClean="0"/>
              <a:t> is being kept private. Possible repercussions are that student data may be at accessed by a third party with no educational interest.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addition, all vendors should have a log of who accesses data and that log should be kept for a minimum of 90 days. Possible repercussions are that student data may be at accessed by a third party with no educational interest. </a:t>
            </a:r>
            <a:r>
              <a:rPr lang="en-US" b="1" baseline="0" dirty="0" smtClean="0"/>
              <a:t>The SBOE needs to set a standard because our student’s privacy is a top priority to districts and needs to be a priority for textbook vendors as well.</a:t>
            </a:r>
            <a:endParaRPr lang="en-US" b="1" dirty="0"/>
          </a:p>
        </p:txBody>
      </p:sp>
      <p:sp>
        <p:nvSpPr>
          <p:cNvPr id="4" name="Slide Number Placeholder 3"/>
          <p:cNvSpPr>
            <a:spLocks noGrp="1"/>
          </p:cNvSpPr>
          <p:nvPr>
            <p:ph type="sldNum" sz="quarter" idx="10"/>
          </p:nvPr>
        </p:nvSpPr>
        <p:spPr/>
        <p:txBody>
          <a:bodyPr/>
          <a:lstStyle/>
          <a:p>
            <a:fld id="{EF73571D-B37A-704E-B906-97188708E29D}" type="slidenum">
              <a:rPr lang="en-US" smtClean="0"/>
              <a:t>8</a:t>
            </a:fld>
            <a:endParaRPr lang="en-US" dirty="0"/>
          </a:p>
        </p:txBody>
      </p:sp>
    </p:spTree>
    <p:extLst>
      <p:ext uri="{BB962C8B-B14F-4D97-AF65-F5344CB8AC3E}">
        <p14:creationId xmlns:p14="http://schemas.microsoft.com/office/powerpoint/2010/main" val="1701933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world our kids want. We need the SBOE’s help in making this learning environment a reality. </a:t>
            </a:r>
            <a:endParaRPr lang="en-US" dirty="0"/>
          </a:p>
        </p:txBody>
      </p:sp>
      <p:sp>
        <p:nvSpPr>
          <p:cNvPr id="4" name="Slide Number Placeholder 3"/>
          <p:cNvSpPr>
            <a:spLocks noGrp="1"/>
          </p:cNvSpPr>
          <p:nvPr>
            <p:ph type="sldNum" sz="quarter" idx="10"/>
          </p:nvPr>
        </p:nvSpPr>
        <p:spPr/>
        <p:txBody>
          <a:bodyPr/>
          <a:lstStyle/>
          <a:p>
            <a:fld id="{EF73571D-B37A-704E-B906-97188708E29D}" type="slidenum">
              <a:rPr lang="en-US" smtClean="0"/>
              <a:t>9</a:t>
            </a:fld>
            <a:endParaRPr lang="en-US" dirty="0"/>
          </a:p>
        </p:txBody>
      </p:sp>
    </p:spTree>
    <p:extLst>
      <p:ext uri="{BB962C8B-B14F-4D97-AF65-F5344CB8AC3E}">
        <p14:creationId xmlns:p14="http://schemas.microsoft.com/office/powerpoint/2010/main" val="332371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9395" name="Rectangle 3"/>
          <p:cNvSpPr>
            <a:spLocks noGrp="1" noChangeArrowheads="1"/>
          </p:cNvSpPr>
          <p:nvPr>
            <p:ph type="ctrTitle"/>
          </p:nvPr>
        </p:nvSpPr>
        <p:spPr>
          <a:xfrm>
            <a:off x="685800" y="2130425"/>
            <a:ext cx="7772400" cy="1470025"/>
          </a:xfrm>
        </p:spPr>
        <p:txBody>
          <a:bodyPr/>
          <a:lstStyle>
            <a:lvl1pPr>
              <a:defRPr/>
            </a:lvl1pPr>
          </a:lstStyle>
          <a:p>
            <a:pPr lvl="0"/>
            <a:r>
              <a:rPr lang="en-US" altLang="en-US" noProof="0" smtClean="0"/>
              <a:t>Click to edit Master title style</a:t>
            </a:r>
          </a:p>
        </p:txBody>
      </p:sp>
      <p:sp>
        <p:nvSpPr>
          <p:cNvPr id="59396" name="Rectangle 4"/>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altLang="en-US" noProof="0" smtClean="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0591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76684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3714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141435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0734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9461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0203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719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001692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115525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7347" name="Rectangle 3"/>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US" altLang="en-US"/>
          </a:p>
        </p:txBody>
      </p:sp>
      <p:sp>
        <p:nvSpPr>
          <p:cNvPr id="57348" name="Rectangle 4"/>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txStyles>
    <p:titleStyle>
      <a:lvl1pPr algn="ctr" rtl="0" eaLnBrk="1" fontAlgn="base" hangingPunct="1">
        <a:spcBef>
          <a:spcPct val="0"/>
        </a:spcBef>
        <a:spcAft>
          <a:spcPct val="0"/>
        </a:spcAft>
        <a:defRPr sz="4000" b="1" kern="1200">
          <a:solidFill>
            <a:srgbClr val="990000"/>
          </a:solidFill>
          <a:latin typeface="+mj-lt"/>
          <a:ea typeface="+mj-ea"/>
          <a:cs typeface="+mj-cs"/>
        </a:defRPr>
      </a:lvl1pPr>
      <a:lvl2pPr algn="ctr" rtl="0" eaLnBrk="1" fontAlgn="base" hangingPunct="1">
        <a:spcBef>
          <a:spcPct val="0"/>
        </a:spcBef>
        <a:spcAft>
          <a:spcPct val="0"/>
        </a:spcAft>
        <a:defRPr sz="4000" b="1">
          <a:solidFill>
            <a:srgbClr val="990000"/>
          </a:solidFill>
          <a:latin typeface="Tahoma" charset="0"/>
        </a:defRPr>
      </a:lvl2pPr>
      <a:lvl3pPr algn="ctr" rtl="0" eaLnBrk="1" fontAlgn="base" hangingPunct="1">
        <a:spcBef>
          <a:spcPct val="0"/>
        </a:spcBef>
        <a:spcAft>
          <a:spcPct val="0"/>
        </a:spcAft>
        <a:defRPr sz="4000" b="1">
          <a:solidFill>
            <a:srgbClr val="990000"/>
          </a:solidFill>
          <a:latin typeface="Tahoma" charset="0"/>
        </a:defRPr>
      </a:lvl3pPr>
      <a:lvl4pPr algn="ctr" rtl="0" eaLnBrk="1" fontAlgn="base" hangingPunct="1">
        <a:spcBef>
          <a:spcPct val="0"/>
        </a:spcBef>
        <a:spcAft>
          <a:spcPct val="0"/>
        </a:spcAft>
        <a:defRPr sz="4000" b="1">
          <a:solidFill>
            <a:srgbClr val="990000"/>
          </a:solidFill>
          <a:latin typeface="Tahoma" charset="0"/>
        </a:defRPr>
      </a:lvl4pPr>
      <a:lvl5pPr algn="ctr" rtl="0" eaLnBrk="1" fontAlgn="base" hangingPunct="1">
        <a:spcBef>
          <a:spcPct val="0"/>
        </a:spcBef>
        <a:spcAft>
          <a:spcPct val="0"/>
        </a:spcAft>
        <a:defRPr sz="4000" b="1">
          <a:solidFill>
            <a:srgbClr val="990000"/>
          </a:solidFill>
          <a:latin typeface="Tahoma" charset="0"/>
        </a:defRPr>
      </a:lvl5pPr>
      <a:lvl6pPr marL="457200" algn="ctr" rtl="0" eaLnBrk="1" fontAlgn="base" hangingPunct="1">
        <a:spcBef>
          <a:spcPct val="0"/>
        </a:spcBef>
        <a:spcAft>
          <a:spcPct val="0"/>
        </a:spcAft>
        <a:defRPr sz="4000" b="1">
          <a:solidFill>
            <a:srgbClr val="990000"/>
          </a:solidFill>
          <a:latin typeface="Tahoma" charset="0"/>
        </a:defRPr>
      </a:lvl6pPr>
      <a:lvl7pPr marL="914400" algn="ctr" rtl="0" eaLnBrk="1" fontAlgn="base" hangingPunct="1">
        <a:spcBef>
          <a:spcPct val="0"/>
        </a:spcBef>
        <a:spcAft>
          <a:spcPct val="0"/>
        </a:spcAft>
        <a:defRPr sz="4000" b="1">
          <a:solidFill>
            <a:srgbClr val="990000"/>
          </a:solidFill>
          <a:latin typeface="Tahoma" charset="0"/>
        </a:defRPr>
      </a:lvl7pPr>
      <a:lvl8pPr marL="1371600" algn="ctr" rtl="0" eaLnBrk="1" fontAlgn="base" hangingPunct="1">
        <a:spcBef>
          <a:spcPct val="0"/>
        </a:spcBef>
        <a:spcAft>
          <a:spcPct val="0"/>
        </a:spcAft>
        <a:defRPr sz="4000" b="1">
          <a:solidFill>
            <a:srgbClr val="990000"/>
          </a:solidFill>
          <a:latin typeface="Tahoma" charset="0"/>
        </a:defRPr>
      </a:lvl8pPr>
      <a:lvl9pPr marL="1828800" algn="ctr" rtl="0" eaLnBrk="1" fontAlgn="base" hangingPunct="1">
        <a:spcBef>
          <a:spcPct val="0"/>
        </a:spcBef>
        <a:spcAft>
          <a:spcPct val="0"/>
        </a:spcAft>
        <a:defRPr sz="4000" b="1">
          <a:solidFill>
            <a:srgbClr val="990000"/>
          </a:solidFill>
          <a:latin typeface="Tahoma" charset="0"/>
        </a:defRPr>
      </a:lvl9pPr>
    </p:titleStyle>
    <p:bodyStyle>
      <a:lvl1pPr marL="342900" indent="-342900" algn="l" rtl="0" eaLnBrk="1" fontAlgn="base" hangingPunct="1">
        <a:spcBef>
          <a:spcPct val="20000"/>
        </a:spcBef>
        <a:spcAft>
          <a:spcPct val="0"/>
        </a:spcAft>
        <a:buChar char="•"/>
        <a:defRPr sz="3200" kern="1200">
          <a:solidFill>
            <a:schemeClr val="bg2"/>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bg2"/>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bg2"/>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bg2"/>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52400" y="1676400"/>
            <a:ext cx="8839200" cy="1470025"/>
          </a:xfrm>
        </p:spPr>
        <p:txBody>
          <a:bodyPr/>
          <a:lstStyle/>
          <a:p>
            <a:r>
              <a:rPr lang="en-US" altLang="en-US" sz="4800" b="0" dirty="0" smtClean="0"/>
              <a:t/>
            </a:r>
            <a:br>
              <a:rPr lang="en-US" altLang="en-US" sz="4800" b="0" dirty="0" smtClean="0"/>
            </a:br>
            <a:r>
              <a:rPr lang="en-US" altLang="en-US" sz="4800" b="0" dirty="0" smtClean="0"/>
              <a:t>Instructional Materials Matter: </a:t>
            </a:r>
            <a:r>
              <a:rPr lang="en-US" altLang="en-US" sz="4800" b="0" dirty="0"/>
              <a:t/>
            </a:r>
            <a:br>
              <a:rPr lang="en-US" altLang="en-US" sz="4800" b="0" dirty="0"/>
            </a:br>
            <a:r>
              <a:rPr lang="en-US" altLang="en-US" dirty="0" smtClean="0"/>
              <a:t>Educating the Digital Generation</a:t>
            </a:r>
            <a:endParaRPr lang="en-US" altLang="en-US" dirty="0"/>
          </a:p>
        </p:txBody>
      </p:sp>
      <p:sp>
        <p:nvSpPr>
          <p:cNvPr id="2053" name="Rectangle 5"/>
          <p:cNvSpPr>
            <a:spLocks noGrp="1" noChangeArrowheads="1"/>
          </p:cNvSpPr>
          <p:nvPr>
            <p:ph type="subTitle" idx="1"/>
          </p:nvPr>
        </p:nvSpPr>
        <p:spPr>
          <a:xfrm>
            <a:off x="1371600" y="3733800"/>
            <a:ext cx="6400800" cy="1905000"/>
          </a:xfrm>
        </p:spPr>
        <p:txBody>
          <a:bodyPr/>
          <a:lstStyle/>
          <a:p>
            <a:r>
              <a:rPr lang="en-US" altLang="en-US" dirty="0" smtClean="0">
                <a:solidFill>
                  <a:schemeClr val="tx1"/>
                </a:solidFill>
              </a:rPr>
              <a:t>Northwest ISD</a:t>
            </a:r>
          </a:p>
          <a:p>
            <a:r>
              <a:rPr lang="en-US" altLang="en-US" dirty="0" smtClean="0">
                <a:solidFill>
                  <a:schemeClr val="tx1"/>
                </a:solidFill>
              </a:rPr>
              <a:t>Karen G. Rue, </a:t>
            </a:r>
            <a:r>
              <a:rPr lang="en-US" altLang="en-US" dirty="0" err="1" smtClean="0">
                <a:solidFill>
                  <a:schemeClr val="tx1"/>
                </a:solidFill>
              </a:rPr>
              <a:t>Ed.D</a:t>
            </a:r>
            <a:r>
              <a:rPr lang="en-US" altLang="en-US" dirty="0" smtClean="0">
                <a:solidFill>
                  <a:schemeClr val="tx1"/>
                </a:solidFill>
              </a:rPr>
              <a:t>.</a:t>
            </a:r>
          </a:p>
          <a:p>
            <a:r>
              <a:rPr lang="en-US" altLang="en-US" dirty="0" smtClean="0">
                <a:solidFill>
                  <a:schemeClr val="tx1"/>
                </a:solidFill>
              </a:rPr>
              <a:t>Superintendent of Schools</a:t>
            </a:r>
            <a:endParaRPr lang="en-US" altLang="en-US"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icture" title="pictur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96666" y="2043813"/>
            <a:ext cx="3824084" cy="2549389"/>
          </a:xfrm>
        </p:spPr>
      </p:pic>
      <p:pic>
        <p:nvPicPr>
          <p:cNvPr id="3" name="Picture 2" descr="picture" title="pictur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736067"/>
            <a:ext cx="2361298" cy="3164882"/>
          </a:xfrm>
          <a:prstGeom prst="rect">
            <a:avLst/>
          </a:prstGeom>
        </p:spPr>
      </p:pic>
      <p:pic>
        <p:nvPicPr>
          <p:cNvPr id="6" name="Picture 5" descr="picture" title="pictur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7518" y="1727962"/>
            <a:ext cx="2373393" cy="3181092"/>
          </a:xfrm>
          <a:prstGeom prst="rect">
            <a:avLst/>
          </a:prstGeom>
        </p:spPr>
      </p:pic>
      <p:sp>
        <p:nvSpPr>
          <p:cNvPr id="2" name="Title 1"/>
          <p:cNvSpPr>
            <a:spLocks noGrp="1"/>
          </p:cNvSpPr>
          <p:nvPr>
            <p:ph type="title"/>
          </p:nvPr>
        </p:nvSpPr>
        <p:spPr/>
        <p:txBody>
          <a:bodyPr/>
          <a:lstStyle/>
          <a:p>
            <a:r>
              <a:rPr lang="en-US" dirty="0" smtClean="0"/>
              <a:t>Value of the Resources</a:t>
            </a:r>
            <a:endParaRPr lang="en-US" dirty="0"/>
          </a:p>
        </p:txBody>
      </p:sp>
    </p:spTree>
    <p:extLst>
      <p:ext uri="{BB962C8B-B14F-4D97-AF65-F5344CB8AC3E}">
        <p14:creationId xmlns:p14="http://schemas.microsoft.com/office/powerpoint/2010/main" val="14335749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icture" title="picture"/>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2861" b="28784"/>
          <a:stretch/>
        </p:blipFill>
        <p:spPr>
          <a:xfrm>
            <a:off x="-533400" y="-495299"/>
            <a:ext cx="9677400" cy="8470899"/>
          </a:xfrm>
        </p:spPr>
      </p:pic>
      <p:sp>
        <p:nvSpPr>
          <p:cNvPr id="2" name="Title 1"/>
          <p:cNvSpPr>
            <a:spLocks noGrp="1"/>
          </p:cNvSpPr>
          <p:nvPr>
            <p:ph type="title"/>
          </p:nvPr>
        </p:nvSpPr>
        <p:spPr>
          <a:xfrm>
            <a:off x="914400" y="3352800"/>
            <a:ext cx="7391400" cy="2743200"/>
          </a:xfrm>
          <a:solidFill>
            <a:schemeClr val="bg1">
              <a:lumMod val="85000"/>
              <a:alpha val="39000"/>
            </a:schemeClr>
          </a:solidFill>
        </p:spPr>
        <p:txBody>
          <a:bodyPr/>
          <a:lstStyle/>
          <a:p>
            <a:r>
              <a:rPr lang="en-US" sz="6000" dirty="0" smtClean="0">
                <a:effectLst>
                  <a:outerShdw blurRad="38100" dist="38100" dir="2700000" algn="tl">
                    <a:srgbClr val="000000">
                      <a:alpha val="43137"/>
                    </a:srgbClr>
                  </a:outerShdw>
                </a:effectLst>
              </a:rPr>
              <a:t>What do students need for their future?</a:t>
            </a:r>
            <a:endParaRPr lang="en-US" sz="6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2677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solidFill>
                  <a:schemeClr val="tx1"/>
                </a:solidFill>
              </a:rPr>
              <a:t>Ubiquitous, anywhere, </a:t>
            </a:r>
            <a:r>
              <a:rPr lang="en-US" dirty="0">
                <a:solidFill>
                  <a:schemeClr val="tx1"/>
                </a:solidFill>
              </a:rPr>
              <a:t>a</a:t>
            </a:r>
            <a:r>
              <a:rPr lang="en-US" dirty="0" smtClean="0">
                <a:solidFill>
                  <a:schemeClr val="tx1"/>
                </a:solidFill>
              </a:rPr>
              <a:t>nytime access</a:t>
            </a:r>
          </a:p>
          <a:p>
            <a:r>
              <a:rPr lang="en-US" dirty="0" smtClean="0">
                <a:solidFill>
                  <a:schemeClr val="tx1"/>
                </a:solidFill>
              </a:rPr>
              <a:t>Interactive, personalized, adaptive</a:t>
            </a:r>
          </a:p>
          <a:p>
            <a:r>
              <a:rPr lang="en-US" dirty="0" smtClean="0">
                <a:solidFill>
                  <a:schemeClr val="tx1"/>
                </a:solidFill>
              </a:rPr>
              <a:t>Elevated control of content</a:t>
            </a:r>
          </a:p>
          <a:p>
            <a:r>
              <a:rPr lang="en-US" dirty="0" smtClean="0">
                <a:solidFill>
                  <a:schemeClr val="tx1"/>
                </a:solidFill>
              </a:rPr>
              <a:t>More dynamic than a PDF</a:t>
            </a:r>
          </a:p>
          <a:p>
            <a:r>
              <a:rPr lang="en-US" dirty="0">
                <a:solidFill>
                  <a:schemeClr val="tx1"/>
                </a:solidFill>
              </a:rPr>
              <a:t>Ability to manipulate and  </a:t>
            </a:r>
            <a:r>
              <a:rPr lang="en-US" dirty="0" smtClean="0">
                <a:solidFill>
                  <a:schemeClr val="tx1"/>
                </a:solidFill>
              </a:rPr>
              <a:t>           annotate</a:t>
            </a:r>
          </a:p>
          <a:p>
            <a:r>
              <a:rPr lang="en-US" dirty="0" smtClean="0">
                <a:solidFill>
                  <a:schemeClr val="tx1"/>
                </a:solidFill>
              </a:rPr>
              <a:t>Ease when logging in</a:t>
            </a:r>
            <a:endParaRPr lang="en-US" dirty="0">
              <a:solidFill>
                <a:schemeClr val="tx1"/>
              </a:solidFill>
            </a:endParaRPr>
          </a:p>
          <a:p>
            <a:pPr marL="0" indent="0">
              <a:buNone/>
            </a:pPr>
            <a:endParaRPr lang="en-US" dirty="0" smtClean="0"/>
          </a:p>
          <a:p>
            <a:endParaRPr lang="en-US" dirty="0"/>
          </a:p>
        </p:txBody>
      </p:sp>
      <p:pic>
        <p:nvPicPr>
          <p:cNvPr id="4" name="Picture 3" descr="picture" title="pic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2000" y="3352800"/>
            <a:ext cx="2844800" cy="2133600"/>
          </a:xfrm>
          <a:prstGeom prst="rect">
            <a:avLst/>
          </a:prstGeom>
        </p:spPr>
      </p:pic>
      <p:sp>
        <p:nvSpPr>
          <p:cNvPr id="2" name="Title 1"/>
          <p:cNvSpPr>
            <a:spLocks noGrp="1"/>
          </p:cNvSpPr>
          <p:nvPr>
            <p:ph type="title"/>
          </p:nvPr>
        </p:nvSpPr>
        <p:spPr/>
        <p:txBody>
          <a:bodyPr/>
          <a:lstStyle/>
          <a:p>
            <a:r>
              <a:rPr lang="en-US" dirty="0" smtClean="0"/>
              <a:t>What Do Kids Request?</a:t>
            </a:r>
            <a:endParaRPr lang="en-US" dirty="0"/>
          </a:p>
        </p:txBody>
      </p:sp>
    </p:spTree>
    <p:extLst>
      <p:ext uri="{BB962C8B-B14F-4D97-AF65-F5344CB8AC3E}">
        <p14:creationId xmlns:p14="http://schemas.microsoft.com/office/powerpoint/2010/main" val="13462881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Defining Cross-Platform Support</a:t>
            </a:r>
            <a:endParaRPr lang="en-US" sz="3600" dirty="0"/>
          </a:p>
        </p:txBody>
      </p:sp>
      <p:sp>
        <p:nvSpPr>
          <p:cNvPr id="3" name="Content Placeholder 2"/>
          <p:cNvSpPr>
            <a:spLocks noGrp="1"/>
          </p:cNvSpPr>
          <p:nvPr>
            <p:ph idx="1"/>
          </p:nvPr>
        </p:nvSpPr>
        <p:spPr>
          <a:xfrm>
            <a:off x="457200" y="1417638"/>
            <a:ext cx="8229600" cy="4708525"/>
          </a:xfrm>
        </p:spPr>
        <p:txBody>
          <a:bodyPr/>
          <a:lstStyle/>
          <a:p>
            <a:r>
              <a:rPr lang="en-US" dirty="0" smtClean="0">
                <a:solidFill>
                  <a:schemeClr val="tx1"/>
                </a:solidFill>
              </a:rPr>
              <a:t>Materials should be accessible on any device</a:t>
            </a:r>
          </a:p>
          <a:p>
            <a:r>
              <a:rPr lang="en-US" dirty="0" smtClean="0">
                <a:solidFill>
                  <a:schemeClr val="tx1"/>
                </a:solidFill>
              </a:rPr>
              <a:t>Students require </a:t>
            </a:r>
            <a:r>
              <a:rPr lang="en-US" b="1" dirty="0" smtClean="0">
                <a:solidFill>
                  <a:schemeClr val="tx1"/>
                </a:solidFill>
              </a:rPr>
              <a:t>consistent</a:t>
            </a:r>
            <a:r>
              <a:rPr lang="en-US" dirty="0" smtClean="0">
                <a:solidFill>
                  <a:schemeClr val="tx1"/>
                </a:solidFill>
              </a:rPr>
              <a:t> access to materials</a:t>
            </a:r>
          </a:p>
          <a:p>
            <a:pPr lvl="1"/>
            <a:r>
              <a:rPr lang="en-US" dirty="0" smtClean="0">
                <a:solidFill>
                  <a:schemeClr val="tx1"/>
                </a:solidFill>
              </a:rPr>
              <a:t>Login requirements must be standard</a:t>
            </a:r>
          </a:p>
          <a:p>
            <a:pPr lvl="1"/>
            <a:r>
              <a:rPr lang="en-US" dirty="0" smtClean="0">
                <a:solidFill>
                  <a:schemeClr val="tx1"/>
                </a:solidFill>
              </a:rPr>
              <a:t>Access methods must be standard</a:t>
            </a:r>
          </a:p>
          <a:p>
            <a:pPr lvl="1"/>
            <a:r>
              <a:rPr lang="en-US" dirty="0" smtClean="0">
                <a:solidFill>
                  <a:schemeClr val="tx1"/>
                </a:solidFill>
              </a:rPr>
              <a:t>Integration must be standard</a:t>
            </a:r>
          </a:p>
          <a:p>
            <a:endParaRPr lang="en-US" dirty="0" smtClean="0"/>
          </a:p>
        </p:txBody>
      </p:sp>
    </p:spTree>
    <p:extLst>
      <p:ext uri="{BB962C8B-B14F-4D97-AF65-F5344CB8AC3E}">
        <p14:creationId xmlns:p14="http://schemas.microsoft.com/office/powerpoint/2010/main" val="789785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17638"/>
            <a:ext cx="5105400" cy="4708525"/>
          </a:xfrm>
        </p:spPr>
        <p:txBody>
          <a:bodyPr/>
          <a:lstStyle/>
          <a:p>
            <a:r>
              <a:rPr lang="en-US" sz="2800" dirty="0" smtClean="0">
                <a:solidFill>
                  <a:schemeClr val="tx1"/>
                </a:solidFill>
              </a:rPr>
              <a:t>Cost </a:t>
            </a:r>
            <a:r>
              <a:rPr lang="en-US" sz="2800" dirty="0">
                <a:solidFill>
                  <a:schemeClr val="tx1"/>
                </a:solidFill>
              </a:rPr>
              <a:t>of materials </a:t>
            </a:r>
            <a:endParaRPr lang="en-US" sz="2800" dirty="0" smtClean="0">
              <a:solidFill>
                <a:schemeClr val="tx1"/>
              </a:solidFill>
            </a:endParaRPr>
          </a:p>
          <a:p>
            <a:pPr lvl="1"/>
            <a:r>
              <a:rPr lang="en-US" sz="2000" dirty="0" smtClean="0">
                <a:solidFill>
                  <a:schemeClr val="tx1"/>
                </a:solidFill>
              </a:rPr>
              <a:t>Unsustainable models, need additional allowance for growth in materials procurements (90-110% of purchase)</a:t>
            </a:r>
          </a:p>
          <a:p>
            <a:r>
              <a:rPr lang="en-US" sz="2800" dirty="0" smtClean="0">
                <a:solidFill>
                  <a:schemeClr val="tx1"/>
                </a:solidFill>
              </a:rPr>
              <a:t>Unclear requirements </a:t>
            </a:r>
            <a:r>
              <a:rPr lang="en-US" sz="2800" dirty="0">
                <a:solidFill>
                  <a:schemeClr val="tx1"/>
                </a:solidFill>
              </a:rPr>
              <a:t>for access </a:t>
            </a:r>
            <a:r>
              <a:rPr lang="en-US" sz="2800" dirty="0" smtClean="0">
                <a:solidFill>
                  <a:schemeClr val="tx1"/>
                </a:solidFill>
              </a:rPr>
              <a:t>methods</a:t>
            </a:r>
          </a:p>
          <a:p>
            <a:pPr lvl="1"/>
            <a:r>
              <a:rPr lang="en-US" sz="2000" dirty="0">
                <a:solidFill>
                  <a:schemeClr val="tx1"/>
                </a:solidFill>
              </a:rPr>
              <a:t>S</a:t>
            </a:r>
            <a:r>
              <a:rPr lang="en-US" sz="2000" dirty="0" smtClean="0">
                <a:solidFill>
                  <a:schemeClr val="tx1"/>
                </a:solidFill>
              </a:rPr>
              <a:t>ome vendors’ </a:t>
            </a:r>
            <a:r>
              <a:rPr lang="en-US" sz="2000" dirty="0">
                <a:solidFill>
                  <a:schemeClr val="tx1"/>
                </a:solidFill>
              </a:rPr>
              <a:t>models of access are so convoluted it takes a data expert in the technology department to link the student system to the requirements of the instructional </a:t>
            </a:r>
            <a:r>
              <a:rPr lang="en-US" sz="2000" dirty="0" smtClean="0">
                <a:solidFill>
                  <a:schemeClr val="tx1"/>
                </a:solidFill>
              </a:rPr>
              <a:t>material</a:t>
            </a:r>
            <a:endParaRPr lang="en-US" sz="2000" dirty="0">
              <a:solidFill>
                <a:schemeClr val="tx1"/>
              </a:solidFill>
            </a:endParaRPr>
          </a:p>
        </p:txBody>
      </p:sp>
      <p:pic>
        <p:nvPicPr>
          <p:cNvPr id="4" name="Picture 3" descr="picture" title="pic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905500" y="1389564"/>
            <a:ext cx="2719248" cy="2039436"/>
          </a:xfrm>
          <a:prstGeom prst="rect">
            <a:avLst/>
          </a:prstGeom>
        </p:spPr>
      </p:pic>
      <p:pic>
        <p:nvPicPr>
          <p:cNvPr id="5" name="Picture 4" descr="picture" title="picture"/>
          <p:cNvPicPr>
            <a:picLocks noChangeAspect="1"/>
          </p:cNvPicPr>
          <p:nvPr/>
        </p:nvPicPr>
        <p:blipFill rotWithShape="1">
          <a:blip r:embed="rId4">
            <a:extLst>
              <a:ext uri="{28A0092B-C50C-407E-A947-70E740481C1C}">
                <a14:useLocalDpi xmlns:a14="http://schemas.microsoft.com/office/drawing/2010/main" val="0"/>
              </a:ext>
            </a:extLst>
          </a:blip>
          <a:srcRect r="12442"/>
          <a:stretch/>
        </p:blipFill>
        <p:spPr>
          <a:xfrm>
            <a:off x="5904914" y="3510028"/>
            <a:ext cx="2715768" cy="2067796"/>
          </a:xfrm>
          <a:prstGeom prst="rect">
            <a:avLst/>
          </a:prstGeom>
        </p:spPr>
      </p:pic>
      <p:sp>
        <p:nvSpPr>
          <p:cNvPr id="2" name="Title 1"/>
          <p:cNvSpPr>
            <a:spLocks noGrp="1"/>
          </p:cNvSpPr>
          <p:nvPr>
            <p:ph type="title"/>
          </p:nvPr>
        </p:nvSpPr>
        <p:spPr/>
        <p:txBody>
          <a:bodyPr/>
          <a:lstStyle/>
          <a:p>
            <a:r>
              <a:rPr lang="en-US" dirty="0" smtClean="0"/>
              <a:t>Current Issues</a:t>
            </a:r>
            <a:endParaRPr lang="en-US" dirty="0"/>
          </a:p>
        </p:txBody>
      </p:sp>
    </p:spTree>
    <p:extLst>
      <p:ext uri="{BB962C8B-B14F-4D97-AF65-F5344CB8AC3E}">
        <p14:creationId xmlns:p14="http://schemas.microsoft.com/office/powerpoint/2010/main" val="13865627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title="pic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905500" y="1389564"/>
            <a:ext cx="2719248" cy="2039436"/>
          </a:xfrm>
          <a:prstGeom prst="rect">
            <a:avLst/>
          </a:prstGeom>
        </p:spPr>
      </p:pic>
      <p:pic>
        <p:nvPicPr>
          <p:cNvPr id="5" name="Picture 4" descr="picture" title="picture"/>
          <p:cNvPicPr>
            <a:picLocks noChangeAspect="1"/>
          </p:cNvPicPr>
          <p:nvPr/>
        </p:nvPicPr>
        <p:blipFill rotWithShape="1">
          <a:blip r:embed="rId4">
            <a:extLst>
              <a:ext uri="{28A0092B-C50C-407E-A947-70E740481C1C}">
                <a14:useLocalDpi xmlns:a14="http://schemas.microsoft.com/office/drawing/2010/main" val="0"/>
              </a:ext>
            </a:extLst>
          </a:blip>
          <a:srcRect r="12442"/>
          <a:stretch/>
        </p:blipFill>
        <p:spPr>
          <a:xfrm>
            <a:off x="5904914" y="3510028"/>
            <a:ext cx="2715768" cy="2067796"/>
          </a:xfrm>
          <a:prstGeom prst="rect">
            <a:avLst/>
          </a:prstGeom>
        </p:spPr>
      </p:pic>
      <p:sp>
        <p:nvSpPr>
          <p:cNvPr id="3" name="Content Placeholder 2"/>
          <p:cNvSpPr>
            <a:spLocks noGrp="1"/>
          </p:cNvSpPr>
          <p:nvPr>
            <p:ph idx="4294967295"/>
          </p:nvPr>
        </p:nvSpPr>
        <p:spPr>
          <a:xfrm>
            <a:off x="0" y="1600200"/>
            <a:ext cx="5715000" cy="4525963"/>
          </a:xfrm>
        </p:spPr>
        <p:txBody>
          <a:bodyPr/>
          <a:lstStyle/>
          <a:p>
            <a:r>
              <a:rPr lang="en-US" smtClean="0"/>
              <a:t>Lack of standards for student data security</a:t>
            </a:r>
          </a:p>
          <a:p>
            <a:pPr lvl="1"/>
            <a:r>
              <a:rPr lang="en-US" smtClean="0"/>
              <a:t>Who has access and how is the data secured?</a:t>
            </a:r>
          </a:p>
          <a:p>
            <a:r>
              <a:rPr lang="en-US" smtClean="0"/>
              <a:t>Current adoption cycle is not realistic for digital materials</a:t>
            </a:r>
          </a:p>
          <a:p>
            <a:pPr lvl="1"/>
            <a:r>
              <a:rPr lang="en-US" smtClean="0"/>
              <a:t>Cost of current adoption may not include upgrades</a:t>
            </a:r>
          </a:p>
          <a:p>
            <a:pPr lvl="1"/>
            <a:endParaRPr lang="en-US" smtClean="0"/>
          </a:p>
          <a:p>
            <a:endParaRPr lang="en-US" dirty="0"/>
          </a:p>
        </p:txBody>
      </p:sp>
      <p:sp>
        <p:nvSpPr>
          <p:cNvPr id="2" name="Title 1"/>
          <p:cNvSpPr>
            <a:spLocks noGrp="1"/>
          </p:cNvSpPr>
          <p:nvPr>
            <p:ph type="title"/>
          </p:nvPr>
        </p:nvSpPr>
        <p:spPr/>
        <p:txBody>
          <a:bodyPr/>
          <a:lstStyle/>
          <a:p>
            <a:r>
              <a:rPr lang="en-US" dirty="0" smtClean="0"/>
              <a:t> Current Issues</a:t>
            </a:r>
            <a:endParaRPr lang="en-US" dirty="0"/>
          </a:p>
        </p:txBody>
      </p:sp>
    </p:spTree>
    <p:extLst>
      <p:ext uri="{BB962C8B-B14F-4D97-AF65-F5344CB8AC3E}">
        <p14:creationId xmlns:p14="http://schemas.microsoft.com/office/powerpoint/2010/main" val="6768145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solidFill>
                  <a:schemeClr val="tx1"/>
                </a:solidFill>
              </a:rPr>
              <a:t>Define technical specification standards for instructional materials</a:t>
            </a:r>
          </a:p>
          <a:p>
            <a:r>
              <a:rPr lang="en-US" dirty="0" smtClean="0">
                <a:solidFill>
                  <a:schemeClr val="tx1"/>
                </a:solidFill>
              </a:rPr>
              <a:t>Define standards for student </a:t>
            </a:r>
            <a:r>
              <a:rPr lang="en-US" dirty="0">
                <a:solidFill>
                  <a:schemeClr val="tx1"/>
                </a:solidFill>
              </a:rPr>
              <a:t>p</a:t>
            </a:r>
            <a:r>
              <a:rPr lang="en-US" dirty="0" smtClean="0">
                <a:solidFill>
                  <a:schemeClr val="tx1"/>
                </a:solidFill>
              </a:rPr>
              <a:t>rivacy</a:t>
            </a:r>
          </a:p>
          <a:p>
            <a:r>
              <a:rPr lang="en-US" dirty="0" smtClean="0">
                <a:solidFill>
                  <a:schemeClr val="tx1"/>
                </a:solidFill>
              </a:rPr>
              <a:t>Define standards for data </a:t>
            </a:r>
            <a:r>
              <a:rPr lang="en-US" dirty="0">
                <a:solidFill>
                  <a:schemeClr val="tx1"/>
                </a:solidFill>
              </a:rPr>
              <a:t>i</a:t>
            </a:r>
            <a:r>
              <a:rPr lang="en-US" dirty="0" smtClean="0">
                <a:solidFill>
                  <a:schemeClr val="tx1"/>
                </a:solidFill>
              </a:rPr>
              <a:t>ntegration</a:t>
            </a:r>
          </a:p>
          <a:p>
            <a:pPr lvl="1"/>
            <a:r>
              <a:rPr lang="en-US" dirty="0" smtClean="0">
                <a:solidFill>
                  <a:schemeClr val="tx1"/>
                </a:solidFill>
              </a:rPr>
              <a:t>HTML5</a:t>
            </a:r>
          </a:p>
          <a:p>
            <a:pPr lvl="1"/>
            <a:r>
              <a:rPr lang="en-US" dirty="0" smtClean="0">
                <a:solidFill>
                  <a:schemeClr val="tx1"/>
                </a:solidFill>
              </a:rPr>
              <a:t>Set format for student data</a:t>
            </a:r>
          </a:p>
          <a:p>
            <a:r>
              <a:rPr lang="en-US" dirty="0">
                <a:solidFill>
                  <a:schemeClr val="tx1"/>
                </a:solidFill>
              </a:rPr>
              <a:t>Provide seamless access </a:t>
            </a:r>
            <a:r>
              <a:rPr lang="en-US" dirty="0" smtClean="0">
                <a:solidFill>
                  <a:schemeClr val="tx1"/>
                </a:solidFill>
              </a:rPr>
              <a:t>                      for </a:t>
            </a:r>
            <a:r>
              <a:rPr lang="en-US" dirty="0">
                <a:solidFill>
                  <a:schemeClr val="tx1"/>
                </a:solidFill>
              </a:rPr>
              <a:t>staff and </a:t>
            </a:r>
            <a:r>
              <a:rPr lang="en-US" dirty="0" smtClean="0">
                <a:solidFill>
                  <a:schemeClr val="tx1"/>
                </a:solidFill>
              </a:rPr>
              <a:t>students</a:t>
            </a:r>
            <a:endParaRPr lang="en-US" dirty="0" smtClean="0"/>
          </a:p>
          <a:p>
            <a:pPr lvl="1"/>
            <a:endParaRPr lang="en-US" dirty="0"/>
          </a:p>
        </p:txBody>
      </p:sp>
      <p:pic>
        <p:nvPicPr>
          <p:cNvPr id="6" name="Picture 5" descr="picture" title="picture"/>
          <p:cNvPicPr>
            <a:picLocks noChangeAspect="1"/>
          </p:cNvPicPr>
          <p:nvPr/>
        </p:nvPicPr>
        <p:blipFill>
          <a:blip r:embed="rId3"/>
          <a:stretch>
            <a:fillRect/>
          </a:stretch>
        </p:blipFill>
        <p:spPr>
          <a:xfrm>
            <a:off x="5867400" y="3859568"/>
            <a:ext cx="2697480" cy="2134270"/>
          </a:xfrm>
          <a:prstGeom prst="rect">
            <a:avLst/>
          </a:prstGeom>
        </p:spPr>
      </p:pic>
      <p:sp>
        <p:nvSpPr>
          <p:cNvPr id="2" name="Title 1"/>
          <p:cNvSpPr>
            <a:spLocks noGrp="1"/>
          </p:cNvSpPr>
          <p:nvPr>
            <p:ph type="title"/>
          </p:nvPr>
        </p:nvSpPr>
        <p:spPr/>
        <p:txBody>
          <a:bodyPr/>
          <a:lstStyle/>
          <a:p>
            <a:r>
              <a:rPr lang="en-US" dirty="0" smtClean="0"/>
              <a:t>Recommendations</a:t>
            </a:r>
            <a:endParaRPr lang="en-US" dirty="0"/>
          </a:p>
        </p:txBody>
      </p:sp>
    </p:spTree>
    <p:extLst>
      <p:ext uri="{BB962C8B-B14F-4D97-AF65-F5344CB8AC3E}">
        <p14:creationId xmlns:p14="http://schemas.microsoft.com/office/powerpoint/2010/main" val="12702733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icture" title="pictur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8436" y="457200"/>
            <a:ext cx="8229600" cy="3706063"/>
          </a:xfrm>
        </p:spPr>
      </p:pic>
      <p:pic>
        <p:nvPicPr>
          <p:cNvPr id="6" name="Picture 5" descr="picture" title="pictur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3124200"/>
            <a:ext cx="5638800" cy="2539339"/>
          </a:xfrm>
          <a:prstGeom prst="rect">
            <a:avLst/>
          </a:prstGeom>
        </p:spPr>
      </p:pic>
      <p:pic>
        <p:nvPicPr>
          <p:cNvPr id="7" name="Picture 6" descr="pictcure" title="picture"/>
          <p:cNvPicPr>
            <a:picLocks noChangeAspect="1"/>
          </p:cNvPicPr>
          <p:nvPr/>
        </p:nvPicPr>
        <p:blipFill rotWithShape="1">
          <a:blip r:embed="rId5">
            <a:extLst>
              <a:ext uri="{28A0092B-C50C-407E-A947-70E740481C1C}">
                <a14:useLocalDpi xmlns:a14="http://schemas.microsoft.com/office/drawing/2010/main" val="0"/>
              </a:ext>
            </a:extLst>
          </a:blip>
          <a:srcRect l="7936" r="17796"/>
          <a:stretch/>
        </p:blipFill>
        <p:spPr>
          <a:xfrm>
            <a:off x="6172200" y="457200"/>
            <a:ext cx="2514600" cy="2539340"/>
          </a:xfrm>
          <a:prstGeom prst="rect">
            <a:avLst/>
          </a:prstGeom>
        </p:spPr>
      </p:pic>
      <p:pic>
        <p:nvPicPr>
          <p:cNvPr id="8" name="Picture 7" descr="picture" title="picture"/>
          <p:cNvPicPr>
            <a:picLocks noChangeAspect="1"/>
          </p:cNvPicPr>
          <p:nvPr/>
        </p:nvPicPr>
        <p:blipFill rotWithShape="1">
          <a:blip r:embed="rId6">
            <a:extLst>
              <a:ext uri="{28A0092B-C50C-407E-A947-70E740481C1C}">
                <a14:useLocalDpi xmlns:a14="http://schemas.microsoft.com/office/drawing/2010/main" val="0"/>
              </a:ext>
            </a:extLst>
          </a:blip>
          <a:srcRect l="8253" r="17381"/>
          <a:stretch/>
        </p:blipFill>
        <p:spPr>
          <a:xfrm flipH="1">
            <a:off x="441158" y="3124200"/>
            <a:ext cx="2514600" cy="2539340"/>
          </a:xfrm>
          <a:prstGeom prst="rect">
            <a:avLst/>
          </a:prstGeom>
        </p:spPr>
      </p:pic>
      <p:sp>
        <p:nvSpPr>
          <p:cNvPr id="3" name="Title 2" hidden="1"/>
          <p:cNvSpPr>
            <a:spLocks noGrp="1"/>
          </p:cNvSpPr>
          <p:nvPr>
            <p:ph type="title"/>
          </p:nvPr>
        </p:nvSpPr>
        <p:spPr/>
        <p:txBody>
          <a:bodyPr/>
          <a:lstStyle/>
          <a:p>
            <a:r>
              <a:rPr lang="en-US" sz="3200" dirty="0" smtClean="0"/>
              <a:t>Page of photos</a:t>
            </a:r>
            <a:endParaRPr lang="en-US" sz="3200" dirty="0"/>
          </a:p>
        </p:txBody>
      </p:sp>
    </p:spTree>
    <p:extLst>
      <p:ext uri="{BB962C8B-B14F-4D97-AF65-F5344CB8AC3E}">
        <p14:creationId xmlns:p14="http://schemas.microsoft.com/office/powerpoint/2010/main" val="1539229085"/>
      </p:ext>
    </p:extLst>
  </p:cSld>
  <p:clrMapOvr>
    <a:masterClrMapping/>
  </p:clrMapOvr>
  <p:timing>
    <p:tnLst>
      <p:par>
        <p:cTn id="1" dur="indefinite" restart="never" nodeType="tmRoot"/>
      </p:par>
    </p:tnLst>
  </p:timing>
</p:sld>
</file>

<file path=ppt/theme/theme1.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ISD_Dell" id="{B3BAB750-754D-4043-BDAE-396444D99E11}" vid="{7DC17E43-CB05-B44F-8325-2C66BD0ABB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NISD_Dell</Template>
  <TotalTime>935</TotalTime>
  <Words>1118</Words>
  <Application>Microsoft Office PowerPoint</Application>
  <PresentationFormat>On-screen Show (4:3)</PresentationFormat>
  <Paragraphs>75</Paragraphs>
  <Slides>9</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Tahoma</vt:lpstr>
      <vt:lpstr>2_Default Design</vt:lpstr>
      <vt:lpstr> Instructional Materials Matter:  Educating the Digital Generation</vt:lpstr>
      <vt:lpstr>Value of the Resources</vt:lpstr>
      <vt:lpstr>What do students need for their future?</vt:lpstr>
      <vt:lpstr>What Do Kids Request?</vt:lpstr>
      <vt:lpstr>Defining Cross-Platform Support</vt:lpstr>
      <vt:lpstr>Current Issues</vt:lpstr>
      <vt:lpstr> Current Issues</vt:lpstr>
      <vt:lpstr>Recommendations</vt:lpstr>
      <vt:lpstr>Page of photos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Ashley Chapman</dc:creator>
  <cp:lastModifiedBy>Meuth, Colleen</cp:lastModifiedBy>
  <cp:revision>66</cp:revision>
  <cp:lastPrinted>2015-11-11T16:57:22Z</cp:lastPrinted>
  <dcterms:created xsi:type="dcterms:W3CDTF">2015-11-05T21:54:00Z</dcterms:created>
  <dcterms:modified xsi:type="dcterms:W3CDTF">2015-11-30T19:34:36Z</dcterms:modified>
</cp:coreProperties>
</file>