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8" r:id="rId2"/>
    <p:sldMasterId id="2147483795" r:id="rId3"/>
  </p:sldMasterIdLst>
  <p:notesMasterIdLst>
    <p:notesMasterId r:id="rId12"/>
  </p:notesMasterIdLst>
  <p:sldIdLst>
    <p:sldId id="256" r:id="rId4"/>
    <p:sldId id="750" r:id="rId5"/>
    <p:sldId id="648" r:id="rId6"/>
    <p:sldId id="748" r:id="rId7"/>
    <p:sldId id="747" r:id="rId8"/>
    <p:sldId id="755" r:id="rId9"/>
    <p:sldId id="756" r:id="rId10"/>
    <p:sldId id="754" r:id="rId11"/>
  </p:sldIdLst>
  <p:sldSz cx="9144000" cy="6858000" type="screen4x3"/>
  <p:notesSz cx="7010400" cy="92964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9467" autoAdjust="0"/>
  </p:normalViewPr>
  <p:slideViewPr>
    <p:cSldViewPr>
      <p:cViewPr varScale="1">
        <p:scale>
          <a:sx n="65" d="100"/>
          <a:sy n="65" d="100"/>
        </p:scale>
        <p:origin x="78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BB28B16-4EDE-4415-BAC5-4A1B4F52AC89}" type="datetimeFigureOut">
              <a:rPr lang="en-US"/>
              <a:pPr>
                <a:defRPr/>
              </a:pPr>
              <a:t>11/24/2015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FCB400-955F-4188-A51C-596868C9BE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40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CB400-955F-4188-A51C-596868C9BE11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25732-37B4-4D6A-931E-909D1C4F6546}" type="datetimeFigureOut">
              <a:rPr lang="en-US"/>
              <a:pPr>
                <a:defRPr/>
              </a:pPr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2415F-64FB-4C0B-AF65-9A53CB2655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3CDBF-956F-4AF9-9873-7CCA32306209}" type="datetimeFigureOut">
              <a:rPr lang="en-US"/>
              <a:pPr>
                <a:defRPr/>
              </a:pPr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8542-C2E3-407C-864C-F02EDD42ED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31DB8-6557-409D-B9DF-47A7D7F174B0}" type="datetimeFigureOut">
              <a:rPr lang="en-US"/>
              <a:pPr>
                <a:defRPr/>
              </a:pPr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D087-0E3B-4E12-A36A-8E0DB8262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-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ISD Seal_27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5988050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3" y="1918322"/>
            <a:ext cx="6706132" cy="1184607"/>
          </a:xfrm>
          <a:noFill/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823" y="3102929"/>
            <a:ext cx="4999297" cy="83996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497304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1" y="1333500"/>
            <a:ext cx="82296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2111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nside-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2413" cy="6356350"/>
          </a:xfrm>
          <a:prstGeom prst="rect">
            <a:avLst/>
          </a:prstGeom>
          <a:gradFill flip="none" rotWithShape="1">
            <a:gsLst>
              <a:gs pos="0">
                <a:srgbClr val="061121"/>
              </a:gs>
              <a:gs pos="47000">
                <a:srgbClr val="4663BF"/>
              </a:gs>
              <a:gs pos="100000">
                <a:srgbClr val="06112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9" descr="HISD Seal_27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5988050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defTabSz="457200">
              <a:defRPr/>
            </a:pPr>
            <a:fld id="{C2204744-89D7-486B-9D07-5084E5E3AF98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546843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defTabSz="457200">
              <a:defRPr/>
            </a:pPr>
            <a:fld id="{EEC6E2DC-C9D5-4308-9F3B-320602320CE3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481343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defTabSz="457200">
              <a:defRPr/>
            </a:pPr>
            <a:fld id="{929BB350-142B-4A28-BDE1-2EFA5DA55CC1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135553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359" y="1955481"/>
            <a:ext cx="6345722" cy="3164497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82521" y="515603"/>
            <a:ext cx="7109031" cy="93924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92D1"/>
                </a:solidFill>
                <a:effectLst/>
              </a:defRPr>
            </a:lvl1pPr>
          </a:lstStyle>
          <a:p>
            <a:r>
              <a:rPr lang="en-US" dirty="0" smtClean="0"/>
              <a:t>Click to edit Master</a:t>
            </a:r>
            <a:endParaRPr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29600" y="6356350"/>
            <a:ext cx="5921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defTabSz="457200">
              <a:defRPr/>
            </a:pPr>
            <a:fld id="{DCC450F1-98FD-4141-A297-134E4CA52F4D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346932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-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ISD Seal_27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5988050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3" y="1918322"/>
            <a:ext cx="6706132" cy="1184607"/>
          </a:xfrm>
          <a:noFill/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823" y="3102929"/>
            <a:ext cx="4999297" cy="83996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822791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1" y="1333500"/>
            <a:ext cx="82296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2649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057AC-8A14-4319-85CB-66C3F6DDF1B8}" type="datetimeFigureOut">
              <a:rPr lang="en-US"/>
              <a:pPr>
                <a:defRPr/>
              </a:pPr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BA0AD-B20A-451A-8714-F7CC51F563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nside-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2413" cy="6356350"/>
          </a:xfrm>
          <a:prstGeom prst="rect">
            <a:avLst/>
          </a:prstGeom>
          <a:gradFill flip="none" rotWithShape="1">
            <a:gsLst>
              <a:gs pos="0">
                <a:srgbClr val="061121"/>
              </a:gs>
              <a:gs pos="47000">
                <a:srgbClr val="4663BF"/>
              </a:gs>
              <a:gs pos="100000">
                <a:srgbClr val="06112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9" descr="HISD Seal_27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5988050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>
              <a:defRPr/>
            </a:pPr>
            <a:fld id="{C0694CFB-3FD6-4415-9AC4-FCAADBF9EEB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041987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>
              <a:defRPr/>
            </a:pPr>
            <a:fld id="{0521B30D-1B28-4854-AE0B-370148B36C39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06708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>
              <a:defRPr/>
            </a:pPr>
            <a:fld id="{5F7AEBDB-1CAE-4F13-8BC1-FD1C4F683660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362145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359" y="1955481"/>
            <a:ext cx="6345722" cy="3164497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82521" y="515603"/>
            <a:ext cx="7109031" cy="93924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92D1"/>
                </a:solidFill>
                <a:effectLst/>
              </a:defRPr>
            </a:lvl1pPr>
          </a:lstStyle>
          <a:p>
            <a:r>
              <a:rPr lang="en-US" dirty="0" smtClean="0"/>
              <a:t>Click to edit Master</a:t>
            </a:r>
            <a:endParaRPr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29600" y="6356350"/>
            <a:ext cx="5921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>
              <a:defRPr/>
            </a:pPr>
            <a:fld id="{AAE54D22-FB37-45FD-9934-2980072B3077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573320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AE41-30D5-4669-B22B-FC41CAE14741}" type="datetimeFigureOut">
              <a:rPr lang="en-US"/>
              <a:pPr>
                <a:defRPr/>
              </a:pPr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1F54-651D-4230-BD11-A200A82B0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A3A4-C246-473D-A06E-B35B90F01F2B}" type="datetimeFigureOut">
              <a:rPr lang="en-US"/>
              <a:pPr>
                <a:defRPr/>
              </a:pPr>
              <a:t>11/24/2015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196CE-5635-4801-9446-BB854B2253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C08E4-F699-4386-970F-98AB5DC1078D}" type="datetimeFigureOut">
              <a:rPr lang="en-US"/>
              <a:pPr>
                <a:defRPr/>
              </a:pPr>
              <a:t>11/24/2015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169ED-1FF7-4B3C-AAF6-2E1C049A8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0BF94-A407-4BA5-A12E-F39607F00950}" type="datetimeFigureOut">
              <a:rPr lang="en-US"/>
              <a:pPr>
                <a:defRPr/>
              </a:pPr>
              <a:t>11/24/2015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9DAEA-50B2-4C83-8A7F-34B6D3DF2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DF374-386D-40D1-8CD9-17367E79DA40}" type="datetimeFigureOut">
              <a:rPr lang="en-US"/>
              <a:pPr>
                <a:defRPr/>
              </a:pPr>
              <a:t>11/24/2015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0499B-ED2B-4804-A5B9-8BE856B493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CE92-BAAE-4AE7-B381-6D615AC2A568}" type="datetimeFigureOut">
              <a:rPr lang="en-US"/>
              <a:pPr>
                <a:defRPr/>
              </a:pPr>
              <a:t>11/24/2015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6F0F-0421-45B7-A9E7-0F9B9A246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749B2-F7CF-45B6-95E2-8F1E853479B0}" type="datetimeFigureOut">
              <a:rPr lang="en-US"/>
              <a:pPr>
                <a:defRPr/>
              </a:pPr>
              <a:t>11/24/2015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DC319-5E2E-48E4-8FC4-431C25586E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BBF03B-72B2-4E47-BE58-962ECD7C5EAD}" type="datetimeFigureOut">
              <a:rPr lang="en-US"/>
              <a:pPr>
                <a:defRPr/>
              </a:pPr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CCD922-79D5-4FB4-AAB6-9C9727128F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side-Pag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50950"/>
            <a:ext cx="8229600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7" descr="HISD Seal_279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5988050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47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ransition spd="med">
    <p:fade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587891"/>
          </a:solidFill>
          <a:latin typeface="Century Gothic"/>
          <a:ea typeface="MS PGothic" pitchFamily="34" charset="-128"/>
          <a:cs typeface="Century 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87891"/>
          </a:solidFill>
          <a:latin typeface="Century Gothic" pitchFamily="34" charset="0"/>
          <a:ea typeface="MS PGothic" pitchFamily="34" charset="-128"/>
          <a:cs typeface="Century Gothic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87891"/>
          </a:solidFill>
          <a:latin typeface="Century Gothic" pitchFamily="34" charset="0"/>
          <a:ea typeface="MS PGothic" pitchFamily="34" charset="-128"/>
          <a:cs typeface="Century Gothic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87891"/>
          </a:solidFill>
          <a:latin typeface="Century Gothic" pitchFamily="34" charset="0"/>
          <a:ea typeface="MS PGothic" pitchFamily="34" charset="-128"/>
          <a:cs typeface="Century Gothic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87891"/>
          </a:solidFill>
          <a:latin typeface="Century Gothic" pitchFamily="34" charset="0"/>
          <a:ea typeface="MS PGothic" pitchFamily="34" charset="-128"/>
          <a:cs typeface="Century Gothic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F497D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F497D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F497D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F497D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side-Pag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50950"/>
            <a:ext cx="8229600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7" descr="HISD Seal_279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5988050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63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</p:sldLayoutIdLst>
  <p:transition spd="med">
    <p:fade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587891"/>
          </a:solidFill>
          <a:latin typeface="Century Gothic"/>
          <a:ea typeface="MS PGothic" pitchFamily="34" charset="-128"/>
          <a:cs typeface="Century 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87891"/>
          </a:solidFill>
          <a:latin typeface="Century Gothic" pitchFamily="34" charset="0"/>
          <a:ea typeface="MS PGothic" pitchFamily="34" charset="-128"/>
          <a:cs typeface="Century Gothic" panose="020B0502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87891"/>
          </a:solidFill>
          <a:latin typeface="Century Gothic" pitchFamily="34" charset="0"/>
          <a:ea typeface="MS PGothic" pitchFamily="34" charset="-128"/>
          <a:cs typeface="Century Gothic" panose="020B0502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87891"/>
          </a:solidFill>
          <a:latin typeface="Century Gothic" pitchFamily="34" charset="0"/>
          <a:ea typeface="MS PGothic" pitchFamily="34" charset="-128"/>
          <a:cs typeface="Century Gothic" panose="020B0502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87891"/>
          </a:solidFill>
          <a:latin typeface="Century Gothic" pitchFamily="34" charset="0"/>
          <a:ea typeface="MS PGothic" pitchFamily="34" charset="-128"/>
          <a:cs typeface="Century Gothic" panose="020B0502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F497D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F497D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F497D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F497D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791361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HISD Journey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219200"/>
            <a:ext cx="7772400" cy="147002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CA" sz="60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Transforming</a:t>
            </a:r>
            <a:r>
              <a:rPr lang="fr-CA" sz="6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fr-CA" sz="60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Education</a:t>
            </a:r>
            <a:endParaRPr lang="fr-CA" sz="60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HISD Journey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6" descr="Global-Grad.jpg" title="An HISD Global Graduate is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695450"/>
            <a:ext cx="8943975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400" dirty="0" smtClean="0">
                <a:latin typeface="Century Gothic" pitchFamily="34" charset="0"/>
                <a:cs typeface="Century Gothic" pitchFamily="34" charset="0"/>
              </a:rPr>
              <a:t>An HISD Global Graduate is…</a:t>
            </a:r>
            <a:endParaRPr lang="en-US" sz="4500" dirty="0" smtClean="0">
              <a:latin typeface="Century Gothic" pitchFamily="34" charset="0"/>
              <a:cs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68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806575"/>
            <a:ext cx="7772400" cy="147002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CA" sz="4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fr-CA" sz="4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Solution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CA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CA" sz="4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Classroom</a:t>
            </a:r>
            <a:r>
              <a:rPr lang="fr-CA" sz="4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4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Experience</a:t>
            </a:r>
            <a:endParaRPr lang="fr-CA" sz="48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fr-CA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Technology Solution vs Classroom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30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HISD Brand" title="HISD Brand"/>
          <p:cNvSpPr/>
          <p:nvPr/>
        </p:nvSpPr>
        <p:spPr>
          <a:xfrm>
            <a:off x="0" y="1243013"/>
            <a:ext cx="4975225" cy="517525"/>
          </a:xfrm>
          <a:prstGeom prst="rect">
            <a:avLst/>
          </a:prstGeom>
          <a:solidFill>
            <a:srgbClr val="5878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587891"/>
              </a:solidFill>
            </a:endParaRPr>
          </a:p>
        </p:txBody>
      </p:sp>
      <p:pic>
        <p:nvPicPr>
          <p:cNvPr id="14" name="Picture 13" descr="power up picture" title="power up 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895600"/>
            <a:ext cx="5638800" cy="1371600"/>
          </a:xfrm>
          <a:prstGeom prst="rect">
            <a:avLst/>
          </a:prstGeom>
        </p:spPr>
      </p:pic>
      <p:sp>
        <p:nvSpPr>
          <p:cNvPr id="37890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33501"/>
            <a:ext cx="4776788" cy="1181100"/>
          </a:xfrm>
        </p:spPr>
        <p:txBody>
          <a:bodyPr/>
          <a:lstStyle/>
          <a:p>
            <a:pPr marL="0" indent="0">
              <a:lnSpc>
                <a:spcPct val="60000"/>
              </a:lnSpc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HISD Brand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500" dirty="0" smtClean="0">
                <a:latin typeface="Century Gothic" pitchFamily="34" charset="0"/>
                <a:cs typeface="Century Gothic" pitchFamily="34" charset="0"/>
              </a:rPr>
              <a:t>HISD Digital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238749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62075"/>
            <a:ext cx="4776788" cy="4733925"/>
          </a:xfrm>
        </p:spPr>
        <p:txBody>
          <a:bodyPr/>
          <a:lstStyle/>
          <a:p>
            <a:pPr marL="0" indent="0">
              <a:lnSpc>
                <a:spcPct val="60000"/>
              </a:lnSpc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Strategy</a:t>
            </a:r>
          </a:p>
          <a:p>
            <a:pPr lvl="1">
              <a:defRPr/>
            </a:pPr>
            <a:endParaRPr lang="en-US" sz="2400" dirty="0" smtClean="0">
              <a:solidFill>
                <a:srgbClr val="404040"/>
              </a:solidFill>
            </a:endParaRPr>
          </a:p>
          <a:p>
            <a:pPr lvl="1">
              <a:defRPr/>
            </a:pPr>
            <a:r>
              <a:rPr lang="en-US" sz="2400" dirty="0" smtClean="0">
                <a:solidFill>
                  <a:srgbClr val="404040"/>
                </a:solidFill>
              </a:rPr>
              <a:t>Curriculum</a:t>
            </a:r>
            <a:endParaRPr lang="en-US" sz="2400" dirty="0">
              <a:solidFill>
                <a:srgbClr val="404040"/>
              </a:solidFill>
            </a:endParaRPr>
          </a:p>
          <a:p>
            <a:pPr lvl="1">
              <a:defRPr/>
            </a:pPr>
            <a:r>
              <a:rPr lang="en-US" sz="2400" dirty="0">
                <a:solidFill>
                  <a:srgbClr val="404040"/>
                </a:solidFill>
              </a:rPr>
              <a:t>Professional </a:t>
            </a:r>
            <a:r>
              <a:rPr lang="en-US" sz="2400" dirty="0" smtClean="0">
                <a:solidFill>
                  <a:srgbClr val="404040"/>
                </a:solidFill>
              </a:rPr>
              <a:t>Development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404040"/>
                </a:solidFill>
              </a:rPr>
              <a:t>Communication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404040"/>
                </a:solidFill>
              </a:rPr>
              <a:t> Technology</a:t>
            </a:r>
          </a:p>
          <a:p>
            <a:pPr lvl="1">
              <a:defRPr/>
            </a:pPr>
            <a:r>
              <a:rPr lang="en-US" sz="2400" dirty="0">
                <a:solidFill>
                  <a:srgbClr val="404040"/>
                </a:solidFill>
              </a:rPr>
              <a:t>Instructional Tech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404040"/>
                </a:solidFill>
              </a:rPr>
              <a:t>School Support</a:t>
            </a:r>
            <a:endParaRPr lang="en-US" sz="2400" dirty="0">
              <a:solidFill>
                <a:srgbClr val="404040"/>
              </a:solidFill>
            </a:endParaRPr>
          </a:p>
          <a:p>
            <a:pPr marL="57150" indent="0">
              <a:buNone/>
              <a:defRPr/>
            </a:pPr>
            <a:r>
              <a:rPr lang="en-US" sz="1800" b="1" dirty="0">
                <a:solidFill>
                  <a:srgbClr val="404040"/>
                </a:solidFill>
              </a:rPr>
              <a:t> </a:t>
            </a:r>
            <a:endParaRPr lang="en-US" sz="1800" dirty="0">
              <a:solidFill>
                <a:srgbClr val="404040"/>
              </a:solidFill>
            </a:endParaRPr>
          </a:p>
        </p:txBody>
      </p:sp>
      <p:sp>
        <p:nvSpPr>
          <p:cNvPr id="7" name="Oval 6" descr="curriculum work stream" title="chart"/>
          <p:cNvSpPr/>
          <p:nvPr/>
        </p:nvSpPr>
        <p:spPr>
          <a:xfrm>
            <a:off x="5686425" y="1968500"/>
            <a:ext cx="2020888" cy="20193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8" name="Group 7" descr="Curriculum Work Stream" title="graphic"/>
          <p:cNvGrpSpPr>
            <a:grpSpLocks/>
          </p:cNvGrpSpPr>
          <p:nvPr/>
        </p:nvGrpSpPr>
        <p:grpSpPr bwMode="auto">
          <a:xfrm>
            <a:off x="6273800" y="1946275"/>
            <a:ext cx="1052513" cy="795338"/>
            <a:chOff x="4066481" y="1637790"/>
            <a:chExt cx="1052785" cy="794590"/>
          </a:xfrm>
        </p:grpSpPr>
        <p:sp>
          <p:nvSpPr>
            <p:cNvPr id="10" name="Rectangle 9"/>
            <p:cNvSpPr/>
            <p:nvPr/>
          </p:nvSpPr>
          <p:spPr>
            <a:xfrm>
              <a:off x="4066481" y="1637790"/>
              <a:ext cx="1052785" cy="79459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4066481" y="1637790"/>
              <a:ext cx="1052785" cy="7945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Curriculum Work Stream</a:t>
              </a:r>
            </a:p>
          </p:txBody>
        </p:sp>
      </p:grpSp>
      <p:sp>
        <p:nvSpPr>
          <p:cNvPr id="12" name="Oval 11" descr="Prof. Dev. Work Stream" title="graphic"/>
          <p:cNvSpPr/>
          <p:nvPr/>
        </p:nvSpPr>
        <p:spPr>
          <a:xfrm>
            <a:off x="6788150" y="2508250"/>
            <a:ext cx="2020888" cy="202088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13" name="Group 9" descr="Prof. Dev. Work Stream" title="graphic"/>
          <p:cNvGrpSpPr>
            <a:grpSpLocks/>
          </p:cNvGrpSpPr>
          <p:nvPr/>
        </p:nvGrpSpPr>
        <p:grpSpPr bwMode="auto">
          <a:xfrm>
            <a:off x="7824788" y="2789238"/>
            <a:ext cx="766762" cy="1050925"/>
            <a:chOff x="5617841" y="2480948"/>
            <a:chExt cx="766164" cy="1050174"/>
          </a:xfrm>
        </p:grpSpPr>
        <p:sp>
          <p:nvSpPr>
            <p:cNvPr id="14" name="Rectangle 13"/>
            <p:cNvSpPr/>
            <p:nvPr/>
          </p:nvSpPr>
          <p:spPr>
            <a:xfrm>
              <a:off x="5617841" y="2480948"/>
              <a:ext cx="766164" cy="1050174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617841" y="2480948"/>
              <a:ext cx="766164" cy="10501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Prof. Dev. Work Stream</a:t>
              </a:r>
            </a:p>
          </p:txBody>
        </p:sp>
      </p:grpSp>
      <p:sp>
        <p:nvSpPr>
          <p:cNvPr id="16" name="Oval 15" descr="Communication" title="Communication"/>
          <p:cNvSpPr/>
          <p:nvPr/>
        </p:nvSpPr>
        <p:spPr>
          <a:xfrm>
            <a:off x="6450013" y="3529013"/>
            <a:ext cx="2147887" cy="196373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17" name="Group 11" descr="communication" title="graphic"/>
          <p:cNvGrpSpPr>
            <a:grpSpLocks/>
          </p:cNvGrpSpPr>
          <p:nvPr/>
        </p:nvGrpSpPr>
        <p:grpSpPr bwMode="auto">
          <a:xfrm>
            <a:off x="6996113" y="4638675"/>
            <a:ext cx="1314450" cy="628650"/>
            <a:chOff x="4788617" y="4329768"/>
            <a:chExt cx="1314321" cy="628794"/>
          </a:xfrm>
        </p:grpSpPr>
        <p:sp>
          <p:nvSpPr>
            <p:cNvPr id="18" name="Rectangle 17"/>
            <p:cNvSpPr/>
            <p:nvPr/>
          </p:nvSpPr>
          <p:spPr>
            <a:xfrm>
              <a:off x="4788617" y="4329768"/>
              <a:ext cx="1314321" cy="628794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4788617" y="4329768"/>
              <a:ext cx="1314321" cy="6287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Communication</a:t>
              </a:r>
            </a:p>
          </p:txBody>
        </p:sp>
      </p:grpSp>
      <p:sp>
        <p:nvSpPr>
          <p:cNvPr id="20" name="Oval 19" descr="Technology Work Stream" title="graphic"/>
          <p:cNvSpPr/>
          <p:nvPr/>
        </p:nvSpPr>
        <p:spPr>
          <a:xfrm>
            <a:off x="5032375" y="3473450"/>
            <a:ext cx="2019300" cy="20193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21" name="Group 13" descr="Technology Work Stream" title="graphic"/>
          <p:cNvGrpSpPr>
            <a:grpSpLocks/>
          </p:cNvGrpSpPr>
          <p:nvPr/>
        </p:nvGrpSpPr>
        <p:grpSpPr bwMode="auto">
          <a:xfrm>
            <a:off x="5287963" y="4546600"/>
            <a:ext cx="1265237" cy="850900"/>
            <a:chOff x="3081777" y="4237518"/>
            <a:chExt cx="1264594" cy="850677"/>
          </a:xfrm>
        </p:grpSpPr>
        <p:sp>
          <p:nvSpPr>
            <p:cNvPr id="22" name="Rectangle 21"/>
            <p:cNvSpPr/>
            <p:nvPr/>
          </p:nvSpPr>
          <p:spPr>
            <a:xfrm>
              <a:off x="3081777" y="4237518"/>
              <a:ext cx="1264594" cy="85067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3081777" y="4237518"/>
              <a:ext cx="1264594" cy="8506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Technology Work Stream</a:t>
              </a:r>
            </a:p>
          </p:txBody>
        </p:sp>
      </p:grpSp>
      <p:sp>
        <p:nvSpPr>
          <p:cNvPr id="24" name="Oval 23" descr="Instructional Technology Work Stream" title="graphic"/>
          <p:cNvSpPr/>
          <p:nvPr/>
        </p:nvSpPr>
        <p:spPr>
          <a:xfrm>
            <a:off x="4743450" y="2525713"/>
            <a:ext cx="2020888" cy="202088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25" name="Group 15" descr="Instructional Technology Work Stream" title="graphic"/>
          <p:cNvGrpSpPr>
            <a:grpSpLocks/>
          </p:cNvGrpSpPr>
          <p:nvPr/>
        </p:nvGrpSpPr>
        <p:grpSpPr bwMode="auto">
          <a:xfrm>
            <a:off x="4860925" y="3000375"/>
            <a:ext cx="1200150" cy="709613"/>
            <a:chOff x="2653324" y="2691645"/>
            <a:chExt cx="1201211" cy="710168"/>
          </a:xfrm>
        </p:grpSpPr>
        <p:sp>
          <p:nvSpPr>
            <p:cNvPr id="26" name="Rectangle 25"/>
            <p:cNvSpPr/>
            <p:nvPr/>
          </p:nvSpPr>
          <p:spPr>
            <a:xfrm>
              <a:off x="2653324" y="2691645"/>
              <a:ext cx="1201211" cy="71016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2653324" y="2691645"/>
              <a:ext cx="1201211" cy="7101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Instructional Technology Work Stream</a:t>
              </a:r>
            </a:p>
          </p:txBody>
        </p:sp>
      </p:grpSp>
      <p:sp>
        <p:nvSpPr>
          <p:cNvPr id="28" name="Oval 27"/>
          <p:cNvSpPr/>
          <p:nvPr/>
        </p:nvSpPr>
        <p:spPr>
          <a:xfrm>
            <a:off x="5930900" y="3016250"/>
            <a:ext cx="1676400" cy="1524000"/>
          </a:xfrm>
          <a:prstGeom prst="ellipse">
            <a:avLst/>
          </a:prstGeom>
          <a:solidFill>
            <a:srgbClr val="6C9DCE">
              <a:alpha val="3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4BACC6">
                    <a:lumMod val="50000"/>
                  </a:srgbClr>
                </a:solidFill>
              </a:rPr>
              <a:t>School Support</a:t>
            </a:r>
          </a:p>
        </p:txBody>
      </p:sp>
      <p:sp>
        <p:nvSpPr>
          <p:cNvPr id="2" name="Flowchart: Process 1"/>
          <p:cNvSpPr/>
          <p:nvPr/>
        </p:nvSpPr>
        <p:spPr>
          <a:xfrm>
            <a:off x="4741862" y="5548313"/>
            <a:ext cx="4092575" cy="228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 Resources</a:t>
            </a:r>
            <a:endParaRPr lang="en-US" dirty="0"/>
          </a:p>
        </p:txBody>
      </p:sp>
      <p:sp>
        <p:nvSpPr>
          <p:cNvPr id="29" name="Flowchart: Process 28"/>
          <p:cNvSpPr/>
          <p:nvPr/>
        </p:nvSpPr>
        <p:spPr>
          <a:xfrm>
            <a:off x="4440238" y="5831899"/>
            <a:ext cx="4648200" cy="228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6" name="Rectangle 5" descr="strategy" title="strategy"/>
          <p:cNvSpPr/>
          <p:nvPr/>
        </p:nvSpPr>
        <p:spPr>
          <a:xfrm>
            <a:off x="0" y="1243013"/>
            <a:ext cx="4975225" cy="517525"/>
          </a:xfrm>
          <a:prstGeom prst="rect">
            <a:avLst/>
          </a:prstGeom>
          <a:solidFill>
            <a:srgbClr val="5878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587891"/>
              </a:solidFill>
            </a:endParaRP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500" dirty="0" smtClean="0">
                <a:latin typeface="Century Gothic" pitchFamily="34" charset="0"/>
                <a:cs typeface="Century Gothic" pitchFamily="34" charset="0"/>
              </a:rPr>
              <a:t>Executing the “VISION”</a:t>
            </a:r>
          </a:p>
        </p:txBody>
      </p:sp>
    </p:spTree>
    <p:extLst>
      <p:ext uri="{BB962C8B-B14F-4D97-AF65-F5344CB8AC3E}">
        <p14:creationId xmlns:p14="http://schemas.microsoft.com/office/powerpoint/2010/main" val="1173985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 descr="C:\Users\lschad\Desktop\Images\Fotolia_32141862_XS.jpg" title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1736725"/>
            <a:ext cx="28924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28750"/>
            <a:ext cx="5257800" cy="573405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6700" b="1" dirty="0" smtClean="0">
                <a:solidFill>
                  <a:srgbClr val="C5901E"/>
                </a:solidFill>
              </a:rPr>
              <a:t>Create “Vision”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6700" b="1" dirty="0" smtClean="0">
                <a:solidFill>
                  <a:srgbClr val="C5901E"/>
                </a:solidFill>
              </a:rPr>
              <a:t>Understand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5900" b="1" dirty="0" smtClean="0">
                <a:solidFill>
                  <a:srgbClr val="C5901E"/>
                </a:solidFill>
              </a:rPr>
              <a:t>Current State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6700" b="1" dirty="0" smtClean="0">
                <a:solidFill>
                  <a:srgbClr val="C5901E"/>
                </a:solidFill>
              </a:rPr>
              <a:t>Define Future State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5900" b="1" dirty="0" smtClean="0">
                <a:solidFill>
                  <a:srgbClr val="C5901E"/>
                </a:solidFill>
              </a:rPr>
              <a:t>Expectation Management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6700" b="1" dirty="0">
                <a:solidFill>
                  <a:srgbClr val="C5901E"/>
                </a:solidFill>
              </a:rPr>
              <a:t>Define </a:t>
            </a:r>
            <a:r>
              <a:rPr lang="en-US" sz="6700" b="1" dirty="0" smtClean="0">
                <a:solidFill>
                  <a:srgbClr val="C5901E"/>
                </a:solidFill>
              </a:rPr>
              <a:t>Interdependencies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6700" b="1" dirty="0" smtClean="0">
                <a:solidFill>
                  <a:srgbClr val="C5901E"/>
                </a:solidFill>
              </a:rPr>
              <a:t>Change Agents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6700" b="1" dirty="0" smtClean="0">
                <a:solidFill>
                  <a:srgbClr val="C5901E"/>
                </a:solidFill>
              </a:rPr>
              <a:t>Speak with ONE Voice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6700" b="1" dirty="0" smtClean="0">
                <a:solidFill>
                  <a:srgbClr val="C5901E"/>
                </a:solidFill>
              </a:rPr>
              <a:t>Lead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5900" b="1" dirty="0" smtClean="0">
                <a:solidFill>
                  <a:srgbClr val="C5901E"/>
                </a:solidFill>
              </a:rPr>
              <a:t>Tactically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5900" b="1" dirty="0" smtClean="0">
                <a:solidFill>
                  <a:srgbClr val="C5901E"/>
                </a:solidFill>
              </a:rPr>
              <a:t>Strategically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800" b="1" dirty="0">
              <a:solidFill>
                <a:srgbClr val="C5901E"/>
              </a:solidFill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b="1" dirty="0" smtClean="0">
              <a:solidFill>
                <a:srgbClr val="C5901E"/>
              </a:solidFill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b="1" dirty="0">
              <a:solidFill>
                <a:srgbClr val="C5901E"/>
              </a:solidFill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600" b="1" dirty="0" smtClean="0">
              <a:solidFill>
                <a:srgbClr val="C5901E"/>
              </a:solidFill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600" b="1" dirty="0" smtClean="0">
              <a:solidFill>
                <a:srgbClr val="C5901E"/>
              </a:solidFill>
            </a:endParaRP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endParaRPr lang="en-US" sz="1600" b="1" dirty="0" smtClean="0">
              <a:solidFill>
                <a:srgbClr val="C5901E"/>
              </a:solidFill>
            </a:endParaRP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endParaRPr lang="en-US" sz="1600" b="1" dirty="0" smtClean="0">
              <a:solidFill>
                <a:srgbClr val="C5901E"/>
              </a:solidFill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000" b="1" dirty="0" smtClean="0">
              <a:solidFill>
                <a:srgbClr val="C5901E"/>
              </a:solidFill>
            </a:endParaRP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endParaRPr lang="en-US" sz="1600" b="1" dirty="0" smtClean="0">
              <a:solidFill>
                <a:srgbClr val="C5901E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4200" b="1" dirty="0" smtClean="0">
                <a:solidFill>
                  <a:srgbClr val="404040"/>
                </a:solidFill>
              </a:rPr>
              <a:t> </a:t>
            </a:r>
            <a:endParaRPr lang="en-US" dirty="0" smtClean="0"/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500" dirty="0" smtClean="0">
                <a:latin typeface="Century Gothic" pitchFamily="34" charset="0"/>
                <a:cs typeface="Century Gothic" pitchFamily="34" charset="0"/>
              </a:rPr>
              <a:t>CIO – CAO Partnership</a:t>
            </a:r>
          </a:p>
        </p:txBody>
      </p:sp>
    </p:spTree>
    <p:extLst>
      <p:ext uri="{BB962C8B-B14F-4D97-AF65-F5344CB8AC3E}">
        <p14:creationId xmlns:p14="http://schemas.microsoft.com/office/powerpoint/2010/main" val="904755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otolia_27168361_XS.jpg" title="pic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913188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mtClean="0"/>
              <a:t>The “HUB”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Teaching &amp; Learning Platform</a:t>
            </a:r>
          </a:p>
          <a:p>
            <a:pPr lvl="2"/>
            <a:r>
              <a:rPr lang="en-US" smtClean="0"/>
              <a:t>Convergence of:</a:t>
            </a:r>
          </a:p>
          <a:p>
            <a:pPr lvl="3"/>
            <a:r>
              <a:rPr lang="en-US" smtClean="0"/>
              <a:t>LMS &amp; Curriculum Systems</a:t>
            </a:r>
          </a:p>
          <a:p>
            <a:pPr lvl="1"/>
            <a:r>
              <a:rPr lang="en-US" smtClean="0"/>
              <a:t>Conversion</a:t>
            </a:r>
          </a:p>
          <a:p>
            <a:pPr lvl="1"/>
            <a:r>
              <a:rPr lang="en-US" smtClean="0"/>
              <a:t>Digital Content</a:t>
            </a:r>
          </a:p>
          <a:p>
            <a:pPr lvl="2"/>
            <a:r>
              <a:rPr lang="en-US" smtClean="0"/>
              <a:t>Create – Curate - Procure</a:t>
            </a:r>
          </a:p>
          <a:p>
            <a:pPr lvl="2"/>
            <a:r>
              <a:rPr lang="en-US" smtClean="0"/>
              <a:t>Interoperability Standards</a:t>
            </a:r>
          </a:p>
          <a:p>
            <a:pPr lvl="1"/>
            <a:r>
              <a:rPr lang="en-US" smtClean="0"/>
              <a:t>Training</a:t>
            </a:r>
          </a:p>
          <a:p>
            <a:pPr lvl="1"/>
            <a:endParaRPr lang="en-US" smtClean="0"/>
          </a:p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Rectangle 5" descr="The HUB" hidden="1" title="The HUB"/>
          <p:cNvSpPr/>
          <p:nvPr/>
        </p:nvSpPr>
        <p:spPr>
          <a:xfrm>
            <a:off x="0" y="1243013"/>
            <a:ext cx="4975225" cy="517525"/>
          </a:xfrm>
          <a:prstGeom prst="rect">
            <a:avLst/>
          </a:prstGeom>
          <a:solidFill>
            <a:srgbClr val="5878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587891"/>
              </a:solidFill>
            </a:endParaRP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Executing the “VISION”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4210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3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THANK YOU!!!</a:t>
            </a:r>
            <a:br>
              <a:rPr lang="en-US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14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FILES_RECORD" val="&lt;Videos&gt;&lt;Video Name=&quot;FlightVid1_501_1_31626.mp4&quot; Position=&quot;1&quot; SlideID=&quot;501&quot;/&gt;&lt;/Videos&gt;&#10;"/>
  <p:tag name="MMPROD_NEXTUNIQUEID" val="10009"/>
  <p:tag name="MMPROD_UIDATA" val="&lt;database version=&quot;8.0&quot;&gt;&lt;object type=&quot;1&quot; unique_id=&quot;10001&quot;&gt;&lt;property id=&quot;20226&quot; value=&quot;G:\Presentations\2012\GA COSN 9-27.pptx&quot;/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488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489&quot;/&gt;&lt;/object&gt;&lt;object type=&quot;3&quot; unique_id=&quot;10006&quot;&gt;&lt;property id=&quot;20148&quot; value=&quot;5&quot;/&gt;&lt;property id=&quot;20300&quot; value=&quot;Slide 4&quot;/&gt;&lt;property id=&quot;20307&quot; value=&quot;504&quot;/&gt;&lt;/object&gt;&lt;object type=&quot;3&quot; unique_id=&quot;10007&quot;&gt;&lt;property id=&quot;20148&quot; value=&quot;5&quot;/&gt;&lt;property id=&quot;20300&quot; value=&quot;Slide 5&quot;/&gt;&lt;property id=&quot;20307&quot; value=&quot;499&quot;/&gt;&lt;/object&gt;&lt;object type=&quot;3&quot; unique_id=&quot;10008&quot;&gt;&lt;property id=&quot;20148&quot; value=&quot;5&quot;/&gt;&lt;property id=&quot;20300&quot; value=&quot;Slide 6&quot;/&gt;&lt;property id=&quot;20307&quot; value=&quot;496&quot;/&gt;&lt;/object&gt;&lt;object type=&quot;3&quot; unique_id=&quot;10009&quot;&gt;&lt;property id=&quot;20148&quot; value=&quot;5&quot;/&gt;&lt;property id=&quot;20300&quot; value=&quot;Slide 7&quot;/&gt;&lt;property id=&quot;20307&quot; value=&quot;500&quot;/&gt;&lt;/object&gt;&lt;object type=&quot;3&quot; unique_id=&quot;10010&quot;&gt;&lt;property id=&quot;20148&quot; value=&quot;5&quot;/&gt;&lt;property id=&quot;20300&quot; value=&quot;Slide 8&quot;/&gt;&lt;property id=&quot;20307&quot; value=&quot;501&quot;/&gt;&lt;/object&gt;&lt;object type=&quot;3&quot; unique_id=&quot;10011&quot;&gt;&lt;property id=&quot;20148&quot; value=&quot;5&quot;/&gt;&lt;property id=&quot;20300&quot; value=&quot;Slide 9&quot;/&gt;&lt;property id=&quot;20307&quot; value=&quot;503&quot;/&gt;&lt;/object&gt;&lt;object type=&quot;3&quot; unique_id=&quot;10012&quot;&gt;&lt;property id=&quot;20148&quot; value=&quot;5&quot;/&gt;&lt;property id=&quot;20300&quot; value=&quot;Slide 10&quot;/&gt;&lt;property id=&quot;20307&quot; value=&quot;502&quot;/&gt;&lt;/object&gt;&lt;object type=&quot;3&quot; unique_id=&quot;10013&quot;&gt;&lt;property id=&quot;20148&quot; value=&quot;5&quot;/&gt;&lt;property id=&quot;20300&quot; value=&quot;Slide 11&quot;/&gt;&lt;property id=&quot;20307&quot; value=&quot;494&quot;/&gt;&lt;/object&gt;&lt;object type=&quot;3&quot; unique_id=&quot;10014&quot;&gt;&lt;property id=&quot;20148&quot; value=&quot;5&quot;/&gt;&lt;property id=&quot;20300&quot; value=&quot;Slide 12&quot;/&gt;&lt;property id=&quot;20307&quot; value=&quot;493&quot;/&gt;&lt;/object&gt;&lt;object type=&quot;3&quot; unique_id=&quot;10015&quot;&gt;&lt;property id=&quot;20148&quot; value=&quot;5&quot;/&gt;&lt;property id=&quot;20300&quot; value=&quot;Slide 13&quot;/&gt;&lt;property id=&quot;20307&quot; value=&quot;495&quot;/&gt;&lt;/object&gt;&lt;object type=&quot;3&quot; unique_id=&quot;10016&quot;&gt;&lt;property id=&quot;20148&quot; value=&quot;5&quot;/&gt;&lt;property id=&quot;20300&quot; value=&quot;Slide 14 - &amp;quot;“OK”  Now what?&amp;quot;&quot;/&gt;&lt;property id=&quot;20307&quot; value=&quot;498&quot;/&gt;&lt;/object&gt;&lt;object type=&quot;3&quot; unique_id=&quot;10017&quot;&gt;&lt;property id=&quot;20148&quot; value=&quot;5&quot;/&gt;&lt;property id=&quot;20300&quot; value=&quot;Slide 15&quot;/&gt;&lt;property id=&quot;20307&quot; value=&quot;491&quot;/&gt;&lt;/object&gt;&lt;object type=&quot;3&quot; unique_id=&quot;10018&quot;&gt;&lt;property id=&quot;20148&quot; value=&quot;5&quot;/&gt;&lt;property id=&quot;20300&quot; value=&quot;Slide 16&quot;/&gt;&lt;property id=&quot;20307&quot; value=&quot;497&quot;/&gt;&lt;/object&gt;&lt;object type=&quot;3&quot; unique_id=&quot;10019&quot;&gt;&lt;property id=&quot;20148&quot; value=&quot;5&quot;/&gt;&lt;property id=&quot;20300&quot; value=&quot;Slide 17 - &amp;quot;Cultural Change&amp;quot;&quot;/&gt;&lt;property id=&quot;20307&quot; value=&quot;483&quot;/&gt;&lt;/object&gt;&lt;object type=&quot;3&quot; unique_id=&quot;10020&quot;&gt;&lt;property id=&quot;20148&quot; value=&quot;5&quot;/&gt;&lt;property id=&quot;20300&quot; value=&quot;Slide 18&quot;/&gt;&lt;property id=&quot;20307&quot; value=&quot;469&quot;/&gt;&lt;/object&gt;&lt;object type=&quot;3&quot; unique_id=&quot;10021&quot;&gt;&lt;property id=&quot;20148&quot; value=&quot;5&quot;/&gt;&lt;property id=&quot;20300&quot; value=&quot;Slide 19 - &amp;quot;Transformation&amp;quot;&quot;/&gt;&lt;property id=&quot;20307&quot; value=&quot;482&quot;/&gt;&lt;/object&gt;&lt;object type=&quot;3&quot; unique_id=&quot;10022&quot;&gt;&lt;property id=&quot;20148&quot; value=&quot;5&quot;/&gt;&lt;property id=&quot;20300&quot; value=&quot;Slide 20 - &amp;quot;Closing Thoughts&amp;quot;&quot;/&gt;&lt;property id=&quot;20307&quot; value=&quot;459&quot;/&gt;&lt;/object&gt;&lt;object type=&quot;3&quot; unique_id=&quot;10023&quot;&gt;&lt;property id=&quot;20148&quot; value=&quot;5&quot;/&gt;&lt;property id=&quot;20300&quot; value=&quot;Slide 21&quot;/&gt;&lt;property id=&quot;20307&quot; value=&quot;465&quot;/&gt;&lt;/object&gt;&lt;object type=&quot;3&quot; unique_id=&quot;10024&quot;&gt;&lt;property id=&quot;20148&quot; value=&quot;5&quot;/&gt;&lt;property id=&quot;20300&quot; value=&quot;Slide 22 - &amp;quot;How It Started……&amp;quot;&quot;/&gt;&lt;property id=&quot;20307&quot; value=&quot;476&quot;/&gt;&lt;/object&gt;&lt;object type=&quot;3&quot; unique_id=&quot;10025&quot;&gt;&lt;property id=&quot;20148&quot; value=&quot;5&quot;/&gt;&lt;property id=&quot;20300&quot; value=&quot;Slide 23 - &amp;quot;Three Year Strategic Initiative&amp;quot;&quot;/&gt;&lt;property id=&quot;20307&quot; value=&quot;480&quot;/&gt;&lt;/object&gt;&lt;object type=&quot;3&quot; unique_id=&quot;10026&quot;&gt;&lt;property id=&quot;20148&quot; value=&quot;5&quot;/&gt;&lt;property id=&quot;20300&quot; value=&quot;Slide 24 - &amp;quot;Don’t just take my word…….&amp;quot;&quot;/&gt;&lt;property id=&quot;20307&quot; value=&quot;475&quot;/&gt;&lt;/object&gt;&lt;object type=&quot;3&quot; unique_id=&quot;10027&quot;&gt;&lt;property id=&quot;20148&quot; value=&quot;5&quot;/&gt;&lt;property id=&quot;20300&quot; value=&quot;Slide 25&quot;/&gt;&lt;property id=&quot;20307&quot; value=&quot;492&quot;/&gt;&lt;/object&gt;&lt;object type=&quot;3&quot; unique_id=&quot;10028&quot;&gt;&lt;property id=&quot;20148&quot; value=&quot;5&quot;/&gt;&lt;property id=&quot;20300&quot; value=&quot;Slide 26&quot;/&gt;&lt;property id=&quot;20307&quot; value=&quot;468&quot;/&gt;&lt;/object&gt;&lt;object type=&quot;3&quot; unique_id=&quot;10029&quot;&gt;&lt;property id=&quot;20148&quot; value=&quot;5&quot;/&gt;&lt;property id=&quot;20300&quot; value=&quot;Slide 27 - &amp;quot;When Do I Need Help?&amp;quot;&quot;/&gt;&lt;property id=&quot;20307&quot; value=&quot;462&quot;/&gt;&lt;/object&gt;&lt;object type=&quot;3&quot; unique_id=&quot;10030&quot;&gt;&lt;property id=&quot;20148&quot; value=&quot;5&quot;/&gt;&lt;property id=&quot;20300&quot; value=&quot;Slide 28&quot;/&gt;&lt;property id=&quot;20307&quot; value=&quot;450&quot;/&gt;&lt;/object&gt;&lt;object type=&quot;3&quot; unique_id=&quot;10031&quot;&gt;&lt;property id=&quot;20148&quot; value=&quot;5&quot;/&gt;&lt;property id=&quot;20300&quot; value=&quot;Slide 29&quot;/&gt;&lt;property id=&quot;20307&quot; value=&quot;451&quot;/&gt;&lt;/object&gt;&lt;object type=&quot;3&quot; unique_id=&quot;10032&quot;&gt;&lt;property id=&quot;20148&quot; value=&quot;5&quot;/&gt;&lt;property id=&quot;20300&quot; value=&quot;Slide 30 - &amp;quot;Can I afford this?&amp;quot;&quot;/&gt;&lt;property id=&quot;20307&quot; value=&quot;461&quot;/&gt;&lt;/object&gt;&lt;object type=&quot;3&quot; unique_id=&quot;10033&quot;&gt;&lt;property id=&quot;20148&quot; value=&quot;5&quot;/&gt;&lt;property id=&quot;20300&quot; value=&quot;Slide 31&quot;/&gt;&lt;property id=&quot;20307&quot; value=&quot;484&quot;/&gt;&lt;/object&gt;&lt;object type=&quot;3&quot; unique_id=&quot;10034&quot;&gt;&lt;property id=&quot;20148&quot; value=&quot;5&quot;/&gt;&lt;property id=&quot;20300&quot; value=&quot;Slide 32&quot;/&gt;&lt;property id=&quot;20307&quot; value=&quot;452&quot;/&gt;&lt;/object&gt;&lt;object type=&quot;3&quot; unique_id=&quot;10035&quot;&gt;&lt;property id=&quot;20148&quot; value=&quot;5&quot;/&gt;&lt;property id=&quot;20300&quot; value=&quot;Slide 33&quot;/&gt;&lt;property id=&quot;20307&quot; value=&quot;487&quot;/&gt;&lt;/object&gt;&lt;object type=&quot;3&quot; unique_id=&quot;10036&quot;&gt;&lt;property id=&quot;20148&quot; value=&quot;5&quot;/&gt;&lt;property id=&quot;20300&quot; value=&quot;Slide 34 - &amp;quot;Closing Thoughts – Do’s &amp;amp; Don’ts&amp;quot;&quot;/&gt;&lt;property id=&quot;20307&quot; value=&quot;479&quot;/&gt;&lt;/object&gt;&lt;object type=&quot;3&quot; unique_id=&quot;10037&quot;&gt;&lt;property id=&quot;20148&quot; value=&quot;5&quot;/&gt;&lt;property id=&quot;20300&quot; value=&quot;Slide 35 - &amp;quot;Closing Thoughts – Do’s &amp;amp; Don’ts&amp;quot;&quot;/&gt;&lt;property id=&quot;20307&quot; value=&quot;478&quot;/&gt;&lt;/object&gt;&lt;object type=&quot;3&quot; unique_id=&quot;10038&quot;&gt;&lt;property id=&quot;20148&quot; value=&quot;5&quot;/&gt;&lt;property id=&quot;20300&quot; value=&quot;Slide 36&quot;/&gt;&lt;property id=&quot;20307&quot; value=&quot;464&quot;/&gt;&lt;/object&gt;&lt;object type=&quot;3&quot; unique_id=&quot;10039&quot;&gt;&lt;property id=&quot;20148&quot; value=&quot;5&quot;/&gt;&lt;property id=&quot;20300&quot; value=&quot;Slide 37&quot;/&gt;&lt;property id=&quot;20307&quot; value=&quot;353&quot;/&gt;&lt;/object&gt;&lt;object type=&quot;3&quot; unique_id=&quot;10040&quot;&gt;&lt;property id=&quot;20148&quot; value=&quot;5&quot;/&gt;&lt;property id=&quot;20300&quot; value=&quot;Slide 38 - &amp;quot;Setting Expectations&amp;quot;&quot;/&gt;&lt;property id=&quot;20307&quot; value=&quot;463&quot;/&gt;&lt;/object&gt;&lt;object type=&quot;3&quot; unique_id=&quot;10041&quot;&gt;&lt;property id=&quot;20148&quot; value=&quot;5&quot;/&gt;&lt;property id=&quot;20300&quot; value=&quot;Slide 39 - &amp;quot;Infrastructure Process  “Gut Check”&amp;quot;&quot;/&gt;&lt;property id=&quot;20307&quot; value=&quot;474&quot;/&gt;&lt;/object&gt;&lt;object type=&quot;3&quot; unique_id=&quot;10042&quot;&gt;&lt;property id=&quot;20148&quot; value=&quot;5&quot;/&gt;&lt;property id=&quot;20300&quot; value=&quot;Slide 40 - &amp;quot;Think Differently&amp;quot;&quot;/&gt;&lt;property id=&quot;20307&quot; value=&quot;481&quot;/&gt;&lt;/object&gt;&lt;/object&gt;&lt;object type=&quot;8&quot; unique_id=&quot;1008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New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6714</TotalTime>
  <Words>133</Words>
  <Application>Microsoft Office PowerPoint</Application>
  <PresentationFormat>On-screen Show (4:3)</PresentationFormat>
  <Paragraphs>65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ＭＳ Ｐゴシック</vt:lpstr>
      <vt:lpstr>ＭＳ Ｐゴシック</vt:lpstr>
      <vt:lpstr>Arial</vt:lpstr>
      <vt:lpstr>Calibri</vt:lpstr>
      <vt:lpstr>Century Gothic</vt:lpstr>
      <vt:lpstr>Times New Roman</vt:lpstr>
      <vt:lpstr>Wingdings 2</vt:lpstr>
      <vt:lpstr>Office Theme</vt:lpstr>
      <vt:lpstr>New-PPT-Template</vt:lpstr>
      <vt:lpstr>1_New-PPT-Template</vt:lpstr>
      <vt:lpstr>The HISD Journey</vt:lpstr>
      <vt:lpstr>An HISD Global Graduate is…</vt:lpstr>
      <vt:lpstr>Technology Solution vs Classroom Experience</vt:lpstr>
      <vt:lpstr>HISD Digital Transformation</vt:lpstr>
      <vt:lpstr>Executing the “VISION”</vt:lpstr>
      <vt:lpstr>CIO – CAO Partnership</vt:lpstr>
      <vt:lpstr> Executing the “VISION”</vt:lpstr>
      <vt:lpstr>THANK YOU!!!  </vt:lpstr>
    </vt:vector>
  </TitlesOfParts>
  <Company>Katy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M9000042</dc:creator>
  <cp:lastModifiedBy>Meuth, Colleen</cp:lastModifiedBy>
  <cp:revision>573</cp:revision>
  <dcterms:created xsi:type="dcterms:W3CDTF">2009-01-16T20:01:17Z</dcterms:created>
  <dcterms:modified xsi:type="dcterms:W3CDTF">2015-11-24T21:35:46Z</dcterms:modified>
</cp:coreProperties>
</file>