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9" r:id="rId1"/>
  </p:sldMasterIdLst>
  <p:notesMasterIdLst>
    <p:notesMasterId r:id="rId16"/>
  </p:notesMasterIdLst>
  <p:handoutMasterIdLst>
    <p:handoutMasterId r:id="rId17"/>
  </p:handoutMasterIdLst>
  <p:sldIdLst>
    <p:sldId id="977" r:id="rId2"/>
    <p:sldId id="967" r:id="rId3"/>
    <p:sldId id="970" r:id="rId4"/>
    <p:sldId id="971" r:id="rId5"/>
    <p:sldId id="972" r:id="rId6"/>
    <p:sldId id="978" r:id="rId7"/>
    <p:sldId id="979" r:id="rId8"/>
    <p:sldId id="980" r:id="rId9"/>
    <p:sldId id="981" r:id="rId10"/>
    <p:sldId id="964" r:id="rId11"/>
    <p:sldId id="984" r:id="rId12"/>
    <p:sldId id="983" r:id="rId13"/>
    <p:sldId id="985" r:id="rId14"/>
    <p:sldId id="982" r:id="rId15"/>
  </p:sldIdLst>
  <p:sldSz cx="9144000" cy="5715000" type="screen16x1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9">
          <p15:clr>
            <a:srgbClr val="A4A3A4"/>
          </p15:clr>
        </p15:guide>
        <p15:guide id="2" pos="22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2752"/>
    <a:srgbClr val="E589A5"/>
    <a:srgbClr val="FFFF00"/>
    <a:srgbClr val="FF3399"/>
    <a:srgbClr val="263D98"/>
    <a:srgbClr val="22388C"/>
    <a:srgbClr val="162459"/>
    <a:srgbClr val="FFFFFF"/>
    <a:srgbClr val="0E183C"/>
    <a:srgbClr val="132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42" autoAdjust="0"/>
    <p:restoredTop sz="99822" autoAdjust="0"/>
  </p:normalViewPr>
  <p:slideViewPr>
    <p:cSldViewPr snapToGrid="0" snapToObjects="1">
      <p:cViewPr varScale="1">
        <p:scale>
          <a:sx n="84" d="100"/>
          <a:sy n="84" d="100"/>
        </p:scale>
        <p:origin x="108" y="90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10"/>
    </p:cViewPr>
  </p:sorter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2696DD0D-AA73-6241-98AE-21E8D1D22F24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4D7418AF-E243-C749-B165-DE9BC4812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51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0A55B305-B545-7F47-9565-1AB697E0E894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701675"/>
            <a:ext cx="5619750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F2918E82-3184-6247-99A9-6E7F619A8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63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91222-B8B5-4B5D-9392-EE8CE4EBE40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3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91222-B8B5-4B5D-9392-EE8CE4EBE40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3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91222-B8B5-4B5D-9392-EE8CE4EBE40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3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BFB1-E4A7-A34B-B3DA-8F292EB953C3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0E5E8-20F1-FD41-A18A-38E4EDDED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38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BFB1-E4A7-A34B-B3DA-8F292EB953C3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0E5E8-20F1-FD41-A18A-38E4EDDED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17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BFB1-E4A7-A34B-B3DA-8F292EB953C3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0E5E8-20F1-FD41-A18A-38E4EDDED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89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7"/>
            <a:ext cx="8229600" cy="519527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747713"/>
            <a:ext cx="8229600" cy="3429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00B050"/>
                </a:solidFill>
              </a:defRPr>
            </a:lvl1pPr>
          </a:lstStyle>
          <a:p>
            <a:r>
              <a:rPr lang="en-US" sz="1800" dirty="0" smtClean="0"/>
              <a:t>Click to add subtitle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99150" y="5235551"/>
            <a:ext cx="2897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@</a:t>
            </a:r>
            <a:r>
              <a:rPr lang="en-US" dirty="0" err="1" smtClean="0"/>
              <a:t>hstaker</a:t>
            </a:r>
            <a:endParaRPr lang="en-US" dirty="0"/>
          </a:p>
        </p:txBody>
      </p:sp>
      <p:sp>
        <p:nvSpPr>
          <p:cNvPr id="18" name="Text Placeholder 3"/>
          <p:cNvSpPr txBox="1">
            <a:spLocks/>
          </p:cNvSpPr>
          <p:nvPr userDrawn="1"/>
        </p:nvSpPr>
        <p:spPr>
          <a:xfrm>
            <a:off x="0" y="5299113"/>
            <a:ext cx="9144000" cy="415887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tabLst>
                <a:tab pos="7205663" algn="l"/>
              </a:tabLst>
            </a:pPr>
            <a:r>
              <a:rPr lang="en-US" sz="1800" baseline="0" dirty="0" smtClean="0">
                <a:solidFill>
                  <a:schemeClr val="bg1"/>
                </a:solidFill>
                <a:latin typeface="Cambria" panose="02040503050406030204" pitchFamily="18" charset="0"/>
              </a:rPr>
              <a:t>     Ready to Blend  	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@</a:t>
            </a:r>
            <a:r>
              <a:rPr lang="en-US" sz="1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hstaker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en-US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47"/>
          <a:stretch/>
        </p:blipFill>
        <p:spPr>
          <a:xfrm>
            <a:off x="297458" y="5343097"/>
            <a:ext cx="383160" cy="34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02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5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657274" y="5425827"/>
            <a:ext cx="3302703" cy="1949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spc="10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Clayton christensen</a:t>
            </a:r>
            <a:r>
              <a:rPr lang="en-US" sz="1100" b="0" spc="100" baseline="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 institute</a:t>
            </a:r>
            <a:endParaRPr lang="en-US" sz="1100" b="0" spc="100" dirty="0" smtClean="0">
              <a:solidFill>
                <a:srgbClr val="FFFFFF"/>
              </a:solidFill>
              <a:latin typeface="Perpetua Titling MT"/>
              <a:cs typeface="Perpetua Titling M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474819" y="5324575"/>
            <a:ext cx="27090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/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@</a:t>
            </a:r>
            <a:r>
              <a:rPr lang="en-US" sz="1400" dirty="0" err="1" smtClean="0">
                <a:solidFill>
                  <a:schemeClr val="bg1"/>
                </a:solidFill>
                <a:cs typeface="Calibri" charset="0"/>
              </a:rPr>
              <a:t>hstaker</a:t>
            </a:r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  @</a:t>
            </a:r>
            <a:r>
              <a:rPr lang="en-US" sz="1400" dirty="0" err="1" smtClean="0">
                <a:solidFill>
                  <a:schemeClr val="bg1"/>
                </a:solidFill>
                <a:cs typeface="Calibri" charset="0"/>
              </a:rPr>
              <a:t>christenseninst</a:t>
            </a:r>
            <a:endParaRPr lang="en-US" sz="1400" dirty="0">
              <a:solidFill>
                <a:schemeClr val="bg1"/>
              </a:solidFill>
              <a:cs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65" y="5374097"/>
            <a:ext cx="298533" cy="243305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229982"/>
            <a:ext cx="8229600" cy="4995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3200" kern="1200" dirty="0">
                <a:solidFill>
                  <a:srgbClr val="162459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57200" y="743762"/>
            <a:ext cx="8229600" cy="43166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ext Placeholder 3"/>
          <p:cNvSpPr txBox="1">
            <a:spLocks/>
          </p:cNvSpPr>
          <p:nvPr userDrawn="1"/>
        </p:nvSpPr>
        <p:spPr>
          <a:xfrm>
            <a:off x="0" y="5299113"/>
            <a:ext cx="9144000" cy="415887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Heather </a:t>
            </a:r>
            <a:r>
              <a:rPr lang="en-US" sz="1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Staker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 | www.readytoblend</a:t>
            </a:r>
            <a:r>
              <a:rPr lang="en-US" sz="1800" baseline="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| Twitter: @</a:t>
            </a:r>
            <a:r>
              <a:rPr lang="en-US" sz="1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hstaker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en-US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550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5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657274" y="5425827"/>
            <a:ext cx="3302703" cy="1949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spc="10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Clayton christensen</a:t>
            </a:r>
            <a:r>
              <a:rPr lang="en-US" sz="1100" b="0" spc="100" baseline="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 institute</a:t>
            </a:r>
            <a:endParaRPr lang="en-US" sz="1100" b="0" spc="100" dirty="0" smtClean="0">
              <a:solidFill>
                <a:srgbClr val="FFFFFF"/>
              </a:solidFill>
              <a:latin typeface="Perpetua Titling MT"/>
              <a:cs typeface="Perpetua Titling M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474819" y="5324575"/>
            <a:ext cx="27090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/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@</a:t>
            </a:r>
            <a:r>
              <a:rPr lang="en-US" sz="1400" dirty="0" err="1" smtClean="0">
                <a:solidFill>
                  <a:schemeClr val="bg1"/>
                </a:solidFill>
                <a:cs typeface="Calibri" charset="0"/>
              </a:rPr>
              <a:t>hstaker</a:t>
            </a:r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  @</a:t>
            </a:r>
            <a:r>
              <a:rPr lang="en-US" sz="1400" dirty="0" err="1" smtClean="0">
                <a:solidFill>
                  <a:schemeClr val="bg1"/>
                </a:solidFill>
                <a:cs typeface="Calibri" charset="0"/>
              </a:rPr>
              <a:t>christenseninst</a:t>
            </a:r>
            <a:endParaRPr lang="en-US" sz="1400" dirty="0">
              <a:solidFill>
                <a:schemeClr val="bg1"/>
              </a:solidFill>
              <a:cs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65" y="5374097"/>
            <a:ext cx="298533" cy="243305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229982"/>
            <a:ext cx="8229600" cy="4995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3200" kern="1200" dirty="0">
                <a:solidFill>
                  <a:srgbClr val="162459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57200" y="743762"/>
            <a:ext cx="8229600" cy="43166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ext Placeholder 3"/>
          <p:cNvSpPr txBox="1">
            <a:spLocks/>
          </p:cNvSpPr>
          <p:nvPr userDrawn="1"/>
        </p:nvSpPr>
        <p:spPr>
          <a:xfrm>
            <a:off x="0" y="5299113"/>
            <a:ext cx="9144000" cy="415887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Heather </a:t>
            </a:r>
            <a:r>
              <a:rPr lang="en-US" sz="1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Staker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 | www.readytoblend</a:t>
            </a:r>
            <a:r>
              <a:rPr lang="en-US" sz="1800" baseline="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| Twitter: @</a:t>
            </a:r>
            <a:r>
              <a:rPr lang="en-US" sz="1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hstaker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en-US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550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5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657274" y="5425827"/>
            <a:ext cx="3302703" cy="1949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spc="10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Clayton christensen</a:t>
            </a:r>
            <a:r>
              <a:rPr lang="en-US" sz="1100" b="0" spc="100" baseline="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 institute</a:t>
            </a:r>
            <a:endParaRPr lang="en-US" sz="1100" b="0" spc="100" dirty="0" smtClean="0">
              <a:solidFill>
                <a:srgbClr val="FFFFFF"/>
              </a:solidFill>
              <a:latin typeface="Perpetua Titling MT"/>
              <a:cs typeface="Perpetua Titling M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474819" y="5324575"/>
            <a:ext cx="27090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/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@</a:t>
            </a:r>
            <a:r>
              <a:rPr lang="en-US" sz="1400" dirty="0" err="1" smtClean="0">
                <a:solidFill>
                  <a:schemeClr val="bg1"/>
                </a:solidFill>
                <a:cs typeface="Calibri" charset="0"/>
              </a:rPr>
              <a:t>hstaker</a:t>
            </a:r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  @</a:t>
            </a:r>
            <a:r>
              <a:rPr lang="en-US" sz="1400" dirty="0" err="1" smtClean="0">
                <a:solidFill>
                  <a:schemeClr val="bg1"/>
                </a:solidFill>
                <a:cs typeface="Calibri" charset="0"/>
              </a:rPr>
              <a:t>christenseninst</a:t>
            </a:r>
            <a:endParaRPr lang="en-US" sz="1400" dirty="0">
              <a:solidFill>
                <a:schemeClr val="bg1"/>
              </a:solidFill>
              <a:cs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65" y="5374097"/>
            <a:ext cx="298533" cy="243305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229982"/>
            <a:ext cx="8229600" cy="4995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3200" kern="1200" dirty="0">
                <a:solidFill>
                  <a:srgbClr val="162459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57200" y="743762"/>
            <a:ext cx="8229600" cy="43166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ext Placeholder 3"/>
          <p:cNvSpPr txBox="1">
            <a:spLocks/>
          </p:cNvSpPr>
          <p:nvPr userDrawn="1"/>
        </p:nvSpPr>
        <p:spPr>
          <a:xfrm>
            <a:off x="0" y="5299113"/>
            <a:ext cx="9144000" cy="415887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Heather </a:t>
            </a:r>
            <a:r>
              <a:rPr lang="en-US" sz="1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Staker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 | www.readytoblend</a:t>
            </a:r>
            <a:r>
              <a:rPr lang="en-US" sz="1800" baseline="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| Twitter: @</a:t>
            </a:r>
            <a:r>
              <a:rPr lang="en-US" sz="1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hstaker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en-US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550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5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657274" y="5425827"/>
            <a:ext cx="3302703" cy="1949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spc="10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Clayton christensen</a:t>
            </a:r>
            <a:r>
              <a:rPr lang="en-US" sz="1100" b="0" spc="100" baseline="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 institute</a:t>
            </a:r>
            <a:endParaRPr lang="en-US" sz="1100" b="0" spc="100" dirty="0" smtClean="0">
              <a:solidFill>
                <a:srgbClr val="FFFFFF"/>
              </a:solidFill>
              <a:latin typeface="Perpetua Titling MT"/>
              <a:cs typeface="Perpetua Titling M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474819" y="5324575"/>
            <a:ext cx="27090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/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@</a:t>
            </a:r>
            <a:r>
              <a:rPr lang="en-US" sz="1400" dirty="0" err="1" smtClean="0">
                <a:solidFill>
                  <a:schemeClr val="bg1"/>
                </a:solidFill>
                <a:cs typeface="Calibri" charset="0"/>
              </a:rPr>
              <a:t>hstaker</a:t>
            </a:r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  @</a:t>
            </a:r>
            <a:r>
              <a:rPr lang="en-US" sz="1400" dirty="0" err="1" smtClean="0">
                <a:solidFill>
                  <a:schemeClr val="bg1"/>
                </a:solidFill>
                <a:cs typeface="Calibri" charset="0"/>
              </a:rPr>
              <a:t>christenseninst</a:t>
            </a:r>
            <a:endParaRPr lang="en-US" sz="1400" dirty="0">
              <a:solidFill>
                <a:schemeClr val="bg1"/>
              </a:solidFill>
              <a:cs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65" y="5374097"/>
            <a:ext cx="298533" cy="243305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229982"/>
            <a:ext cx="8229600" cy="4995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3200" kern="1200" dirty="0">
                <a:solidFill>
                  <a:srgbClr val="162459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57200" y="743762"/>
            <a:ext cx="8229600" cy="43166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ext Placeholder 3"/>
          <p:cNvSpPr txBox="1">
            <a:spLocks/>
          </p:cNvSpPr>
          <p:nvPr userDrawn="1"/>
        </p:nvSpPr>
        <p:spPr>
          <a:xfrm>
            <a:off x="0" y="5299113"/>
            <a:ext cx="9144000" cy="415887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Heather </a:t>
            </a:r>
            <a:r>
              <a:rPr lang="en-US" sz="1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Staker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 | www.readytoblend</a:t>
            </a:r>
            <a:r>
              <a:rPr lang="en-US" sz="1800" baseline="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| Twitter: @</a:t>
            </a:r>
            <a:r>
              <a:rPr lang="en-US" sz="1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hstaker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en-US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550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5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657274" y="5425827"/>
            <a:ext cx="3302703" cy="1949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spc="10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Clayton christensen</a:t>
            </a:r>
            <a:r>
              <a:rPr lang="en-US" sz="1100" b="0" spc="100" baseline="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 institute</a:t>
            </a:r>
            <a:endParaRPr lang="en-US" sz="1100" b="0" spc="100" dirty="0" smtClean="0">
              <a:solidFill>
                <a:srgbClr val="FFFFFF"/>
              </a:solidFill>
              <a:latin typeface="Perpetua Titling MT"/>
              <a:cs typeface="Perpetua Titling M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474819" y="5324575"/>
            <a:ext cx="27090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/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@</a:t>
            </a:r>
            <a:r>
              <a:rPr lang="en-US" sz="1400" dirty="0" err="1" smtClean="0">
                <a:solidFill>
                  <a:schemeClr val="bg1"/>
                </a:solidFill>
                <a:cs typeface="Calibri" charset="0"/>
              </a:rPr>
              <a:t>hstaker</a:t>
            </a:r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  @</a:t>
            </a:r>
            <a:r>
              <a:rPr lang="en-US" sz="1400" dirty="0" err="1" smtClean="0">
                <a:solidFill>
                  <a:schemeClr val="bg1"/>
                </a:solidFill>
                <a:cs typeface="Calibri" charset="0"/>
              </a:rPr>
              <a:t>christenseninst</a:t>
            </a:r>
            <a:endParaRPr lang="en-US" sz="1400" dirty="0">
              <a:solidFill>
                <a:schemeClr val="bg1"/>
              </a:solidFill>
              <a:cs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65" y="5374097"/>
            <a:ext cx="298533" cy="243305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229982"/>
            <a:ext cx="8229600" cy="4995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3200" kern="1200" dirty="0">
                <a:solidFill>
                  <a:srgbClr val="162459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57200" y="743762"/>
            <a:ext cx="8229600" cy="43166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ext Placeholder 3"/>
          <p:cNvSpPr txBox="1">
            <a:spLocks/>
          </p:cNvSpPr>
          <p:nvPr userDrawn="1"/>
        </p:nvSpPr>
        <p:spPr>
          <a:xfrm>
            <a:off x="0" y="5299113"/>
            <a:ext cx="9144000" cy="415887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Heather </a:t>
            </a:r>
            <a:r>
              <a:rPr lang="en-US" sz="1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Staker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 | www.readytoblend</a:t>
            </a:r>
            <a:r>
              <a:rPr lang="en-US" sz="1800" baseline="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| Twitter: @</a:t>
            </a:r>
            <a:r>
              <a:rPr lang="en-US" sz="1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hstaker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en-US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550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5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657274" y="5425827"/>
            <a:ext cx="3302703" cy="1949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spc="10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Clayton christensen</a:t>
            </a:r>
            <a:r>
              <a:rPr lang="en-US" sz="1100" b="0" spc="100" baseline="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 institute</a:t>
            </a:r>
            <a:endParaRPr lang="en-US" sz="1100" b="0" spc="100" dirty="0" smtClean="0">
              <a:solidFill>
                <a:srgbClr val="FFFFFF"/>
              </a:solidFill>
              <a:latin typeface="Perpetua Titling MT"/>
              <a:cs typeface="Perpetua Titling M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474819" y="5324575"/>
            <a:ext cx="27090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/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@</a:t>
            </a:r>
            <a:r>
              <a:rPr lang="en-US" sz="1400" dirty="0" err="1" smtClean="0">
                <a:solidFill>
                  <a:schemeClr val="bg1"/>
                </a:solidFill>
                <a:cs typeface="Calibri" charset="0"/>
              </a:rPr>
              <a:t>hstaker</a:t>
            </a:r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  @</a:t>
            </a:r>
            <a:r>
              <a:rPr lang="en-US" sz="1400" dirty="0" err="1" smtClean="0">
                <a:solidFill>
                  <a:schemeClr val="bg1"/>
                </a:solidFill>
                <a:cs typeface="Calibri" charset="0"/>
              </a:rPr>
              <a:t>christenseninst</a:t>
            </a:r>
            <a:endParaRPr lang="en-US" sz="1400" dirty="0">
              <a:solidFill>
                <a:schemeClr val="bg1"/>
              </a:solidFill>
              <a:cs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65" y="5374097"/>
            <a:ext cx="298533" cy="243305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229982"/>
            <a:ext cx="8229600" cy="4995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3200" kern="1200" dirty="0">
                <a:solidFill>
                  <a:srgbClr val="162459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57200" y="743762"/>
            <a:ext cx="8229600" cy="43166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ext Placeholder 3"/>
          <p:cNvSpPr txBox="1">
            <a:spLocks/>
          </p:cNvSpPr>
          <p:nvPr userDrawn="1"/>
        </p:nvSpPr>
        <p:spPr>
          <a:xfrm>
            <a:off x="0" y="5299113"/>
            <a:ext cx="9144000" cy="415887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Heather </a:t>
            </a:r>
            <a:r>
              <a:rPr lang="en-US" sz="1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Staker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 | www.readytoblend</a:t>
            </a:r>
            <a:r>
              <a:rPr lang="en-US" sz="1800" baseline="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| Twitter: @</a:t>
            </a:r>
            <a:r>
              <a:rPr lang="en-US" sz="1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hstaker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en-US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550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657274" y="5425827"/>
            <a:ext cx="3302703" cy="1949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spc="10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Clayton christensen</a:t>
            </a:r>
            <a:r>
              <a:rPr lang="en-US" sz="1100" b="0" spc="100" baseline="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 institute</a:t>
            </a:r>
            <a:endParaRPr lang="en-US" sz="1100" b="0" spc="100" dirty="0" smtClean="0">
              <a:solidFill>
                <a:srgbClr val="FFFFFF"/>
              </a:solidFill>
              <a:latin typeface="Perpetua Titling MT"/>
              <a:cs typeface="Perpetua Titling M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474819" y="5324575"/>
            <a:ext cx="14515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/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@christenseninst</a:t>
            </a:r>
            <a:endParaRPr lang="en-US" sz="1400" dirty="0">
              <a:solidFill>
                <a:schemeClr val="bg1"/>
              </a:solidFill>
              <a:cs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65" y="5374097"/>
            <a:ext cx="298533" cy="243305"/>
          </a:xfrm>
          <a:prstGeom prst="rect">
            <a:avLst/>
          </a:prstGeom>
        </p:spPr>
      </p:pic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229982"/>
            <a:ext cx="8229600" cy="4995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3200" kern="1200" dirty="0">
                <a:solidFill>
                  <a:srgbClr val="162459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57200" y="743762"/>
            <a:ext cx="8229600" cy="43166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Text Placeholder 3"/>
          <p:cNvSpPr txBox="1">
            <a:spLocks/>
          </p:cNvSpPr>
          <p:nvPr userDrawn="1"/>
        </p:nvSpPr>
        <p:spPr>
          <a:xfrm>
            <a:off x="0" y="5299113"/>
            <a:ext cx="9144000" cy="415887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Heather </a:t>
            </a:r>
            <a:r>
              <a:rPr lang="en-US" sz="1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Staker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 | www.readytoblend</a:t>
            </a:r>
            <a:r>
              <a:rPr lang="en-US" sz="1800" baseline="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| Twitter: @</a:t>
            </a:r>
            <a:r>
              <a:rPr lang="en-US" sz="1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hstaker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en-US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131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BFB1-E4A7-A34B-B3DA-8F292EB953C3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0E5E8-20F1-FD41-A18A-38E4EDDED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99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7"/>
            <a:ext cx="8229600" cy="519527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E183C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5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747713"/>
            <a:ext cx="8229600" cy="5857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sz="1800" dirty="0" smtClean="0"/>
              <a:t>Click to add subtitle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91668" y="5411366"/>
            <a:ext cx="3717056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800"/>
              </a:lnSpc>
            </a:pPr>
            <a:r>
              <a:rPr lang="en-US" sz="1050" spc="100" dirty="0" smtClean="0">
                <a:solidFill>
                  <a:srgbClr val="FFFFFF"/>
                </a:solidFill>
                <a:latin typeface="David"/>
                <a:cs typeface="David"/>
              </a:rPr>
              <a:t>CLAYTON</a:t>
            </a:r>
            <a:r>
              <a:rPr lang="en-US" sz="105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CHRISTENSEN</a:t>
            </a:r>
            <a:r>
              <a:rPr lang="en-US" sz="110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INSTITUTE</a:t>
            </a:r>
            <a:endParaRPr lang="en-US" sz="1100" spc="100" dirty="0">
              <a:solidFill>
                <a:srgbClr val="FFFFFF"/>
              </a:solidFill>
              <a:latin typeface="David"/>
              <a:cs typeface="David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01660" y="5323897"/>
            <a:ext cx="145155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/>
            <a:r>
              <a:rPr lang="en-US" sz="1400" b="0" i="0" dirty="0" smtClean="0">
                <a:solidFill>
                  <a:schemeClr val="bg1"/>
                </a:solidFill>
                <a:latin typeface="Calibri"/>
                <a:cs typeface="Calibri"/>
              </a:rPr>
              <a:t>@</a:t>
            </a:r>
            <a:r>
              <a:rPr lang="en-US" sz="1400" b="0" i="0" dirty="0" err="1" smtClean="0">
                <a:solidFill>
                  <a:schemeClr val="bg1"/>
                </a:solidFill>
                <a:latin typeface="Calibri"/>
                <a:cs typeface="Calibri"/>
              </a:rPr>
              <a:t>christenseninst</a:t>
            </a:r>
            <a:endParaRPr lang="en-US" sz="1400" b="0" i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 Placeholder 3"/>
          <p:cNvSpPr txBox="1">
            <a:spLocks/>
          </p:cNvSpPr>
          <p:nvPr userDrawn="1"/>
        </p:nvSpPr>
        <p:spPr>
          <a:xfrm>
            <a:off x="0" y="5299113"/>
            <a:ext cx="9144000" cy="415887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Heather </a:t>
            </a:r>
            <a:r>
              <a:rPr lang="en-US" sz="1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Staker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 | www.readytoblend</a:t>
            </a:r>
            <a:r>
              <a:rPr lang="en-US" sz="1800" baseline="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| Twitter: @</a:t>
            </a:r>
            <a:r>
              <a:rPr lang="en-US" sz="1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hstaker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en-US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071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33400" y="342900"/>
            <a:ext cx="8001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420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33400" y="342900"/>
            <a:ext cx="8001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891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33400" y="342900"/>
            <a:ext cx="8001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639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33400" y="342900"/>
            <a:ext cx="8001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69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33400" y="342900"/>
            <a:ext cx="8001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65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33400" y="342900"/>
            <a:ext cx="8001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251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33400" y="342900"/>
            <a:ext cx="8001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251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33400" y="342900"/>
            <a:ext cx="8001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134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33400" y="342900"/>
            <a:ext cx="8001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134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BFB1-E4A7-A34B-B3DA-8F292EB953C3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0E5E8-20F1-FD41-A18A-38E4EDDED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98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33400" y="342900"/>
            <a:ext cx="8001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134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33400" y="342900"/>
            <a:ext cx="8001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126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ht bulb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321" y="750198"/>
            <a:ext cx="3064958" cy="408661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657272" y="5420269"/>
            <a:ext cx="3302703" cy="2060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spc="10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Clayton christensen</a:t>
            </a:r>
            <a:r>
              <a:rPr lang="en-US" sz="1100" b="0" spc="100" baseline="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 institute</a:t>
            </a:r>
            <a:endParaRPr lang="en-US" sz="1100" b="0" spc="100" dirty="0" smtClean="0">
              <a:solidFill>
                <a:srgbClr val="FFFFFF"/>
              </a:solidFill>
              <a:latin typeface="Perpetua Titling MT"/>
              <a:cs typeface="Perpetua Titling M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474818" y="5324574"/>
            <a:ext cx="22687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/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@</a:t>
            </a:r>
            <a:r>
              <a:rPr lang="en-US" sz="1400" dirty="0" err="1" smtClean="0">
                <a:solidFill>
                  <a:schemeClr val="bg1"/>
                </a:solidFill>
                <a:cs typeface="Calibri" charset="0"/>
              </a:rPr>
              <a:t>hstaker</a:t>
            </a:r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   @</a:t>
            </a:r>
            <a:r>
              <a:rPr lang="en-US" sz="1400" dirty="0" err="1" smtClean="0">
                <a:solidFill>
                  <a:schemeClr val="bg1"/>
                </a:solidFill>
                <a:cs typeface="Calibri" charset="0"/>
              </a:rPr>
              <a:t>christenseninst</a:t>
            </a:r>
            <a:endParaRPr lang="en-US" sz="1400" dirty="0">
              <a:solidFill>
                <a:schemeClr val="bg1"/>
              </a:solidFill>
              <a:cs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63" y="5374096"/>
            <a:ext cx="298533" cy="24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71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4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657272" y="5420269"/>
            <a:ext cx="3302703" cy="2060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spc="10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Clayton christensen</a:t>
            </a:r>
            <a:r>
              <a:rPr lang="en-US" sz="1100" b="0" spc="100" baseline="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 institute</a:t>
            </a:r>
            <a:endParaRPr lang="en-US" sz="1100" b="0" spc="100" dirty="0" smtClean="0">
              <a:solidFill>
                <a:srgbClr val="FFFFFF"/>
              </a:solidFill>
              <a:latin typeface="Perpetua Titling MT"/>
              <a:cs typeface="Perpetua Titling M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474817" y="5324574"/>
            <a:ext cx="27090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/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@</a:t>
            </a:r>
            <a:r>
              <a:rPr lang="en-US" sz="1400" dirty="0" err="1" smtClean="0">
                <a:solidFill>
                  <a:schemeClr val="bg1"/>
                </a:solidFill>
                <a:cs typeface="Calibri" charset="0"/>
              </a:rPr>
              <a:t>hstaker</a:t>
            </a:r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  @</a:t>
            </a:r>
            <a:r>
              <a:rPr lang="en-US" sz="1400" dirty="0" err="1" smtClean="0">
                <a:solidFill>
                  <a:schemeClr val="bg1"/>
                </a:solidFill>
                <a:cs typeface="Calibri" charset="0"/>
              </a:rPr>
              <a:t>christenseninst</a:t>
            </a:r>
            <a:endParaRPr lang="en-US" sz="1400" dirty="0">
              <a:solidFill>
                <a:schemeClr val="bg1"/>
              </a:solidFill>
              <a:cs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63" y="5374096"/>
            <a:ext cx="298533" cy="243305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229981"/>
            <a:ext cx="8229600" cy="4995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3200" kern="1200" dirty="0">
                <a:solidFill>
                  <a:srgbClr val="162459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57200" y="743761"/>
            <a:ext cx="8229600" cy="43166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896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4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657272" y="5420269"/>
            <a:ext cx="3302703" cy="2060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spc="10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Clayton christensen</a:t>
            </a:r>
            <a:r>
              <a:rPr lang="en-US" sz="1100" b="0" spc="100" baseline="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 institute</a:t>
            </a:r>
            <a:endParaRPr lang="en-US" sz="1100" b="0" spc="100" dirty="0" smtClean="0">
              <a:solidFill>
                <a:srgbClr val="FFFFFF"/>
              </a:solidFill>
              <a:latin typeface="Perpetua Titling MT"/>
              <a:cs typeface="Perpetua Titling M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474817" y="5324574"/>
            <a:ext cx="27090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/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@</a:t>
            </a:r>
            <a:r>
              <a:rPr lang="en-US" sz="1400" dirty="0" err="1" smtClean="0">
                <a:solidFill>
                  <a:schemeClr val="bg1"/>
                </a:solidFill>
                <a:cs typeface="Calibri" charset="0"/>
              </a:rPr>
              <a:t>hstaker</a:t>
            </a:r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  @</a:t>
            </a:r>
            <a:r>
              <a:rPr lang="en-US" sz="1400" dirty="0" err="1" smtClean="0">
                <a:solidFill>
                  <a:schemeClr val="bg1"/>
                </a:solidFill>
                <a:cs typeface="Calibri" charset="0"/>
              </a:rPr>
              <a:t>christenseninst</a:t>
            </a:r>
            <a:endParaRPr lang="en-US" sz="1400" dirty="0">
              <a:solidFill>
                <a:schemeClr val="bg1"/>
              </a:solidFill>
              <a:cs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63" y="5374096"/>
            <a:ext cx="298533" cy="243305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229981"/>
            <a:ext cx="8229600" cy="4995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3200" kern="1200" dirty="0">
                <a:solidFill>
                  <a:srgbClr val="162459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57200" y="743761"/>
            <a:ext cx="8229600" cy="43166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896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7"/>
            <a:ext cx="8229600" cy="519527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E183C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5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747713"/>
            <a:ext cx="8229600" cy="5857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sz="1800" dirty="0" smtClean="0"/>
              <a:t>Click to add subtitle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91668" y="5411365"/>
            <a:ext cx="3717056" cy="20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800"/>
              </a:lnSpc>
            </a:pPr>
            <a:r>
              <a:rPr lang="en-US" sz="1050" spc="100" dirty="0" smtClean="0">
                <a:solidFill>
                  <a:srgbClr val="FFFFFF"/>
                </a:solidFill>
                <a:latin typeface="David"/>
                <a:cs typeface="David"/>
              </a:rPr>
              <a:t>CLAYTON</a:t>
            </a:r>
            <a:r>
              <a:rPr lang="en-US" sz="105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CHRISTENSEN</a:t>
            </a:r>
            <a:r>
              <a:rPr lang="en-US" sz="110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INSTITUTE</a:t>
            </a:r>
            <a:endParaRPr lang="en-US" sz="1100" spc="100" dirty="0">
              <a:solidFill>
                <a:srgbClr val="FFFFFF"/>
              </a:solidFill>
              <a:latin typeface="David"/>
              <a:cs typeface="David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00939" y="5323897"/>
            <a:ext cx="145299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/>
            <a:r>
              <a:rPr lang="en-US" sz="1400" b="0" i="0" dirty="0" smtClean="0">
                <a:solidFill>
                  <a:schemeClr val="bg1"/>
                </a:solidFill>
                <a:latin typeface="Calibri"/>
                <a:cs typeface="Calibri"/>
              </a:rPr>
              <a:t>@</a:t>
            </a:r>
            <a:r>
              <a:rPr lang="en-US" sz="1400" b="0" i="0" dirty="0" err="1" smtClean="0">
                <a:solidFill>
                  <a:schemeClr val="bg1"/>
                </a:solidFill>
                <a:latin typeface="Calibri"/>
                <a:cs typeface="Calibri"/>
              </a:rPr>
              <a:t>christenseninst</a:t>
            </a:r>
            <a:endParaRPr lang="en-US" sz="1400" b="0" i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513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7"/>
            <a:ext cx="8229600" cy="519527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E183C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5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747713"/>
            <a:ext cx="8229600" cy="5857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sz="1800" dirty="0" smtClean="0"/>
              <a:t>Click to add subtitle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91668" y="5411365"/>
            <a:ext cx="3717056" cy="20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800"/>
              </a:lnSpc>
            </a:pPr>
            <a:r>
              <a:rPr lang="en-US" sz="1050" spc="100" dirty="0" smtClean="0">
                <a:solidFill>
                  <a:srgbClr val="FFFFFF"/>
                </a:solidFill>
                <a:latin typeface="David"/>
                <a:cs typeface="David"/>
              </a:rPr>
              <a:t>CLAYTON</a:t>
            </a:r>
            <a:r>
              <a:rPr lang="en-US" sz="105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CHRISTENSEN</a:t>
            </a:r>
            <a:r>
              <a:rPr lang="en-US" sz="110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INSTITUTE</a:t>
            </a:r>
            <a:endParaRPr lang="en-US" sz="1100" spc="100" dirty="0">
              <a:solidFill>
                <a:srgbClr val="FFFFFF"/>
              </a:solidFill>
              <a:latin typeface="David"/>
              <a:cs typeface="David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00939" y="5323897"/>
            <a:ext cx="145299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/>
            <a:r>
              <a:rPr lang="en-US" sz="1400" b="0" i="0" dirty="0" smtClean="0">
                <a:solidFill>
                  <a:schemeClr val="bg1"/>
                </a:solidFill>
                <a:latin typeface="Calibri"/>
                <a:cs typeface="Calibri"/>
              </a:rPr>
              <a:t>@</a:t>
            </a:r>
            <a:r>
              <a:rPr lang="en-US" sz="1400" b="0" i="0" dirty="0" err="1" smtClean="0">
                <a:solidFill>
                  <a:schemeClr val="bg1"/>
                </a:solidFill>
                <a:latin typeface="Calibri"/>
                <a:cs typeface="Calibri"/>
              </a:rPr>
              <a:t>christenseninst</a:t>
            </a:r>
            <a:endParaRPr lang="en-US" sz="1400" b="0" i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9151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7"/>
            <a:ext cx="8229600" cy="519527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E183C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5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747713"/>
            <a:ext cx="8229600" cy="5857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sz="1800" dirty="0" smtClean="0"/>
              <a:t>Click to add subtitle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91668" y="5411365"/>
            <a:ext cx="3717056" cy="20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800"/>
              </a:lnSpc>
            </a:pPr>
            <a:r>
              <a:rPr lang="en-US" sz="1050" spc="100" dirty="0" smtClean="0">
                <a:solidFill>
                  <a:srgbClr val="FFFFFF"/>
                </a:solidFill>
                <a:latin typeface="David"/>
                <a:cs typeface="David"/>
              </a:rPr>
              <a:t>CLAYTON</a:t>
            </a:r>
            <a:r>
              <a:rPr lang="en-US" sz="105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CHRISTENSEN</a:t>
            </a:r>
            <a:r>
              <a:rPr lang="en-US" sz="110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INSTITUTE</a:t>
            </a:r>
            <a:endParaRPr lang="en-US" sz="1100" spc="100" dirty="0">
              <a:solidFill>
                <a:srgbClr val="FFFFFF"/>
              </a:solidFill>
              <a:latin typeface="David"/>
              <a:cs typeface="David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00939" y="5323897"/>
            <a:ext cx="145299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/>
            <a:r>
              <a:rPr lang="en-US" sz="1400" b="0" i="0" dirty="0" smtClean="0">
                <a:solidFill>
                  <a:schemeClr val="bg1"/>
                </a:solidFill>
                <a:latin typeface="Calibri"/>
                <a:cs typeface="Calibri"/>
              </a:rPr>
              <a:t>@</a:t>
            </a:r>
            <a:r>
              <a:rPr lang="en-US" sz="1400" b="0" i="0" dirty="0" err="1" smtClean="0">
                <a:solidFill>
                  <a:schemeClr val="bg1"/>
                </a:solidFill>
                <a:latin typeface="Calibri"/>
                <a:cs typeface="Calibri"/>
              </a:rPr>
              <a:t>christenseninst</a:t>
            </a:r>
            <a:endParaRPr lang="en-US" sz="1400" b="0" i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7843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657272" y="5420269"/>
            <a:ext cx="3302703" cy="2060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spc="10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Clayton christensen</a:t>
            </a:r>
            <a:r>
              <a:rPr lang="en-US" sz="1100" b="0" spc="100" baseline="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 institute</a:t>
            </a:r>
            <a:endParaRPr lang="en-US" sz="1100" b="0" spc="100" dirty="0" smtClean="0">
              <a:solidFill>
                <a:srgbClr val="FFFFFF"/>
              </a:solidFill>
              <a:latin typeface="Perpetua Titling MT"/>
              <a:cs typeface="Perpetua Titling M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474818" y="5324574"/>
            <a:ext cx="14529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/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@christenseninst</a:t>
            </a:r>
            <a:endParaRPr lang="en-US" sz="1400" dirty="0">
              <a:solidFill>
                <a:schemeClr val="bg1"/>
              </a:solidFill>
              <a:cs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63" y="5374096"/>
            <a:ext cx="298533" cy="243305"/>
          </a:xfrm>
          <a:prstGeom prst="rect">
            <a:avLst/>
          </a:prstGeom>
        </p:spPr>
      </p:pic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229981"/>
            <a:ext cx="8229600" cy="4995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3200" kern="1200" dirty="0">
                <a:solidFill>
                  <a:srgbClr val="162459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57200" y="743761"/>
            <a:ext cx="8229600" cy="43166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359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blendedbanner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t="3869" r="9188"/>
          <a:stretch/>
        </p:blipFill>
        <p:spPr bwMode="auto">
          <a:xfrm>
            <a:off x="1219205" y="1044920"/>
            <a:ext cx="6651171" cy="204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914400" y="2879363"/>
            <a:ext cx="7216050" cy="663937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700" b="1" i="1" dirty="0" smtClean="0">
                <a:solidFill>
                  <a:srgbClr val="0070C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Using Disruptive Innovation to Improve Schools</a:t>
            </a:r>
            <a:endParaRPr lang="en-US" sz="3700" b="1" i="1" dirty="0">
              <a:solidFill>
                <a:srgbClr val="0070C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9" name="Text Placeholder 3"/>
          <p:cNvSpPr txBox="1">
            <a:spLocks/>
          </p:cNvSpPr>
          <p:nvPr userDrawn="1"/>
        </p:nvSpPr>
        <p:spPr>
          <a:xfrm>
            <a:off x="0" y="5299113"/>
            <a:ext cx="9144000" cy="415887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Heather </a:t>
            </a:r>
            <a:r>
              <a:rPr lang="en-US" sz="1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Staker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 | www.readytoblend</a:t>
            </a:r>
            <a:r>
              <a:rPr lang="en-US" sz="1800" baseline="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|  @</a:t>
            </a:r>
            <a:r>
              <a:rPr lang="en-US" sz="1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hstaker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en-US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572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BFB1-E4A7-A34B-B3DA-8F292EB953C3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0E5E8-20F1-FD41-A18A-38E4EDDED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34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BFB1-E4A7-A34B-B3DA-8F292EB953C3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0E5E8-20F1-FD41-A18A-38E4EDDED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18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BFB1-E4A7-A34B-B3DA-8F292EB953C3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0E5E8-20F1-FD41-A18A-38E4EDDED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91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58202-16BB-4F32-95FD-EF5E2A731BF5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7492-8757-41D3-ACBE-D7C44868FB5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531198" y="5323897"/>
            <a:ext cx="2268763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/>
            <a:r>
              <a:rPr lang="en-US" sz="1400" b="0" i="0" dirty="0" smtClean="0">
                <a:solidFill>
                  <a:schemeClr val="bg1"/>
                </a:solidFill>
                <a:latin typeface="Calibri"/>
                <a:cs typeface="Calibri"/>
              </a:rPr>
              <a:t>@</a:t>
            </a:r>
            <a:r>
              <a:rPr lang="en-US" sz="1400" b="0" i="0" dirty="0" err="1" smtClean="0">
                <a:solidFill>
                  <a:schemeClr val="bg1"/>
                </a:solidFill>
                <a:latin typeface="Calibri"/>
                <a:cs typeface="Calibri"/>
              </a:rPr>
              <a:t>hstaker</a:t>
            </a:r>
            <a:r>
              <a:rPr lang="en-US" sz="1400" b="0" i="0" dirty="0" smtClean="0">
                <a:solidFill>
                  <a:schemeClr val="bg1"/>
                </a:solidFill>
                <a:latin typeface="Calibri"/>
                <a:cs typeface="Calibri"/>
              </a:rPr>
              <a:t>   @</a:t>
            </a:r>
            <a:r>
              <a:rPr lang="en-US" sz="1400" b="0" i="0" dirty="0" err="1" smtClean="0">
                <a:solidFill>
                  <a:schemeClr val="bg1"/>
                </a:solidFill>
                <a:latin typeface="Calibri"/>
                <a:cs typeface="Calibri"/>
              </a:rPr>
              <a:t>christenseninst</a:t>
            </a:r>
            <a:endParaRPr lang="en-US" sz="1400" b="0" i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291668" y="5411366"/>
            <a:ext cx="3717056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800"/>
              </a:lnSpc>
            </a:pP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CLAYTON</a:t>
            </a:r>
            <a:r>
              <a:rPr lang="en-US" sz="110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CHRISTENSEN</a:t>
            </a:r>
            <a:r>
              <a:rPr lang="en-US" sz="110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INSTITUTE</a:t>
            </a:r>
            <a:endParaRPr lang="en-US" sz="1100" spc="100" dirty="0">
              <a:solidFill>
                <a:srgbClr val="FFFFFF"/>
              </a:solidFill>
              <a:latin typeface="David"/>
              <a:cs typeface="David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65" y="5374097"/>
            <a:ext cx="298533" cy="243305"/>
          </a:xfrm>
          <a:prstGeom prst="rect">
            <a:avLst/>
          </a:prstGeom>
        </p:spPr>
      </p:pic>
      <p:sp>
        <p:nvSpPr>
          <p:cNvPr id="8" name="Text Placeholder 3"/>
          <p:cNvSpPr txBox="1">
            <a:spLocks/>
          </p:cNvSpPr>
          <p:nvPr userDrawn="1"/>
        </p:nvSpPr>
        <p:spPr>
          <a:xfrm>
            <a:off x="0" y="5299113"/>
            <a:ext cx="9144000" cy="415887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Heather </a:t>
            </a:r>
            <a:r>
              <a:rPr lang="en-US" sz="1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Staker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 | www.readytoblend</a:t>
            </a:r>
            <a:r>
              <a:rPr lang="en-US" sz="1800" baseline="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| Twitter: @</a:t>
            </a:r>
            <a:r>
              <a:rPr lang="en-US" sz="1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hstaker</a:t>
            </a:r>
            <a:r>
              <a:rPr lang="en-US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en-US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 Placeholder 3"/>
          <p:cNvSpPr txBox="1">
            <a:spLocks/>
          </p:cNvSpPr>
          <p:nvPr userDrawn="1"/>
        </p:nvSpPr>
        <p:spPr>
          <a:xfrm>
            <a:off x="0" y="7804"/>
            <a:ext cx="9144000" cy="207943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515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BFB1-E4A7-A34B-B3DA-8F292EB953C3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0E5E8-20F1-FD41-A18A-38E4EDDED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44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BFB1-E4A7-A34B-B3DA-8F292EB953C3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0E5E8-20F1-FD41-A18A-38E4EDDED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34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6BFB1-E4A7-A34B-B3DA-8F292EB953C3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0E5E8-20F1-FD41-A18A-38E4EDDED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  <p:sldLayoutId id="2147483888" r:id="rId18"/>
    <p:sldLayoutId id="2147483889" r:id="rId19"/>
    <p:sldLayoutId id="2147483843" r:id="rId20"/>
    <p:sldLayoutId id="2147483890" r:id="rId21"/>
    <p:sldLayoutId id="2147483891" r:id="rId22"/>
    <p:sldLayoutId id="2147483892" r:id="rId23"/>
    <p:sldLayoutId id="2147483893" r:id="rId24"/>
    <p:sldLayoutId id="2147483894" r:id="rId25"/>
    <p:sldLayoutId id="2147483895" r:id="rId26"/>
    <p:sldLayoutId id="2147483896" r:id="rId27"/>
    <p:sldLayoutId id="2147483897" r:id="rId28"/>
    <p:sldLayoutId id="2147483898" r:id="rId29"/>
    <p:sldLayoutId id="2147483899" r:id="rId30"/>
    <p:sldLayoutId id="2147483900" r:id="rId31"/>
    <p:sldLayoutId id="2147483901" r:id="rId32"/>
    <p:sldLayoutId id="2147483902" r:id="rId33"/>
    <p:sldLayoutId id="2147483903" r:id="rId34"/>
    <p:sldLayoutId id="2147483904" r:id="rId35"/>
    <p:sldLayoutId id="2147483905" r:id="rId36"/>
    <p:sldLayoutId id="2147483907" r:id="rId37"/>
    <p:sldLayoutId id="2147483909" r:id="rId38"/>
    <p:sldLayoutId id="2147483910" r:id="rId3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Rise of Blended </a:t>
            </a:r>
            <a:r>
              <a:rPr lang="en-US" dirty="0" err="1" smtClean="0"/>
              <a:t>Learing</a:t>
            </a:r>
            <a:r>
              <a:rPr lang="en-US" dirty="0" smtClean="0"/>
              <a:t> in Texas</a:t>
            </a:r>
            <a:endParaRPr lang="en-US" dirty="0"/>
          </a:p>
        </p:txBody>
      </p:sp>
      <p:pic>
        <p:nvPicPr>
          <p:cNvPr id="1026" name="Picture 2" descr="C:\Users\Heather\Dropbox\Photos\DSC_8086_edit.jpg" title="photo of kid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8" b="8522"/>
          <a:stretch/>
        </p:blipFill>
        <p:spPr bwMode="auto">
          <a:xfrm>
            <a:off x="0" y="1233889"/>
            <a:ext cx="9181885" cy="40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87456"/>
            <a:ext cx="915554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haroni" panose="02010803020104030203" pitchFamily="2" charset="-79"/>
              </a:rPr>
              <a:t>The Rise of Blended Learning in Texas</a:t>
            </a:r>
          </a:p>
        </p:txBody>
      </p:sp>
    </p:spTree>
    <p:extLst>
      <p:ext uri="{BB962C8B-B14F-4D97-AF65-F5344CB8AC3E}">
        <p14:creationId xmlns:p14="http://schemas.microsoft.com/office/powerpoint/2010/main" val="264111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hidden="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7475" y="5033587"/>
            <a:ext cx="2537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Source: Khan Academy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7" name="Content Placeholder 6" descr="Screen Shot 2011-10-17 at 10.30.19 PM.png" title="box blank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089025" y="-1588"/>
            <a:ext cx="8054975" cy="5035551"/>
          </a:xfrm>
          <a:prstGeom prst="rect">
            <a:avLst/>
          </a:prstGeom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11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s://lh6.googleusercontent.com/-89ul8EaHcgc/UNEyB4LBbcI/AAAAAAAAA5I/LmLKh90ont8/s640/photo.JPG" title="picture of classro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 hidden="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5" name="Text Placeholder 4" hidden="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61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 hidden="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44915" y="2411636"/>
            <a:ext cx="54283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Look what’s happened in 2015!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~</a:t>
            </a:r>
            <a:r>
              <a:rPr lang="en-US" sz="2400" dirty="0" smtClean="0"/>
              <a:t>1,200 districts and schools reached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75 districts and schools trained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10 finalists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5 winners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030" name="Picture 6" descr="logo" title="Raising Blended Learn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079" y="190950"/>
            <a:ext cx="6488813" cy="222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Blended Learners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94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1771" y="972457"/>
            <a:ext cx="600891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Traditional classrooms cannot deliver </a:t>
            </a:r>
            <a:r>
              <a:rPr lang="en-US" sz="2000" dirty="0" smtClean="0"/>
              <a:t>the right lesson at the right time in the right way to each student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Blended learning </a:t>
            </a:r>
            <a:r>
              <a:rPr lang="en-US" sz="2000" dirty="0" smtClean="0"/>
              <a:t>is when brick-and-mortar schools provide students with online lessons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Online lessons are inherently </a:t>
            </a:r>
            <a:r>
              <a:rPr lang="en-US" sz="2000" b="1" dirty="0" smtClean="0"/>
              <a:t>modular and customizable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Blended learning can </a:t>
            </a:r>
            <a:r>
              <a:rPr lang="en-US" sz="2000" b="1" dirty="0" smtClean="0"/>
              <a:t>deepen and humanize </a:t>
            </a:r>
            <a:r>
              <a:rPr lang="en-US" sz="2000" dirty="0" smtClean="0"/>
              <a:t>learning as never before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Raising Blended Learners</a:t>
            </a:r>
            <a:r>
              <a:rPr lang="en-US" sz="2000" dirty="0" smtClean="0"/>
              <a:t> is bringing blended learning to Texas at scale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75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ended Facebook jpg.jpg" title="pictur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8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287" y="1156240"/>
            <a:ext cx="2445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Heather </a:t>
            </a:r>
            <a:r>
              <a:rPr lang="en-US" sz="2800" b="1" dirty="0" err="1" smtClean="0">
                <a:solidFill>
                  <a:schemeClr val="bg1"/>
                </a:solidFill>
              </a:rPr>
              <a:t>Staker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www.readytoblend.com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itle 15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Blended Book</a:t>
            </a:r>
            <a:endParaRPr lang="en-US" dirty="0"/>
          </a:p>
        </p:txBody>
      </p:sp>
      <p:sp>
        <p:nvSpPr>
          <p:cNvPr id="5" name="Text Placeholder 4" hidden="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Blended book</a:t>
            </a:r>
            <a:endParaRPr lang="en-US" dirty="0"/>
          </a:p>
        </p:txBody>
      </p:sp>
      <p:sp>
        <p:nvSpPr>
          <p:cNvPr id="9" name="Text Placeholder 8" hidden="1"/>
          <p:cNvSpPr>
            <a:spLocks noGrp="1"/>
          </p:cNvSpPr>
          <p:nvPr>
            <p:ph type="body" sz="quarter" idx="4294967295"/>
          </p:nvPr>
        </p:nvSpPr>
        <p:spPr>
          <a:xfrm>
            <a:off x="0" y="744538"/>
            <a:ext cx="8229600" cy="430212"/>
          </a:xfrm>
        </p:spPr>
        <p:txBody>
          <a:bodyPr>
            <a:normAutofit fontScale="85000" lnSpcReduction="20000"/>
          </a:bodyPr>
          <a:lstStyle/>
          <a:p>
            <a:r>
              <a:rPr lang="en-US" smtClean="0"/>
              <a:t>Blended 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14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allpoper.com/images/00/35/73/13/ships-sail_00357313.jpg" title="photo of boa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Picture of boat</a:t>
            </a:r>
            <a:endParaRPr lang="en-US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5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chef.bbci.co.uk/arts/yourpaintings/images/paintings/nmmg/large/nmm_nmmg_bhc3523_large.jpg" title="photo of shi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43" y="0"/>
            <a:ext cx="930165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Picture of ships</a:t>
            </a:r>
            <a:endParaRPr lang="en-US" dirty="0"/>
          </a:p>
        </p:txBody>
      </p:sp>
      <p:sp>
        <p:nvSpPr>
          <p:cNvPr id="4" name="Text Placeholder 3" hidden="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3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atchdog.wpengine.netdna-cdn.com/wp-content/blogs.dir/1/files/2013/04/classroom-of-empty-chairs1.jpg" title="photo of classro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54"/>
          <a:stretch/>
        </p:blipFill>
        <p:spPr bwMode="auto">
          <a:xfrm>
            <a:off x="0" y="-1"/>
            <a:ext cx="9144000" cy="572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picture of classroom</a:t>
            </a:r>
            <a:endParaRPr lang="en-US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9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eather\Dropbox\Photos\DSC_7944edit.jpg" title="photo of classroom with children and teach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t="18155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Picture of children and teacher in classroom</a:t>
            </a:r>
            <a:endParaRPr lang="en-US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2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1015" y="4979622"/>
            <a:ext cx="4142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Source: Clayton Christensen Institute</a:t>
            </a:r>
            <a:endParaRPr lang="en-US" sz="1600" dirty="0"/>
          </a:p>
        </p:txBody>
      </p:sp>
      <p:grpSp>
        <p:nvGrpSpPr>
          <p:cNvPr id="17" name="Group 16" descr="with student control over time, place, path and/or pace" title="online learning"/>
          <p:cNvGrpSpPr/>
          <p:nvPr/>
        </p:nvGrpSpPr>
        <p:grpSpPr>
          <a:xfrm>
            <a:off x="1854861" y="1169305"/>
            <a:ext cx="5194702" cy="858086"/>
            <a:chOff x="658429" y="1463608"/>
            <a:chExt cx="5834274" cy="858086"/>
          </a:xfrm>
        </p:grpSpPr>
        <p:pic>
          <p:nvPicPr>
            <p:cNvPr id="8" name="Picture 3" descr="H:\My Documents\SF - FoL\Icons\computer_cmyk.jpg" title="decorative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429" y="1463608"/>
              <a:ext cx="1027471" cy="858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961184" y="1529710"/>
              <a:ext cx="45315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 smtClean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  <a:sym typeface="Arial Unicode MS" charset="0"/>
                </a:rPr>
                <a:t>Online </a:t>
              </a:r>
              <a:r>
                <a:rPr lang="en-US" b="1" dirty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  <a:sym typeface="Arial Unicode MS" charset="0"/>
                </a:rPr>
                <a:t>learning</a:t>
              </a:r>
              <a:r>
                <a:rPr lang="en-US" dirty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Arial Unicode MS" charset="0"/>
                </a:rPr>
                <a:t>, with </a:t>
              </a:r>
              <a:r>
                <a:rPr lang="en-US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Arial Unicode MS" charset="0"/>
                </a:rPr>
                <a:t>student </a:t>
              </a:r>
              <a:r>
                <a:rPr lang="en-US" dirty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Arial Unicode MS" charset="0"/>
                </a:rPr>
                <a:t>control over time, place, path and/or </a:t>
              </a:r>
              <a:r>
                <a:rPr lang="en-US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Arial Unicode MS" charset="0"/>
                </a:rPr>
                <a:t>pace </a:t>
              </a:r>
              <a:endPara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 Unicode MS" charset="0"/>
              </a:endParaRPr>
            </a:p>
          </p:txBody>
        </p:sp>
      </p:grpSp>
      <p:sp>
        <p:nvSpPr>
          <p:cNvPr id="22" name="Plus 21" descr="plus sign" title="plus sign"/>
          <p:cNvSpPr/>
          <p:nvPr/>
        </p:nvSpPr>
        <p:spPr>
          <a:xfrm>
            <a:off x="4540871" y="3133070"/>
            <a:ext cx="385591" cy="344664"/>
          </a:xfrm>
          <a:prstGeom prst="mathPlus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 descr="away from home" title="Brick-and-mortar location school"/>
          <p:cNvGrpSpPr/>
          <p:nvPr/>
        </p:nvGrpSpPr>
        <p:grpSpPr>
          <a:xfrm>
            <a:off x="1844216" y="2272902"/>
            <a:ext cx="5052531" cy="866975"/>
            <a:chOff x="647785" y="2809579"/>
            <a:chExt cx="5674599" cy="866975"/>
          </a:xfrm>
        </p:grpSpPr>
        <p:pic>
          <p:nvPicPr>
            <p:cNvPr id="7" name="Picture 2" descr="H:\My Documents\SF - FoL\Icons\school_house.jpg" title="decorative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85" y="2809579"/>
              <a:ext cx="1038115" cy="8669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4" name="Rectangle 3"/>
            <p:cNvSpPr/>
            <p:nvPr/>
          </p:nvSpPr>
          <p:spPr>
            <a:xfrm>
              <a:off x="1985684" y="2908732"/>
              <a:ext cx="43367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  <a:sym typeface="Arial Unicode MS" charset="0"/>
                </a:rPr>
                <a:t>Brick-and-mortar </a:t>
              </a: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  <a:sym typeface="Arial Unicode MS" charset="0"/>
                </a:rPr>
                <a:t>location </a:t>
              </a:r>
              <a:r>
                <a:rPr lang="en-US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  <a:sym typeface="Arial Unicode MS" charset="0"/>
                </a:rPr>
                <a:t>school </a:t>
              </a:r>
              <a:r>
                <a:rPr lang="en-US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Arial Unicode MS" charset="0"/>
                </a:rPr>
                <a:t>away </a:t>
              </a:r>
              <a:r>
                <a:rPr lang="en-US" dirty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Arial Unicode MS" charset="0"/>
                </a:rPr>
                <a:t>from </a:t>
              </a:r>
              <a:r>
                <a:rPr lang="en-US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Arial Unicode MS" charset="0"/>
                </a:rPr>
                <a:t>home</a:t>
              </a:r>
              <a:endPara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 Unicode MS" charset="0"/>
              </a:endParaRPr>
            </a:p>
          </p:txBody>
        </p:sp>
      </p:grpSp>
      <p:sp>
        <p:nvSpPr>
          <p:cNvPr id="13" name="Plus 12" descr="plus sign" title="plus sign"/>
          <p:cNvSpPr/>
          <p:nvPr/>
        </p:nvSpPr>
        <p:spPr>
          <a:xfrm>
            <a:off x="4578596" y="1939255"/>
            <a:ext cx="385591" cy="344664"/>
          </a:xfrm>
          <a:prstGeom prst="mathPlus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 descr="integrated learning experience" title="Modalities are connected to create an"/>
          <p:cNvGrpSpPr/>
          <p:nvPr/>
        </p:nvGrpSpPr>
        <p:grpSpPr>
          <a:xfrm>
            <a:off x="1844215" y="3406992"/>
            <a:ext cx="4801635" cy="858086"/>
            <a:chOff x="647785" y="4119941"/>
            <a:chExt cx="4849616" cy="858086"/>
          </a:xfrm>
        </p:grpSpPr>
        <p:grpSp>
          <p:nvGrpSpPr>
            <p:cNvPr id="20" name="Group 19"/>
            <p:cNvGrpSpPr/>
            <p:nvPr/>
          </p:nvGrpSpPr>
          <p:grpSpPr>
            <a:xfrm>
              <a:off x="663349" y="4119941"/>
              <a:ext cx="4834052" cy="858086"/>
              <a:chOff x="663349" y="4119941"/>
              <a:chExt cx="5375505" cy="858086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663349" y="4119941"/>
                <a:ext cx="1027471" cy="858086"/>
                <a:chOff x="663349" y="4119941"/>
                <a:chExt cx="1027471" cy="858086"/>
              </a:xfrm>
            </p:grpSpPr>
            <p:sp>
              <p:nvSpPr>
                <p:cNvPr id="9" name="TextBox 8"/>
                <p:cNvSpPr txBox="1"/>
                <p:nvPr/>
              </p:nvSpPr>
              <p:spPr>
                <a:xfrm>
                  <a:off x="870149" y="4233453"/>
                  <a:ext cx="634180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solidFill>
                        <a:schemeClr val="bg1"/>
                      </a:solidFill>
                    </a:rPr>
                    <a:t>100010001111010101000</a:t>
                  </a:r>
                  <a:endParaRPr lang="en-US" sz="1000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1" name="Picture 3" descr="H:\My Documents\SF - FoL\Icons\computer_cmyk.jpg" title="decorative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3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3349" y="4119941"/>
                  <a:ext cx="1027471" cy="8580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" name="Rectangle 4"/>
              <p:cNvSpPr/>
              <p:nvPr/>
            </p:nvSpPr>
            <p:spPr>
              <a:xfrm>
                <a:off x="2010188" y="4208077"/>
                <a:ext cx="402866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M</a:t>
                </a:r>
                <a:r>
                  <a:rPr lang="en-US" dirty="0" smtClean="0"/>
                  <a:t>odalities are</a:t>
                </a:r>
                <a:r>
                  <a:rPr lang="en-US" b="1" dirty="0" smtClean="0"/>
                  <a:t> </a:t>
                </a:r>
                <a:r>
                  <a:rPr lang="en-US" dirty="0" smtClean="0"/>
                  <a:t>connected to create an </a:t>
                </a:r>
                <a:r>
                  <a:rPr lang="en-US" b="1" dirty="0" smtClean="0">
                    <a:solidFill>
                      <a:srgbClr val="0070C0"/>
                    </a:solidFill>
                  </a:rPr>
                  <a:t>integrated learning experience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p:grpSp>
        <p:cxnSp>
          <p:nvCxnSpPr>
            <p:cNvPr id="14" name="Elbow Connector 13"/>
            <p:cNvCxnSpPr/>
            <p:nvPr/>
          </p:nvCxnSpPr>
          <p:spPr>
            <a:xfrm>
              <a:off x="647785" y="4208077"/>
              <a:ext cx="933550" cy="369332"/>
            </a:xfrm>
            <a:prstGeom prst="bentConnector3">
              <a:avLst/>
            </a:prstGeom>
            <a:ln>
              <a:solidFill>
                <a:schemeClr val="accent1">
                  <a:lumMod val="50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tle 13"/>
          <p:cNvSpPr>
            <a:spLocks noGrp="1"/>
          </p:cNvSpPr>
          <p:nvPr>
            <p:ph type="title"/>
          </p:nvPr>
        </p:nvSpPr>
        <p:spPr>
          <a:xfrm>
            <a:off x="154236" y="107680"/>
            <a:ext cx="9132985" cy="5195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Definition of blended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hidden="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  <p:pic>
        <p:nvPicPr>
          <p:cNvPr id="31" name="Picture 2" descr="photo" title="person pointing at char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62288" cy="529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 descr="picture of computer" title="picture of comput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4219" y="4264025"/>
            <a:ext cx="1243781" cy="8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 descr="picture of computer" title="picture of comput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9655" y="3619500"/>
            <a:ext cx="1070126" cy="75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 descr="picture of computer" title="picture of computer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0326" y="3302001"/>
            <a:ext cx="896468" cy="634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 descr="picture of computer" title="picture of computer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4228" y="3302002"/>
            <a:ext cx="809640" cy="57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 descr="picture of computer" title="picture of computer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868" y="3207392"/>
            <a:ext cx="581801" cy="41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 descr="picture of computer" title="picture of computer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209" y="2885797"/>
            <a:ext cx="581801" cy="41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 descr="picture of computer" title="picture of computer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3" y="3095947"/>
            <a:ext cx="581801" cy="41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 descr="picture of computer" title="picture of computer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257" y="3207392"/>
            <a:ext cx="709044" cy="50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 descr="picture of computer" title="picture of computer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3" y="3413089"/>
            <a:ext cx="850779" cy="60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 descr="picture of computer" title="picture of computer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88" y="3783016"/>
            <a:ext cx="1024212" cy="72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 descr="picture of computer" title="picture of computer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8528" y="3095947"/>
            <a:ext cx="581801" cy="41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 descr="picture of computer" title="picture of comput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4337" y="3557998"/>
            <a:ext cx="1070126" cy="75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 descr="picture of computer" title="picture of comput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3" y="3937000"/>
            <a:ext cx="1243781" cy="8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 descr="picture of projector" title="picture of proj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E4DA93"/>
              </a:clrFrom>
              <a:clrTo>
                <a:srgbClr val="E4DA9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647" b="100000" l="0" r="100000">
                        <a14:foregroundMark x1="76471" y1="49647" x2="76471" y2="49647"/>
                        <a14:foregroundMark x1="73176" y1="64941" x2="73176" y2="64941"/>
                        <a14:foregroundMark x1="69176" y1="60941" x2="69176" y2="60941"/>
                        <a14:foregroundMark x1="73176" y1="60471" x2="73176" y2="60471"/>
                        <a14:foregroundMark x1="71529" y1="78118" x2="71529" y2="78118"/>
                        <a14:foregroundMark x1="49176" y1="86353" x2="49176" y2="86353"/>
                        <a14:foregroundMark x1="10588" y1="69647" x2="10588" y2="69647"/>
                        <a14:foregroundMark x1="40235" y1="23765" x2="40235" y2="23765"/>
                        <a14:foregroundMark x1="46353" y1="23765" x2="46353" y2="23765"/>
                        <a14:foregroundMark x1="59059" y1="23765" x2="59059" y2="23765"/>
                        <a14:foregroundMark x1="66588" y1="24471" x2="66588" y2="24471"/>
                        <a14:foregroundMark x1="74353" y1="24471" x2="74353" y2="24471"/>
                        <a14:foregroundMark x1="78588" y1="24471" x2="78588" y2="24471"/>
                        <a14:foregroundMark x1="18824" y1="23294" x2="11765" y2="23765"/>
                        <a14:foregroundMark x1="17882" y1="93176" x2="71529" y2="86824"/>
                        <a14:foregroundMark x1="70824" y1="86353" x2="70353" y2="79059"/>
                        <a14:foregroundMark x1="31294" y1="88706" x2="31294" y2="88706"/>
                        <a14:foregroundMark x1="58588" y1="86824" x2="58588" y2="86824"/>
                        <a14:foregroundMark x1="51765" y1="86824" x2="51765" y2="86824"/>
                        <a14:foregroundMark x1="10588" y1="84235" x2="10588" y2="84235"/>
                        <a14:foregroundMark x1="11529" y1="90588" x2="11529" y2="90588"/>
                        <a14:foregroundMark x1="29412" y1="23294" x2="29412" y2="23294"/>
                        <a14:foregroundMark x1="35765" y1="23294" x2="35765" y2="23294"/>
                        <a14:foregroundMark x1="23294" y1="23294" x2="28471" y2="23294"/>
                        <a14:foregroundMark x1="49176" y1="24471" x2="56471" y2="24471"/>
                        <a14:foregroundMark x1="65882" y1="84000" x2="35294" y2="88235"/>
                        <a14:foregroundMark x1="26824" y1="88941" x2="13412" y2="90588"/>
                        <a14:foregroundMark x1="42353" y1="90588" x2="66588" y2="87765"/>
                        <a14:foregroundMark x1="60941" y1="89412" x2="60941" y2="89412"/>
                        <a14:foregroundMark x1="72941" y1="73882" x2="72941" y2="73882"/>
                        <a14:foregroundMark x1="73176" y1="70824" x2="73176" y2="70824"/>
                        <a14:backgroundMark x1="73647" y1="71765" x2="73647" y2="71765"/>
                        <a14:backgroundMark x1="53647" y1="83294" x2="53647" y2="83294"/>
                        <a14:backgroundMark x1="22588" y1="91529" x2="22588" y2="91529"/>
                        <a14:backgroundMark x1="24941" y1="91294" x2="24941" y2="91294"/>
                        <a14:backgroundMark x1="26353" y1="91294" x2="26353" y2="91294"/>
                        <a14:backgroundMark x1="18588" y1="93176" x2="41882" y2="90588"/>
                        <a14:backgroundMark x1="42353" y1="90588" x2="71294" y2="87294"/>
                        <a14:backgroundMark x1="47059" y1="90588" x2="69882" y2="87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0915"/>
          <a:stretch/>
        </p:blipFill>
        <p:spPr bwMode="auto">
          <a:xfrm>
            <a:off x="2969868" y="696835"/>
            <a:ext cx="3471863" cy="228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Picture of computer 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51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 descr="line of graph" title="line of graph"/>
          <p:cNvSpPr>
            <a:spLocks noChangeShapeType="1"/>
          </p:cNvSpPr>
          <p:nvPr/>
        </p:nvSpPr>
        <p:spPr bwMode="auto">
          <a:xfrm>
            <a:off x="812764" y="1688824"/>
            <a:ext cx="0" cy="260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5" descr="line of graph" title="line of graph"/>
          <p:cNvSpPr>
            <a:spLocks noChangeShapeType="1"/>
          </p:cNvSpPr>
          <p:nvPr/>
        </p:nvSpPr>
        <p:spPr bwMode="auto">
          <a:xfrm>
            <a:off x="812764" y="4292324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8" descr="scale of chart" title="scale of chart"/>
          <p:cNvSpPr>
            <a:spLocks/>
          </p:cNvSpPr>
          <p:nvPr/>
        </p:nvSpPr>
        <p:spPr bwMode="auto">
          <a:xfrm>
            <a:off x="812764" y="1815824"/>
            <a:ext cx="2667000" cy="2476500"/>
          </a:xfrm>
          <a:custGeom>
            <a:avLst/>
            <a:gdLst>
              <a:gd name="T0" fmla="*/ 0 w 1680"/>
              <a:gd name="T1" fmla="*/ 2147483647 h 1872"/>
              <a:gd name="T2" fmla="*/ 2147483647 w 1680"/>
              <a:gd name="T3" fmla="*/ 2147483647 h 1872"/>
              <a:gd name="T4" fmla="*/ 2147483647 w 1680"/>
              <a:gd name="T5" fmla="*/ 2147483647 h 1872"/>
              <a:gd name="T6" fmla="*/ 2147483647 w 1680"/>
              <a:gd name="T7" fmla="*/ 2147483647 h 1872"/>
              <a:gd name="T8" fmla="*/ 2147483647 w 1680"/>
              <a:gd name="T9" fmla="*/ 2147483647 h 1872"/>
              <a:gd name="T10" fmla="*/ 2147483647 w 1680"/>
              <a:gd name="T11" fmla="*/ 2147483647 h 1872"/>
              <a:gd name="T12" fmla="*/ 2147483647 w 1680"/>
              <a:gd name="T13" fmla="*/ 2147483647 h 1872"/>
              <a:gd name="T14" fmla="*/ 2147483647 w 1680"/>
              <a:gd name="T15" fmla="*/ 2147483647 h 1872"/>
              <a:gd name="T16" fmla="*/ 2147483647 w 1680"/>
              <a:gd name="T17" fmla="*/ 0 h 18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80"/>
              <a:gd name="T28" fmla="*/ 0 h 1872"/>
              <a:gd name="T29" fmla="*/ 1680 w 1680"/>
              <a:gd name="T30" fmla="*/ 1872 h 18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80" h="1872">
                <a:moveTo>
                  <a:pt x="0" y="1872"/>
                </a:moveTo>
                <a:cubicBezTo>
                  <a:pt x="88" y="1860"/>
                  <a:pt x="176" y="1848"/>
                  <a:pt x="240" y="1824"/>
                </a:cubicBezTo>
                <a:cubicBezTo>
                  <a:pt x="304" y="1800"/>
                  <a:pt x="336" y="1776"/>
                  <a:pt x="384" y="1728"/>
                </a:cubicBezTo>
                <a:cubicBezTo>
                  <a:pt x="432" y="1680"/>
                  <a:pt x="472" y="1664"/>
                  <a:pt x="528" y="1536"/>
                </a:cubicBezTo>
                <a:cubicBezTo>
                  <a:pt x="584" y="1408"/>
                  <a:pt x="656" y="1144"/>
                  <a:pt x="720" y="960"/>
                </a:cubicBezTo>
                <a:cubicBezTo>
                  <a:pt x="784" y="776"/>
                  <a:pt x="840" y="560"/>
                  <a:pt x="912" y="432"/>
                </a:cubicBezTo>
                <a:cubicBezTo>
                  <a:pt x="984" y="304"/>
                  <a:pt x="1064" y="256"/>
                  <a:pt x="1152" y="192"/>
                </a:cubicBezTo>
                <a:cubicBezTo>
                  <a:pt x="1240" y="128"/>
                  <a:pt x="1352" y="80"/>
                  <a:pt x="1440" y="48"/>
                </a:cubicBezTo>
                <a:cubicBezTo>
                  <a:pt x="1528" y="16"/>
                  <a:pt x="1604" y="8"/>
                  <a:pt x="16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76200" y="1204355"/>
            <a:ext cx="76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/>
              <a:t>% new</a:t>
            </a:r>
          </a:p>
        </p:txBody>
      </p:sp>
      <p:grpSp>
        <p:nvGrpSpPr>
          <p:cNvPr id="15" name="Group 48" descr="chart" title="chart"/>
          <p:cNvGrpSpPr>
            <a:grpSpLocks/>
          </p:cNvGrpSpPr>
          <p:nvPr/>
        </p:nvGrpSpPr>
        <p:grpSpPr bwMode="auto">
          <a:xfrm>
            <a:off x="4954588" y="1752324"/>
            <a:ext cx="3657600" cy="2540000"/>
            <a:chOff x="3264" y="1488"/>
            <a:chExt cx="2304" cy="1920"/>
          </a:xfrm>
        </p:grpSpPr>
        <p:sp>
          <p:nvSpPr>
            <p:cNvPr id="16" name="Line 21"/>
            <p:cNvSpPr>
              <a:spLocks noChangeShapeType="1"/>
            </p:cNvSpPr>
            <p:nvPr/>
          </p:nvSpPr>
          <p:spPr bwMode="auto">
            <a:xfrm flipV="1">
              <a:off x="3264" y="1488"/>
              <a:ext cx="2304" cy="19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" name="Group 34"/>
            <p:cNvGrpSpPr>
              <a:grpSpLocks/>
            </p:cNvGrpSpPr>
            <p:nvPr/>
          </p:nvGrpSpPr>
          <p:grpSpPr bwMode="auto">
            <a:xfrm rot="461039">
              <a:off x="3600" y="2592"/>
              <a:ext cx="528" cy="576"/>
              <a:chOff x="3552" y="2544"/>
              <a:chExt cx="528" cy="576"/>
            </a:xfrm>
          </p:grpSpPr>
          <p:sp>
            <p:nvSpPr>
              <p:cNvPr id="18" name="Oval 35"/>
              <p:cNvSpPr>
                <a:spLocks noChangeArrowheads="1"/>
              </p:cNvSpPr>
              <p:nvPr/>
            </p:nvSpPr>
            <p:spPr bwMode="auto">
              <a:xfrm>
                <a:off x="3840" y="2784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36" descr="25%"/>
              <p:cNvSpPr>
                <a:spLocks noChangeArrowheads="1"/>
              </p:cNvSpPr>
              <p:nvPr/>
            </p:nvSpPr>
            <p:spPr bwMode="auto">
              <a:xfrm>
                <a:off x="4032" y="2544"/>
                <a:ext cx="48" cy="48"/>
              </a:xfrm>
              <a:prstGeom prst="ellipse">
                <a:avLst/>
              </a:prstGeom>
              <a:pattFill prst="pct25">
                <a:fgClr>
                  <a:srgbClr val="FF0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37"/>
              <p:cNvSpPr>
                <a:spLocks noChangeArrowheads="1"/>
              </p:cNvSpPr>
              <p:nvPr/>
            </p:nvSpPr>
            <p:spPr bwMode="auto">
              <a:xfrm>
                <a:off x="3744" y="2880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38"/>
              <p:cNvSpPr>
                <a:spLocks noChangeArrowheads="1"/>
              </p:cNvSpPr>
              <p:nvPr/>
            </p:nvSpPr>
            <p:spPr bwMode="auto">
              <a:xfrm>
                <a:off x="3552" y="3072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2" name="Group 51" descr="chart" title="chart"/>
          <p:cNvGrpSpPr>
            <a:grpSpLocks/>
          </p:cNvGrpSpPr>
          <p:nvPr/>
        </p:nvGrpSpPr>
        <p:grpSpPr bwMode="auto">
          <a:xfrm>
            <a:off x="4268788" y="1077636"/>
            <a:ext cx="4572000" cy="3647282"/>
            <a:chOff x="2832" y="978"/>
            <a:chExt cx="2880" cy="2757"/>
          </a:xfrm>
        </p:grpSpPr>
        <p:sp>
          <p:nvSpPr>
            <p:cNvPr id="23" name="Text Box 28"/>
            <p:cNvSpPr txBox="1">
              <a:spLocks noChangeArrowheads="1"/>
            </p:cNvSpPr>
            <p:nvPr/>
          </p:nvSpPr>
          <p:spPr bwMode="auto">
            <a:xfrm>
              <a:off x="2832" y="978"/>
              <a:ext cx="48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u="sng" dirty="0"/>
                <a:t>% </a:t>
              </a:r>
              <a:r>
                <a:rPr lang="en-US" sz="1600" u="sng" dirty="0" smtClean="0"/>
                <a:t>new</a:t>
              </a:r>
              <a:endParaRPr lang="en-US" sz="1600" u="sng" dirty="0"/>
            </a:p>
            <a:p>
              <a:r>
                <a:rPr lang="en-US" sz="1600" dirty="0"/>
                <a:t>% old</a:t>
              </a:r>
            </a:p>
          </p:txBody>
        </p:sp>
        <p:grpSp>
          <p:nvGrpSpPr>
            <p:cNvPr id="24" name="Group 50"/>
            <p:cNvGrpSpPr>
              <a:grpSpLocks/>
            </p:cNvGrpSpPr>
            <p:nvPr/>
          </p:nvGrpSpPr>
          <p:grpSpPr bwMode="auto">
            <a:xfrm>
              <a:off x="2832" y="1392"/>
              <a:ext cx="2880" cy="2343"/>
              <a:chOff x="2832" y="1392"/>
              <a:chExt cx="2880" cy="2343"/>
            </a:xfrm>
          </p:grpSpPr>
          <p:sp>
            <p:nvSpPr>
              <p:cNvPr id="25" name="Line 22"/>
              <p:cNvSpPr>
                <a:spLocks noChangeShapeType="1"/>
              </p:cNvSpPr>
              <p:nvPr/>
            </p:nvSpPr>
            <p:spPr bwMode="auto">
              <a:xfrm flipV="1">
                <a:off x="3600" y="3399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Line 23"/>
              <p:cNvSpPr>
                <a:spLocks noChangeShapeType="1"/>
              </p:cNvSpPr>
              <p:nvPr/>
            </p:nvSpPr>
            <p:spPr bwMode="auto">
              <a:xfrm flipV="1">
                <a:off x="3936" y="3399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Line 24"/>
              <p:cNvSpPr>
                <a:spLocks noChangeShapeType="1"/>
              </p:cNvSpPr>
              <p:nvPr/>
            </p:nvSpPr>
            <p:spPr bwMode="auto">
              <a:xfrm flipV="1">
                <a:off x="4272" y="3399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Line 25"/>
              <p:cNvSpPr>
                <a:spLocks noChangeShapeType="1"/>
              </p:cNvSpPr>
              <p:nvPr/>
            </p:nvSpPr>
            <p:spPr bwMode="auto">
              <a:xfrm flipV="1">
                <a:off x="4608" y="3399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26"/>
              <p:cNvSpPr>
                <a:spLocks noChangeShapeType="1"/>
              </p:cNvSpPr>
              <p:nvPr/>
            </p:nvSpPr>
            <p:spPr bwMode="auto">
              <a:xfrm flipV="1">
                <a:off x="4944" y="3399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Line 27"/>
              <p:cNvSpPr>
                <a:spLocks noChangeShapeType="1"/>
              </p:cNvSpPr>
              <p:nvPr/>
            </p:nvSpPr>
            <p:spPr bwMode="auto">
              <a:xfrm flipV="1">
                <a:off x="5280" y="3399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Line 46"/>
              <p:cNvSpPr>
                <a:spLocks noChangeShapeType="1"/>
              </p:cNvSpPr>
              <p:nvPr/>
            </p:nvSpPr>
            <p:spPr bwMode="auto">
              <a:xfrm flipV="1">
                <a:off x="5568" y="3399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2" name="Group 49"/>
              <p:cNvGrpSpPr>
                <a:grpSpLocks/>
              </p:cNvGrpSpPr>
              <p:nvPr/>
            </p:nvGrpSpPr>
            <p:grpSpPr bwMode="auto">
              <a:xfrm>
                <a:off x="2832" y="1392"/>
                <a:ext cx="2880" cy="2343"/>
                <a:chOff x="2832" y="1392"/>
                <a:chExt cx="2880" cy="2343"/>
              </a:xfrm>
            </p:grpSpPr>
            <p:sp>
              <p:nvSpPr>
                <p:cNvPr id="33" name="Line 6"/>
                <p:cNvSpPr>
                  <a:spLocks noChangeShapeType="1"/>
                </p:cNvSpPr>
                <p:nvPr/>
              </p:nvSpPr>
              <p:spPr bwMode="auto">
                <a:xfrm>
                  <a:off x="3264" y="1440"/>
                  <a:ext cx="0" cy="19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Line 7"/>
                <p:cNvSpPr>
                  <a:spLocks noChangeShapeType="1"/>
                </p:cNvSpPr>
                <p:nvPr/>
              </p:nvSpPr>
              <p:spPr bwMode="auto">
                <a:xfrm>
                  <a:off x="3264" y="3408"/>
                  <a:ext cx="240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168" y="3024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168" y="2640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168" y="225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3168" y="1872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3168" y="148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2832" y="2928"/>
                  <a:ext cx="336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en-US" sz="1400"/>
                    <a:t>.001</a:t>
                  </a:r>
                </a:p>
              </p:txBody>
            </p:sp>
            <p:sp>
              <p:nvSpPr>
                <p:cNvPr id="41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2832" y="3264"/>
                  <a:ext cx="384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en-US" sz="1400"/>
                    <a:t>.0001</a:t>
                  </a:r>
                </a:p>
              </p:txBody>
            </p:sp>
            <p:sp>
              <p:nvSpPr>
                <p:cNvPr id="42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832" y="2544"/>
                  <a:ext cx="336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en-US" sz="1400"/>
                    <a:t>.01</a:t>
                  </a:r>
                </a:p>
              </p:txBody>
            </p:sp>
            <p:sp>
              <p:nvSpPr>
                <p:cNvPr id="43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832" y="2160"/>
                  <a:ext cx="336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en-US" sz="1400"/>
                    <a:t>0.1</a:t>
                  </a:r>
                </a:p>
              </p:txBody>
            </p:sp>
            <p:sp>
              <p:nvSpPr>
                <p:cNvPr id="44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832" y="1776"/>
                  <a:ext cx="336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en-US" sz="1400" dirty="0"/>
                    <a:t>1.0</a:t>
                  </a:r>
                </a:p>
              </p:txBody>
            </p:sp>
            <p:sp>
              <p:nvSpPr>
                <p:cNvPr id="45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832" y="1392"/>
                  <a:ext cx="336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en-US" sz="1400" dirty="0"/>
                    <a:t>10.0</a:t>
                  </a:r>
                </a:p>
              </p:txBody>
            </p:sp>
            <p:sp>
              <p:nvSpPr>
                <p:cNvPr id="46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4464" y="3456"/>
                  <a:ext cx="288" cy="2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dirty="0" smtClean="0"/>
                    <a:t>12</a:t>
                  </a:r>
                  <a:endParaRPr lang="en-US" dirty="0"/>
                </a:p>
              </p:txBody>
            </p:sp>
            <p:sp>
              <p:nvSpPr>
                <p:cNvPr id="47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4800" y="3456"/>
                  <a:ext cx="288" cy="2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dirty="0" smtClean="0"/>
                    <a:t>14</a:t>
                  </a:r>
                  <a:endParaRPr lang="en-US" dirty="0"/>
                </a:p>
              </p:txBody>
            </p:sp>
            <p:sp>
              <p:nvSpPr>
                <p:cNvPr id="48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4128" y="3456"/>
                  <a:ext cx="288" cy="2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dirty="0" smtClean="0"/>
                    <a:t>08</a:t>
                  </a:r>
                  <a:endParaRPr lang="en-US" dirty="0"/>
                </a:p>
              </p:txBody>
            </p:sp>
            <p:sp>
              <p:nvSpPr>
                <p:cNvPr id="49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792" y="3456"/>
                  <a:ext cx="288" cy="2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dirty="0" smtClean="0"/>
                    <a:t>04</a:t>
                  </a:r>
                  <a:endParaRPr lang="en-US" dirty="0"/>
                </a:p>
              </p:txBody>
            </p:sp>
            <p:sp>
              <p:nvSpPr>
                <p:cNvPr id="50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456" y="3456"/>
                  <a:ext cx="288" cy="2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dirty="0" smtClean="0"/>
                    <a:t>00</a:t>
                  </a:r>
                  <a:endParaRPr lang="en-US" dirty="0"/>
                </a:p>
              </p:txBody>
            </p:sp>
            <p:sp>
              <p:nvSpPr>
                <p:cNvPr id="5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5136" y="3456"/>
                  <a:ext cx="288" cy="2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dirty="0" smtClean="0"/>
                    <a:t>18</a:t>
                  </a:r>
                  <a:endParaRPr lang="en-US" dirty="0"/>
                </a:p>
              </p:txBody>
            </p:sp>
            <p:sp>
              <p:nvSpPr>
                <p:cNvPr id="52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5424" y="3456"/>
                  <a:ext cx="288" cy="2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dirty="0" smtClean="0"/>
                    <a:t>22</a:t>
                  </a:r>
                  <a:endParaRPr lang="en-US" dirty="0"/>
                </a:p>
              </p:txBody>
            </p:sp>
          </p:grpSp>
        </p:grpSp>
      </p:grp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2072639" y="4280418"/>
            <a:ext cx="76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55" name="Text Placeholder 8" descr="blank box" title="blank box"/>
          <p:cNvSpPr txBox="1">
            <a:spLocks/>
          </p:cNvSpPr>
          <p:nvPr/>
        </p:nvSpPr>
        <p:spPr>
          <a:xfrm>
            <a:off x="99152" y="684416"/>
            <a:ext cx="8229600" cy="58578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grpSp>
        <p:nvGrpSpPr>
          <p:cNvPr id="58" name="Group 57" descr="50% of all U.S. high school courses online in some form by 2019" title="Pull out quote"/>
          <p:cNvGrpSpPr/>
          <p:nvPr/>
        </p:nvGrpSpPr>
        <p:grpSpPr>
          <a:xfrm>
            <a:off x="6549641" y="609630"/>
            <a:ext cx="2666082" cy="2412694"/>
            <a:chOff x="5739788" y="2005069"/>
            <a:chExt cx="2666082" cy="2412694"/>
          </a:xfrm>
        </p:grpSpPr>
        <p:sp>
          <p:nvSpPr>
            <p:cNvPr id="59" name="12-Point Star 58"/>
            <p:cNvSpPr/>
            <p:nvPr/>
          </p:nvSpPr>
          <p:spPr>
            <a:xfrm>
              <a:off x="5739788" y="2005069"/>
              <a:ext cx="2666082" cy="2412694"/>
            </a:xfrm>
            <a:prstGeom prst="star12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304333" y="2634410"/>
              <a:ext cx="1616798" cy="1477328"/>
            </a:xfrm>
            <a:prstGeom prst="rect">
              <a:avLst/>
            </a:prstGeom>
            <a:solidFill>
              <a:srgbClr val="22388C">
                <a:alpha val="0"/>
              </a:srgbClr>
            </a:solidFill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solidFill>
                    <a:srgbClr val="162459"/>
                  </a:solidFill>
                </a:rPr>
                <a:t>50% of all U.S. high </a:t>
              </a:r>
              <a:r>
                <a:rPr lang="en-US" i="1" dirty="0">
                  <a:solidFill>
                    <a:srgbClr val="162459"/>
                  </a:solidFill>
                </a:rPr>
                <a:t>s</a:t>
              </a:r>
              <a:r>
                <a:rPr lang="en-US" i="1" dirty="0" smtClean="0">
                  <a:solidFill>
                    <a:srgbClr val="162459"/>
                  </a:solidFill>
                </a:rPr>
                <a:t>chool courses online in some form by 2019</a:t>
              </a:r>
              <a:endParaRPr lang="en-US" i="1" dirty="0">
                <a:solidFill>
                  <a:srgbClr val="162459"/>
                </a:solidFill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-5508" y="4913523"/>
            <a:ext cx="3988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Christensen Institute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4" y="228867"/>
            <a:ext cx="8229600" cy="51952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The S-curve pattern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9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ended Learning Taxonomy.jpg" title="chart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111" y="838200"/>
            <a:ext cx="4166616" cy="4395216"/>
          </a:xfrm>
          <a:prstGeom prst="rect">
            <a:avLst/>
          </a:prstGeom>
        </p:spPr>
      </p:pic>
      <p:grpSp>
        <p:nvGrpSpPr>
          <p:cNvPr id="5" name="Group 4" descr="chart" title="chart"/>
          <p:cNvGrpSpPr/>
          <p:nvPr/>
        </p:nvGrpSpPr>
        <p:grpSpPr>
          <a:xfrm>
            <a:off x="870333" y="2121408"/>
            <a:ext cx="2765234" cy="914400"/>
            <a:chOff x="1465244" y="2754218"/>
            <a:chExt cx="2765234" cy="914400"/>
          </a:xfrm>
        </p:grpSpPr>
        <p:sp>
          <p:nvSpPr>
            <p:cNvPr id="6" name="Oval 5"/>
            <p:cNvSpPr/>
            <p:nvPr/>
          </p:nvSpPr>
          <p:spPr>
            <a:xfrm>
              <a:off x="3316078" y="2754218"/>
              <a:ext cx="914400" cy="914400"/>
            </a:xfrm>
            <a:prstGeom prst="ellipse">
              <a:avLst/>
            </a:prstGeom>
            <a:solidFill>
              <a:srgbClr val="FFFF00">
                <a:alpha val="25098"/>
              </a:srgb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65244" y="3112927"/>
              <a:ext cx="1861851" cy="175610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015" y="4979622"/>
            <a:ext cx="4142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Source: Clayton Christensen Institute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77" y="173782"/>
            <a:ext cx="8229600" cy="51952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Models of blended learning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4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32982E-7 L 0.11389 -6.32982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389 -6.32982E-7 L 0.22362 -6.32982E-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362 -6.32982E-7 L 0.34289 -6.32982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18079</TotalTime>
  <Words>226</Words>
  <Application>Microsoft Office PowerPoint</Application>
  <PresentationFormat>On-screen Show (16:10)</PresentationFormat>
  <Paragraphs>58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 Unicode MS</vt:lpstr>
      <vt:lpstr>ＭＳ Ｐゴシック</vt:lpstr>
      <vt:lpstr>Aharoni</vt:lpstr>
      <vt:lpstr>Arabic Typesetting</vt:lpstr>
      <vt:lpstr>Arial</vt:lpstr>
      <vt:lpstr>Calibri</vt:lpstr>
      <vt:lpstr>Cambria</vt:lpstr>
      <vt:lpstr>Cambria Math</vt:lpstr>
      <vt:lpstr>David</vt:lpstr>
      <vt:lpstr>Lucida Grande</vt:lpstr>
      <vt:lpstr>Perpetua Titling MT</vt:lpstr>
      <vt:lpstr>Wingdings</vt:lpstr>
      <vt:lpstr>Office Theme</vt:lpstr>
      <vt:lpstr>The Rise of Blended Learing in Texas</vt:lpstr>
      <vt:lpstr>Picture of boat</vt:lpstr>
      <vt:lpstr>Picture of ships</vt:lpstr>
      <vt:lpstr>picture of classroom</vt:lpstr>
      <vt:lpstr>Picture of children and teacher in classroom</vt:lpstr>
      <vt:lpstr>Definition of blended learning</vt:lpstr>
      <vt:lpstr>Picture of computer room</vt:lpstr>
      <vt:lpstr>The S-curve pattern</vt:lpstr>
      <vt:lpstr>Models of blended learning</vt:lpstr>
      <vt:lpstr>graph</vt:lpstr>
      <vt:lpstr>picture</vt:lpstr>
      <vt:lpstr>Blended Learners </vt:lpstr>
      <vt:lpstr>Summary</vt:lpstr>
      <vt:lpstr>Blended Book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Volmar</dc:creator>
  <cp:lastModifiedBy>Meuth, Colleen</cp:lastModifiedBy>
  <cp:revision>617</cp:revision>
  <cp:lastPrinted>2015-05-01T04:07:45Z</cp:lastPrinted>
  <dcterms:created xsi:type="dcterms:W3CDTF">2013-04-24T01:01:59Z</dcterms:created>
  <dcterms:modified xsi:type="dcterms:W3CDTF">2015-11-24T20:50:48Z</dcterms:modified>
</cp:coreProperties>
</file>