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2" r:id="rId2"/>
    <p:sldMasterId id="2147483665" r:id="rId3"/>
  </p:sldMasterIdLst>
  <p:notesMasterIdLst>
    <p:notesMasterId r:id="rId35"/>
  </p:notesMasterIdLst>
  <p:sldIdLst>
    <p:sldId id="329" r:id="rId4"/>
    <p:sldId id="312" r:id="rId5"/>
    <p:sldId id="313" r:id="rId6"/>
    <p:sldId id="325" r:id="rId7"/>
    <p:sldId id="320" r:id="rId8"/>
    <p:sldId id="328" r:id="rId9"/>
    <p:sldId id="315" r:id="rId10"/>
    <p:sldId id="322" r:id="rId11"/>
    <p:sldId id="327" r:id="rId12"/>
    <p:sldId id="326" r:id="rId13"/>
    <p:sldId id="321" r:id="rId14"/>
    <p:sldId id="317" r:id="rId15"/>
    <p:sldId id="310" r:id="rId16"/>
    <p:sldId id="323" r:id="rId17"/>
    <p:sldId id="302" r:id="rId18"/>
    <p:sldId id="303" r:id="rId19"/>
    <p:sldId id="304" r:id="rId20"/>
    <p:sldId id="305" r:id="rId21"/>
    <p:sldId id="307" r:id="rId22"/>
    <p:sldId id="308" r:id="rId23"/>
    <p:sldId id="309" r:id="rId24"/>
    <p:sldId id="295" r:id="rId25"/>
    <p:sldId id="296" r:id="rId26"/>
    <p:sldId id="297" r:id="rId27"/>
    <p:sldId id="311" r:id="rId28"/>
    <p:sldId id="272" r:id="rId29"/>
    <p:sldId id="284" r:id="rId30"/>
    <p:sldId id="285" r:id="rId31"/>
    <p:sldId id="286" r:id="rId32"/>
    <p:sldId id="291" r:id="rId33"/>
    <p:sldId id="277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ny Swe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701"/>
    <a:srgbClr val="BA1E22"/>
    <a:srgbClr val="00CC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67" autoAdjust="0"/>
    <p:restoredTop sz="95387" autoAdjust="0"/>
  </p:normalViewPr>
  <p:slideViewPr>
    <p:cSldViewPr snapToGrid="0" snapToObjects="1">
      <p:cViewPr varScale="1">
        <p:scale>
          <a:sx n="104" d="100"/>
          <a:sy n="104" d="100"/>
        </p:scale>
        <p:origin x="126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09" d="100"/>
        <a:sy n="309" d="100"/>
      </p:scale>
      <p:origin x="0" y="14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BD42D-4A20-2845-8669-CEA3A0205642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87E1F-A4F4-7C4F-8339-40B2A610A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23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12785-D07B-41ED-883A-2729FBAE13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48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Maybe add a roles slide for</a:t>
            </a:r>
            <a:r>
              <a:rPr lang="en-US" baseline="0" dirty="0" smtClean="0"/>
              <a:t> the grant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384AA1-A6F3-464B-AF9D-93FBB636F42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65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reason 12 strands is used is that a 12-strand cable is less expensive to manufacture than a 4-strand</a:t>
            </a:r>
            <a:r>
              <a:rPr lang="en-US" baseline="0" dirty="0" smtClean="0"/>
              <a:t> cable.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87E1F-A4F4-7C4F-8339-40B2A610A9F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266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usac.org</a:t>
            </a:r>
            <a:r>
              <a:rPr lang="en-US" dirty="0" smtClean="0"/>
              <a:t>/_res/documents/</a:t>
            </a:r>
            <a:r>
              <a:rPr lang="en-US" dirty="0" err="1" smtClean="0"/>
              <a:t>sl</a:t>
            </a:r>
            <a:r>
              <a:rPr lang="en-US" dirty="0" smtClean="0"/>
              <a:t>/</a:t>
            </a:r>
            <a:r>
              <a:rPr lang="en-US" dirty="0" err="1" smtClean="0"/>
              <a:t>pdf</a:t>
            </a:r>
            <a:r>
              <a:rPr lang="en-US" dirty="0" smtClean="0"/>
              <a:t>/</a:t>
            </a:r>
            <a:r>
              <a:rPr lang="en-US" dirty="0" err="1" smtClean="0"/>
              <a:t>ESL_archive</a:t>
            </a:r>
            <a:r>
              <a:rPr lang="en-US" dirty="0" smtClean="0"/>
              <a:t>/EligibleServicesList-2016.pdf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87E1F-A4F4-7C4F-8339-40B2A610A9F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35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50011-3841-C14B-9554-0F9834F78B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78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51B17-FA45-4844-AD27-41AD1D5D35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41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51B17-FA45-4844-AD27-41AD1D5D35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41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12785-D07B-41ED-883A-2729FBAE13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44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12785-D07B-41ED-883A-2729FBAE13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53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fiber, and matching create cost-saving opportunities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A93B0-158B-CC4E-B437-D31F10734DB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60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solidFill>
                  <a:srgbClr val="595959"/>
                </a:solidFill>
                <a:latin typeface="Arial"/>
                <a:cs typeface="Arial"/>
              </a:rPr>
              <a:t>($1 B is included in $3.9 B cap)</a:t>
            </a:r>
          </a:p>
          <a:p>
            <a:endParaRPr lang="en-US" sz="1200" dirty="0" smtClean="0">
              <a:solidFill>
                <a:srgbClr val="595959"/>
              </a:solidFill>
              <a:latin typeface="Arial"/>
              <a:cs typeface="Arial"/>
            </a:endParaRPr>
          </a:p>
          <a:p>
            <a:r>
              <a:rPr lang="en-US" sz="1200" dirty="0" smtClean="0">
                <a:solidFill>
                  <a:srgbClr val="595959"/>
                </a:solidFill>
                <a:latin typeface="Arial"/>
                <a:cs typeface="Arial"/>
              </a:rPr>
              <a:t>Cat 1: Connectivity to</a:t>
            </a:r>
            <a:r>
              <a:rPr lang="en-US" sz="1200" baseline="0" dirty="0" smtClean="0">
                <a:solidFill>
                  <a:srgbClr val="595959"/>
                </a:solidFill>
                <a:latin typeface="Arial"/>
                <a:cs typeface="Arial"/>
              </a:rPr>
              <a:t> buildings (external)</a:t>
            </a:r>
            <a:br>
              <a:rPr lang="en-US" sz="1200" baseline="0" dirty="0" smtClean="0">
                <a:solidFill>
                  <a:srgbClr val="595959"/>
                </a:solidFill>
                <a:latin typeface="Arial"/>
                <a:cs typeface="Arial"/>
              </a:rPr>
            </a:br>
            <a:r>
              <a:rPr lang="en-US" sz="1200" baseline="0" dirty="0" smtClean="0">
                <a:solidFill>
                  <a:srgbClr val="595959"/>
                </a:solidFill>
                <a:latin typeface="Arial"/>
                <a:cs typeface="Arial"/>
              </a:rPr>
              <a:t>Cat 2: Connectivity within buildings (internal)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A93B0-158B-CC4E-B437-D31F10734DB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8985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384AA1-A6F3-464B-AF9D-93FBB636F42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5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4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38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solidFill>
                <a:prstClr val="white"/>
              </a:solidFill>
              <a:latin typeface="Lat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7886700" cy="112236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latin typeface="Museo Slab 700" panose="020000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2101"/>
            <a:ext cx="7886700" cy="4445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685800"/>
            <a:ext cx="7886700" cy="5000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lvl="0"/>
            <a:r>
              <a:rPr lang="en-US" dirty="0" smtClean="0">
                <a:latin typeface="Lato" panose="020F0502020204030203" pitchFamily="34" charset="0"/>
                <a:cs typeface="Lato" panose="020F0502020204030203" pitchFamily="34" charset="0"/>
              </a:rPr>
              <a:t>Insert Subtitle Here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8407" y="6446838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853688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7886700" cy="1122365"/>
          </a:xfrm>
        </p:spPr>
        <p:txBody>
          <a:bodyPr>
            <a:normAutofit/>
          </a:bodyPr>
          <a:lstStyle>
            <a:lvl1pPr algn="l">
              <a:defRPr sz="2400">
                <a:latin typeface="Museo Slab 700" panose="020000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562101"/>
            <a:ext cx="7886700" cy="44450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685800"/>
            <a:ext cx="7886700" cy="500063"/>
          </a:xfrm>
        </p:spPr>
        <p:txBody>
          <a:bodyPr>
            <a:noAutofit/>
          </a:bodyPr>
          <a:lstStyle>
            <a:lvl1pPr marL="0" indent="0" algn="l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lvl="0"/>
            <a:r>
              <a:rPr lang="en-US" dirty="0" smtClean="0">
                <a:latin typeface="Lato" panose="020F0502020204030203" pitchFamily="34" charset="0"/>
                <a:cs typeface="Lato" panose="020F0502020204030203" pitchFamily="34" charset="0"/>
              </a:rPr>
              <a:t>Insert Subtitle Here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8407" y="6446838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fld id="{732FE35E-1012-402B-93BB-AACBE880B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515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709957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black"/>
              </a:solidFill>
              <a:latin typeface="Lato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black"/>
              </a:solidFill>
              <a:latin typeface="Lat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F1C8533-9F7D-4960-B5FF-C6170AFF61FD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‹#›</a:t>
            </a:fld>
            <a:endParaRPr lang="en-US">
              <a:solidFill>
                <a:prstClr val="black"/>
              </a:solidFill>
              <a:latin typeface="Lato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sz="1350">
              <a:solidFill>
                <a:prstClr val="white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4026674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sz="1350">
              <a:solidFill>
                <a:prstClr val="white"/>
              </a:solidFill>
              <a:latin typeface="Lat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7886700" cy="1122365"/>
          </a:xfrm>
        </p:spPr>
        <p:txBody>
          <a:bodyPr>
            <a:normAutofit/>
          </a:bodyPr>
          <a:lstStyle>
            <a:lvl1pPr algn="l">
              <a:defRPr sz="2400">
                <a:latin typeface="Museo Slab 700" panose="020000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2101"/>
            <a:ext cx="7886700" cy="44450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685800"/>
            <a:ext cx="7886700" cy="500063"/>
          </a:xfrm>
        </p:spPr>
        <p:txBody>
          <a:bodyPr>
            <a:noAutofit/>
          </a:bodyPr>
          <a:lstStyle>
            <a:lvl1pPr marL="0" indent="0" algn="l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lvl="0"/>
            <a:r>
              <a:rPr lang="en-US" dirty="0" smtClean="0">
                <a:latin typeface="Lato" panose="020F0502020204030203" pitchFamily="34" charset="0"/>
                <a:cs typeface="Lato" panose="020F0502020204030203" pitchFamily="34" charset="0"/>
              </a:rPr>
              <a:t>Insert Subtitle Here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8407" y="6446838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864169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495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71A8-E73F-0B41-BFCB-910964E64CA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EducationSuperHighway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7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black"/>
              </a:solidFill>
              <a:latin typeface="Lato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en-US">
              <a:solidFill>
                <a:prstClr val="black"/>
              </a:solidFill>
              <a:latin typeface="Lat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F1C8533-9F7D-4960-B5FF-C6170AFF61FD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‹#›</a:t>
            </a:fld>
            <a:endParaRPr lang="en-US">
              <a:solidFill>
                <a:prstClr val="black"/>
              </a:solidFill>
              <a:latin typeface="Lato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sz="1350">
              <a:solidFill>
                <a:prstClr val="white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522678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sz="1350">
              <a:solidFill>
                <a:prstClr val="white"/>
              </a:solidFill>
              <a:latin typeface="Lat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7886700" cy="1122365"/>
          </a:xfrm>
        </p:spPr>
        <p:txBody>
          <a:bodyPr>
            <a:normAutofit/>
          </a:bodyPr>
          <a:lstStyle>
            <a:lvl1pPr algn="l">
              <a:defRPr sz="2400">
                <a:latin typeface="Museo Slab 700" panose="020000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2101"/>
            <a:ext cx="7886700" cy="44450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685800"/>
            <a:ext cx="7886700" cy="500063"/>
          </a:xfrm>
        </p:spPr>
        <p:txBody>
          <a:bodyPr>
            <a:noAutofit/>
          </a:bodyPr>
          <a:lstStyle>
            <a:lvl1pPr marL="0" indent="0" algn="l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lvl="0"/>
            <a:r>
              <a:rPr lang="en-US" dirty="0" smtClean="0">
                <a:latin typeface="Lato" panose="020F0502020204030203" pitchFamily="34" charset="0"/>
                <a:cs typeface="Lato" panose="020F0502020204030203" pitchFamily="34" charset="0"/>
              </a:rPr>
              <a:t>Insert Subtitle Here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8407" y="6446838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539283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591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sz="1350">
              <a:solidFill>
                <a:prstClr val="white"/>
              </a:solidFill>
              <a:latin typeface="Lato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7886700" cy="1122365"/>
          </a:xfrm>
        </p:spPr>
        <p:txBody>
          <a:bodyPr>
            <a:normAutofit/>
          </a:bodyPr>
          <a:lstStyle>
            <a:lvl1pPr algn="l">
              <a:defRPr sz="2400">
                <a:latin typeface="Museo Slab 700" panose="020000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562101"/>
            <a:ext cx="7886700" cy="44450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685800"/>
            <a:ext cx="7886700" cy="500063"/>
          </a:xfrm>
        </p:spPr>
        <p:txBody>
          <a:bodyPr>
            <a:noAutofit/>
          </a:bodyPr>
          <a:lstStyle>
            <a:lvl1pPr marL="0" indent="0" algn="l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lvl="0"/>
            <a:r>
              <a:rPr lang="en-US" dirty="0" smtClean="0">
                <a:latin typeface="Lato" panose="020F0502020204030203" pitchFamily="34" charset="0"/>
                <a:cs typeface="Lato" panose="020F0502020204030203" pitchFamily="34" charset="0"/>
              </a:rPr>
              <a:t>Insert Subtitle Here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8407" y="6446838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703837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9144000" cy="1122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sz="1350">
              <a:solidFill>
                <a:prstClr val="white"/>
              </a:solidFill>
              <a:latin typeface="Lato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7886700" cy="1122365"/>
          </a:xfrm>
        </p:spPr>
        <p:txBody>
          <a:bodyPr>
            <a:normAutofit/>
          </a:bodyPr>
          <a:lstStyle>
            <a:lvl1pPr algn="l">
              <a:defRPr sz="2400">
                <a:latin typeface="Museo Slab 700" panose="020000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562101"/>
            <a:ext cx="7886700" cy="44450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685800"/>
            <a:ext cx="7886700" cy="500063"/>
          </a:xfrm>
        </p:spPr>
        <p:txBody>
          <a:bodyPr>
            <a:noAutofit/>
          </a:bodyPr>
          <a:lstStyle>
            <a:lvl1pPr marL="0" indent="0" algn="l">
              <a:buNone/>
              <a:defRPr sz="14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lvl="0"/>
            <a:r>
              <a:rPr lang="en-US" dirty="0" smtClean="0">
                <a:latin typeface="Lato" panose="020F0502020204030203" pitchFamily="34" charset="0"/>
                <a:cs typeface="Lato" panose="020F0502020204030203" pitchFamily="34" charset="0"/>
              </a:rPr>
              <a:t>Insert Subtitle Here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8407" y="6446838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9775077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957" y="6555242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1257299"/>
            <a:ext cx="7886700" cy="5683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Insert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662471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0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1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9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9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44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0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25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CBE96-8D41-A846-836E-0180D00344C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B6BB1-3736-754B-AD9A-B92E65514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  <p:sldLayoutId id="2147483678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76963"/>
            <a:ext cx="9144000" cy="6702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sz="1350">
              <a:solidFill>
                <a:prstClr val="white"/>
              </a:solidFill>
              <a:latin typeface="Lat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39693" y="6216877"/>
            <a:ext cx="1804307" cy="590410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8407" y="6414110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pPr defTabSz="914400"/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 defTabSz="914400"/>
              <a:t>‹#›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4055226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76963"/>
            <a:ext cx="9144000" cy="6702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solidFill>
              <a:schemeClr val="bg1">
                <a:lumMod val="75000"/>
                <a:alpha val="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sz="1350">
              <a:solidFill>
                <a:prstClr val="white"/>
              </a:solidFill>
              <a:latin typeface="Lat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39693" y="6216877"/>
            <a:ext cx="1804307" cy="590410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8407" y="6414110"/>
            <a:ext cx="310243" cy="195943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1"/>
                </a:solidFill>
              </a:defRPr>
            </a:lvl1pPr>
          </a:lstStyle>
          <a:p>
            <a:pPr defTabSz="914400"/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 defTabSz="914400"/>
              <a:t>‹#›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69625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3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2.png"/><Relationship Id="rId4" Type="http://schemas.openxmlformats.org/officeDocument/2006/relationships/image" Target="../media/image14.png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erate.training/start-here/" TargetMode="External"/><Relationship Id="rId3" Type="http://schemas.openxmlformats.org/officeDocument/2006/relationships/hyperlink" Target="https://www.fcc.gov/page/summary-second-e-rate-modernization-order" TargetMode="External"/><Relationship Id="rId7" Type="http://schemas.openxmlformats.org/officeDocument/2006/relationships/hyperlink" Target="http://www.newamerica.org/oti/the-fcc-delivers-of-phase-ii-of-e-rate-modernization/" TargetMode="External"/><Relationship Id="rId2" Type="http://schemas.openxmlformats.org/officeDocument/2006/relationships/hyperlink" Target="https://www.fcc.gov/page/summary-e-rate-modernization-order" TargetMode="Externa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www.wcsr.com/resources/pdfs/telecomm010714.pdf" TargetMode="External"/><Relationship Id="rId5" Type="http://schemas.openxmlformats.org/officeDocument/2006/relationships/hyperlink" Target="http://dpi.wi.gov/erate/modernization-order-dec" TargetMode="External"/><Relationship Id="rId4" Type="http://schemas.openxmlformats.org/officeDocument/2006/relationships/hyperlink" Target="http://www.ala.org/offices/sites/ala.org.offices/files/content/A%20Summary%20of%20Major%20Changes%20to%20the%20Erate_for%20release_1%205%2014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ovember 2015" title="Introduction picture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41"/>
          <a:stretch/>
        </p:blipFill>
        <p:spPr>
          <a:xfrm>
            <a:off x="0" y="-90152"/>
            <a:ext cx="9171433" cy="6968997"/>
          </a:xfrm>
          <a:prstGeom prst="rect">
            <a:avLst/>
          </a:prstGeom>
        </p:spPr>
      </p:pic>
      <p:pic>
        <p:nvPicPr>
          <p:cNvPr id="11" name="Picture 10" descr="Education Superhighway" title="logo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2462" y="360608"/>
            <a:ext cx="4130756" cy="1351677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 idx="4294967295"/>
          </p:nvPr>
        </p:nvSpPr>
        <p:spPr>
          <a:xfrm>
            <a:off x="1388284" y="1604979"/>
            <a:ext cx="6850841" cy="379396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en-US" sz="2000" dirty="0" smtClean="0">
                <a:latin typeface="Museo Slab 700"/>
                <a:cs typeface="Museo Slab 700"/>
              </a:rPr>
              <a:t>Introduction to K-12 Broadband</a:t>
            </a:r>
            <a:br>
              <a:rPr lang="en-US" sz="2000" dirty="0" smtClean="0">
                <a:latin typeface="Museo Slab 700"/>
                <a:cs typeface="Museo Slab 700"/>
              </a:rPr>
            </a:br>
            <a:r>
              <a:rPr lang="en-US" sz="2000" dirty="0">
                <a:latin typeface="Museo Slab 700"/>
                <a:cs typeface="Museo Slab 700"/>
              </a:rPr>
              <a:t/>
            </a:r>
            <a:br>
              <a:rPr lang="en-US" sz="2000" dirty="0">
                <a:latin typeface="Museo Slab 700"/>
                <a:cs typeface="Museo Slab 700"/>
              </a:rPr>
            </a:br>
            <a:r>
              <a:rPr lang="en-US" sz="2000" dirty="0" smtClean="0">
                <a:latin typeface="Lato Regular"/>
                <a:cs typeface="Lato Regular"/>
              </a:rPr>
              <a:t>November</a:t>
            </a:r>
            <a:r>
              <a:rPr lang="en-US" sz="2000" dirty="0" smtClean="0">
                <a:latin typeface="Museo Slab 700"/>
                <a:cs typeface="Museo Slab 700"/>
              </a:rPr>
              <a:t> </a:t>
            </a:r>
            <a:r>
              <a:rPr lang="en-US" sz="2000" dirty="0" smtClean="0">
                <a:latin typeface="Lato Regular"/>
                <a:cs typeface="Lato Regular"/>
              </a:rPr>
              <a:t>2015</a:t>
            </a:r>
            <a:endParaRPr lang="en-US" sz="2000" dirty="0">
              <a:latin typeface="Lato Regular"/>
              <a:cs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50603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10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09937" y="1497406"/>
            <a:ext cx="2463095" cy="64633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INTERNET ACCESS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1 Mbps per student</a:t>
            </a:r>
            <a:endParaRPr lang="en-US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52561" y="1497406"/>
            <a:ext cx="2463095" cy="64633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TRANSPORT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Fiber to every school</a:t>
            </a:r>
            <a:endParaRPr lang="en-US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33672" y="1497406"/>
            <a:ext cx="2463095" cy="64633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Wi-Fi / LAN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1:1 in every classroom</a:t>
            </a:r>
            <a:endParaRPr lang="en-US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7999" y="2662152"/>
            <a:ext cx="2463801" cy="13157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>
                <a:solidFill>
                  <a:srgbClr val="BA1E22"/>
                </a:solidFill>
                <a:latin typeface="Lato Regular"/>
                <a:cs typeface="Lato Regular"/>
              </a:rPr>
              <a:t>33% &lt; 100 Kbps</a:t>
            </a:r>
            <a:br>
              <a:rPr lang="en-US" dirty="0" smtClean="0">
                <a:solidFill>
                  <a:srgbClr val="BA1E22"/>
                </a:solidFill>
                <a:latin typeface="Lato Regular"/>
                <a:cs typeface="Lato Regular"/>
              </a:rPr>
            </a:br>
            <a:r>
              <a:rPr lang="en-US" dirty="0" smtClean="0">
                <a:solidFill>
                  <a:srgbClr val="BA1E22"/>
                </a:solidFill>
                <a:latin typeface="Lato Regular"/>
                <a:cs typeface="Lato Regular"/>
              </a:rPr>
              <a:t>           </a:t>
            </a:r>
            <a:endParaRPr lang="en-US" sz="1000" dirty="0" smtClean="0">
              <a:solidFill>
                <a:srgbClr val="BA1E22"/>
              </a:solidFill>
              <a:latin typeface="Lato Regular"/>
              <a:cs typeface="Lato Regular"/>
            </a:endParaRPr>
          </a:p>
          <a:p>
            <a:pPr algn="ctr">
              <a:lnSpc>
                <a:spcPct val="150000"/>
              </a:lnSpc>
            </a:pPr>
            <a:r>
              <a:rPr lang="en-US" dirty="0" smtClean="0">
                <a:solidFill>
                  <a:srgbClr val="BA1E22"/>
                </a:solidFill>
                <a:latin typeface="Lato Regular"/>
                <a:cs typeface="Lato Regular"/>
              </a:rPr>
              <a:t>98% &lt; 1 Mbps          </a:t>
            </a:r>
            <a:endParaRPr lang="en-US" dirty="0">
              <a:solidFill>
                <a:srgbClr val="BA1E22"/>
              </a:solidFill>
              <a:latin typeface="Lato Regular"/>
              <a:cs typeface="Lato Regular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54401" y="3135358"/>
            <a:ext cx="246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BA1E22"/>
                </a:solidFill>
                <a:latin typeface="Lato Regular"/>
                <a:cs typeface="Lato Regular"/>
              </a:rPr>
              <a:t>15% are not on fiber</a:t>
            </a:r>
            <a:endParaRPr lang="en-US" dirty="0">
              <a:solidFill>
                <a:srgbClr val="BA1E22"/>
              </a:solidFill>
              <a:latin typeface="Lato Regular"/>
              <a:cs typeface="Lato Regula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23446" y="3006611"/>
            <a:ext cx="2715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BA1E22"/>
                </a:solidFill>
                <a:latin typeface="Lato Regular"/>
                <a:cs typeface="Lato Regular"/>
              </a:rPr>
              <a:t>42% of districts have not accessed E-rate for Wi-Fi</a:t>
            </a:r>
            <a:endParaRPr lang="en-US" dirty="0">
              <a:solidFill>
                <a:srgbClr val="BA1E22"/>
              </a:solidFill>
              <a:latin typeface="Lato Regular"/>
              <a:cs typeface="Lato Regular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5024" y="5897275"/>
            <a:ext cx="883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Internet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608575" y="5897275"/>
            <a:ext cx="1359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District office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672559" y="5897275"/>
            <a:ext cx="1124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Classroom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pic>
        <p:nvPicPr>
          <p:cNvPr id="50" name="Picture 49" descr="picture of internet" title="graphic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95" y="4939204"/>
            <a:ext cx="591807" cy="409355"/>
          </a:xfrm>
          <a:prstGeom prst="rect">
            <a:avLst/>
          </a:prstGeom>
          <a:noFill/>
        </p:spPr>
      </p:pic>
      <p:pic>
        <p:nvPicPr>
          <p:cNvPr id="51" name="Picture 50" descr="picture of school" title="graphic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101" y="4804169"/>
            <a:ext cx="449754" cy="309684"/>
          </a:xfrm>
          <a:prstGeom prst="rect">
            <a:avLst/>
          </a:prstGeom>
          <a:noFill/>
        </p:spPr>
      </p:pic>
      <p:pic>
        <p:nvPicPr>
          <p:cNvPr id="52" name="Picture 51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7730446" y="4705245"/>
            <a:ext cx="245377" cy="322057"/>
          </a:xfrm>
          <a:prstGeom prst="rect">
            <a:avLst/>
          </a:prstGeom>
          <a:noFill/>
        </p:spPr>
      </p:pic>
      <p:pic>
        <p:nvPicPr>
          <p:cNvPr id="54" name="Picture 53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7730446" y="5277750"/>
            <a:ext cx="245377" cy="322057"/>
          </a:xfrm>
          <a:prstGeom prst="rect">
            <a:avLst/>
          </a:prstGeom>
          <a:noFill/>
        </p:spPr>
      </p:pic>
      <p:pic>
        <p:nvPicPr>
          <p:cNvPr id="56" name="Picture 55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8384706" y="4705245"/>
            <a:ext cx="245377" cy="322057"/>
          </a:xfrm>
          <a:prstGeom prst="rect">
            <a:avLst/>
          </a:prstGeom>
          <a:noFill/>
        </p:spPr>
      </p:pic>
      <p:pic>
        <p:nvPicPr>
          <p:cNvPr id="58" name="Picture 57" descr="picture of district office" title="graphic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357" y="4946204"/>
            <a:ext cx="455648" cy="434589"/>
          </a:xfrm>
          <a:prstGeom prst="rect">
            <a:avLst/>
          </a:prstGeom>
          <a:noFill/>
        </p:spPr>
      </p:pic>
      <p:cxnSp>
        <p:nvCxnSpPr>
          <p:cNvPr id="59" name="Straight Connector 58" descr="graphic line" title="graphic line"/>
          <p:cNvCxnSpPr/>
          <p:nvPr/>
        </p:nvCxnSpPr>
        <p:spPr>
          <a:xfrm>
            <a:off x="6433672" y="4977688"/>
            <a:ext cx="866133" cy="0"/>
          </a:xfrm>
          <a:prstGeom prst="line">
            <a:avLst/>
          </a:prstGeom>
          <a:ln w="2857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 descr="graphic line" title="graphic line"/>
          <p:cNvCxnSpPr/>
          <p:nvPr/>
        </p:nvCxnSpPr>
        <p:spPr>
          <a:xfrm>
            <a:off x="4105338" y="5374492"/>
            <a:ext cx="769751" cy="132428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 descr="graphic line" title="graphic line"/>
          <p:cNvCxnSpPr/>
          <p:nvPr/>
        </p:nvCxnSpPr>
        <p:spPr>
          <a:xfrm flipV="1">
            <a:off x="4105338" y="4939204"/>
            <a:ext cx="769751" cy="170708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3" name="Picture 62" descr="picture of school" title="graphic 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721" y="5290091"/>
            <a:ext cx="449754" cy="309684"/>
          </a:xfrm>
          <a:prstGeom prst="rect">
            <a:avLst/>
          </a:prstGeom>
          <a:noFill/>
        </p:spPr>
      </p:pic>
      <p:cxnSp>
        <p:nvCxnSpPr>
          <p:cNvPr id="65" name="Straight Connector 64" descr="graphic line" title="graphic line"/>
          <p:cNvCxnSpPr/>
          <p:nvPr/>
        </p:nvCxnSpPr>
        <p:spPr>
          <a:xfrm>
            <a:off x="1757598" y="5164652"/>
            <a:ext cx="786832" cy="0"/>
          </a:xfrm>
          <a:prstGeom prst="line">
            <a:avLst/>
          </a:prstGeom>
          <a:ln w="762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 descr="graphic line" title="graphic line"/>
          <p:cNvCxnSpPr/>
          <p:nvPr/>
        </p:nvCxnSpPr>
        <p:spPr>
          <a:xfrm>
            <a:off x="6433672" y="5506920"/>
            <a:ext cx="866133" cy="0"/>
          </a:xfrm>
          <a:prstGeom prst="line">
            <a:avLst/>
          </a:prstGeom>
          <a:ln w="2857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7" name="Picture 66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8384706" y="5270872"/>
            <a:ext cx="245377" cy="322057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5249990" y="5961415"/>
            <a:ext cx="873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Schools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8304856" cy="1122365"/>
          </a:xfrm>
        </p:spPr>
        <p:txBody>
          <a:bodyPr/>
          <a:lstStyle/>
          <a:p>
            <a:r>
              <a:rPr lang="en-US" dirty="0" smtClean="0"/>
              <a:t>Texas’ current status of K-12 broadband connectivity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54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11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91816" y="6408745"/>
            <a:ext cx="5904036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i="1" kern="1200" dirty="0" smtClean="0">
                <a:latin typeface="Lato Regular"/>
                <a:ea typeface="+mn-ea"/>
                <a:cs typeface="Lato Regular"/>
              </a:rPr>
              <a:t>Sources: E-rate data 2015-16 | EducationSuperHighway research via E-rate and COSN Survey</a:t>
            </a:r>
            <a:endParaRPr lang="en-US" sz="1100" i="1" kern="1200" dirty="0">
              <a:latin typeface="Lato Regular"/>
              <a:ea typeface="+mn-ea"/>
              <a:cs typeface="Lato 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119" y="1506576"/>
            <a:ext cx="4447454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CATEGORY 1 FUNDING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connectivity </a:t>
            </a:r>
            <a:r>
              <a:rPr lang="en-US" i="1" dirty="0" smtClean="0">
                <a:solidFill>
                  <a:schemeClr val="bg1"/>
                </a:solidFill>
                <a:latin typeface="Lato Regular"/>
                <a:cs typeface="Lato Regular"/>
              </a:rPr>
              <a:t>to</a:t>
            </a:r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 schools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21947" y="1506576"/>
            <a:ext cx="3097522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CATEGORY 2 FUNDING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connectivity </a:t>
            </a:r>
            <a:r>
              <a:rPr lang="en-US" i="1" dirty="0" smtClean="0">
                <a:solidFill>
                  <a:schemeClr val="bg1"/>
                </a:solidFill>
                <a:latin typeface="Lato Regular"/>
                <a:cs typeface="Lato Regular"/>
              </a:rPr>
              <a:t>within</a:t>
            </a:r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 schools</a:t>
            </a:r>
            <a:endParaRPr lang="en-US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6" name="Left Brace 5" descr="picture of left brace" title="graphic"/>
          <p:cNvSpPr/>
          <p:nvPr/>
        </p:nvSpPr>
        <p:spPr>
          <a:xfrm rot="5400000">
            <a:off x="2562079" y="2254278"/>
            <a:ext cx="361265" cy="3858435"/>
          </a:xfrm>
          <a:prstGeom prst="lef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eft Brace 43" descr="picture of brace" title="graphic"/>
          <p:cNvSpPr/>
          <p:nvPr/>
        </p:nvSpPr>
        <p:spPr>
          <a:xfrm rot="5400000">
            <a:off x="6721988" y="2894007"/>
            <a:ext cx="361265" cy="2556298"/>
          </a:xfrm>
          <a:prstGeom prst="lef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36192" y="2334347"/>
            <a:ext cx="4632625" cy="8862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Lato Regular"/>
                <a:cs typeface="Lato Regular"/>
              </a:rPr>
              <a:t>$2.9 B in funding for discounts toward </a:t>
            </a:r>
            <a:r>
              <a:rPr lang="en-US" sz="1600" b="1" dirty="0" smtClean="0">
                <a:solidFill>
                  <a:schemeClr val="tx1"/>
                </a:solidFill>
                <a:latin typeface="Lato Regular"/>
                <a:cs typeface="Lato Regular"/>
              </a:rPr>
              <a:t>INTERNET ACCESS </a:t>
            </a:r>
            <a:r>
              <a:rPr lang="en-US" sz="1600" dirty="0" smtClean="0">
                <a:solidFill>
                  <a:schemeClr val="tx1"/>
                </a:solidFill>
                <a:latin typeface="Lato Regular"/>
                <a:cs typeface="Lato Regular"/>
              </a:rPr>
              <a:t>and </a:t>
            </a:r>
            <a:r>
              <a:rPr lang="en-US" sz="1600" b="1" dirty="0" smtClean="0">
                <a:solidFill>
                  <a:schemeClr val="tx1"/>
                </a:solidFill>
                <a:latin typeface="Lato Regular"/>
                <a:cs typeface="Lato Regular"/>
              </a:rPr>
              <a:t>TRANSPORT</a:t>
            </a:r>
            <a:br>
              <a:rPr lang="en-US" sz="1600" b="1" dirty="0" smtClean="0">
                <a:solidFill>
                  <a:schemeClr val="tx1"/>
                </a:solidFill>
                <a:latin typeface="Lato Regular"/>
                <a:cs typeface="Lato Regular"/>
              </a:rPr>
            </a:br>
            <a:endParaRPr lang="en-US" sz="1600" b="1" dirty="0" smtClean="0">
              <a:solidFill>
                <a:schemeClr val="tx1"/>
              </a:solidFill>
              <a:latin typeface="Lato Regular"/>
              <a:cs typeface="Lato Regular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Lato Regular"/>
                <a:cs typeface="Lato Regular"/>
              </a:rPr>
              <a:t>Funding for fiber construction, up to 10% additional E-rate discount for state matching funds</a:t>
            </a:r>
            <a:endParaRPr lang="en-US" sz="1600" dirty="0">
              <a:solidFill>
                <a:schemeClr val="tx1"/>
              </a:solidFill>
              <a:latin typeface="Lato Regular"/>
              <a:cs typeface="Lato Regular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324112" y="2334347"/>
            <a:ext cx="3309928" cy="8862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Lato Regular"/>
                <a:cs typeface="Lato Regular"/>
              </a:rPr>
              <a:t>$1 B in funding for discounts toward </a:t>
            </a:r>
            <a:r>
              <a:rPr lang="en-US" sz="1600" b="1" dirty="0" smtClean="0">
                <a:solidFill>
                  <a:schemeClr val="tx1"/>
                </a:solidFill>
                <a:latin typeface="Lato Regular"/>
                <a:cs typeface="Lato Regular"/>
              </a:rPr>
              <a:t>Wi-Fi / LAN</a:t>
            </a:r>
          </a:p>
          <a:p>
            <a:pPr marL="285750" indent="-285750">
              <a:buFont typeface="Arial"/>
              <a:buChar char="•"/>
            </a:pPr>
            <a:endParaRPr lang="en-US" sz="1600" dirty="0" smtClean="0">
              <a:solidFill>
                <a:schemeClr val="tx1"/>
              </a:solidFill>
              <a:latin typeface="Lato Regular"/>
              <a:cs typeface="Lato Regular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Lato Regular"/>
                <a:cs typeface="Lato Regular"/>
              </a:rPr>
              <a:t>$311 M in E-rate funds are available to support Wi-Fi in Texas</a:t>
            </a:r>
            <a:endParaRPr lang="en-US" sz="1600" dirty="0">
              <a:solidFill>
                <a:schemeClr val="tx1"/>
              </a:solidFill>
              <a:latin typeface="Lato Regular"/>
              <a:cs typeface="Lato Regular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5024" y="5897275"/>
            <a:ext cx="883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Internet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08575" y="5897275"/>
            <a:ext cx="1359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District office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35" name="TextBox 34" title="graphic"/>
          <p:cNvSpPr txBox="1"/>
          <p:nvPr/>
        </p:nvSpPr>
        <p:spPr>
          <a:xfrm>
            <a:off x="5249990" y="5961415"/>
            <a:ext cx="9193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Schools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00395" y="5897275"/>
            <a:ext cx="11935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Classroom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pic>
        <p:nvPicPr>
          <p:cNvPr id="37" name="Picture 36" descr="picture of internet" title="graphic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95" y="4939204"/>
            <a:ext cx="591807" cy="409355"/>
          </a:xfrm>
          <a:prstGeom prst="rect">
            <a:avLst/>
          </a:prstGeom>
          <a:noFill/>
        </p:spPr>
      </p:pic>
      <p:pic>
        <p:nvPicPr>
          <p:cNvPr id="38" name="Picture 37" descr="picture of school" title="graphic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101" y="4804169"/>
            <a:ext cx="449754" cy="309684"/>
          </a:xfrm>
          <a:prstGeom prst="rect">
            <a:avLst/>
          </a:prstGeom>
          <a:noFill/>
        </p:spPr>
      </p:pic>
      <p:pic>
        <p:nvPicPr>
          <p:cNvPr id="45" name="Picture 44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7730446" y="4705245"/>
            <a:ext cx="245377" cy="322057"/>
          </a:xfrm>
          <a:prstGeom prst="rect">
            <a:avLst/>
          </a:prstGeom>
          <a:noFill/>
        </p:spPr>
      </p:pic>
      <p:pic>
        <p:nvPicPr>
          <p:cNvPr id="46" name="Picture 45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7730446" y="5277750"/>
            <a:ext cx="245377" cy="322057"/>
          </a:xfrm>
          <a:prstGeom prst="rect">
            <a:avLst/>
          </a:prstGeom>
          <a:noFill/>
        </p:spPr>
      </p:pic>
      <p:pic>
        <p:nvPicPr>
          <p:cNvPr id="53" name="Picture 52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8384706" y="4705245"/>
            <a:ext cx="245377" cy="322057"/>
          </a:xfrm>
          <a:prstGeom prst="rect">
            <a:avLst/>
          </a:prstGeom>
          <a:noFill/>
        </p:spPr>
      </p:pic>
      <p:pic>
        <p:nvPicPr>
          <p:cNvPr id="55" name="Picture 54" descr="picture of district office" title="graphic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357" y="4946204"/>
            <a:ext cx="455648" cy="434589"/>
          </a:xfrm>
          <a:prstGeom prst="rect">
            <a:avLst/>
          </a:prstGeom>
          <a:noFill/>
        </p:spPr>
      </p:pic>
      <p:cxnSp>
        <p:nvCxnSpPr>
          <p:cNvPr id="56" name="Straight Connector 55" descr="graphic line" title="graphic line"/>
          <p:cNvCxnSpPr/>
          <p:nvPr/>
        </p:nvCxnSpPr>
        <p:spPr>
          <a:xfrm>
            <a:off x="6433672" y="4977688"/>
            <a:ext cx="866133" cy="0"/>
          </a:xfrm>
          <a:prstGeom prst="line">
            <a:avLst/>
          </a:prstGeom>
          <a:ln w="2857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 descr="graphic line" title="graphic line"/>
          <p:cNvCxnSpPr/>
          <p:nvPr/>
        </p:nvCxnSpPr>
        <p:spPr>
          <a:xfrm>
            <a:off x="4105338" y="5374492"/>
            <a:ext cx="769751" cy="132428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 descr="graphic line" title="graphic line"/>
          <p:cNvCxnSpPr/>
          <p:nvPr/>
        </p:nvCxnSpPr>
        <p:spPr>
          <a:xfrm flipV="1">
            <a:off x="4105338" y="4939204"/>
            <a:ext cx="769751" cy="170708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" name="Picture 59" descr="graphic line" title="graphic line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721" y="5290091"/>
            <a:ext cx="449754" cy="309684"/>
          </a:xfrm>
          <a:prstGeom prst="rect">
            <a:avLst/>
          </a:prstGeom>
          <a:noFill/>
        </p:spPr>
      </p:pic>
      <p:cxnSp>
        <p:nvCxnSpPr>
          <p:cNvPr id="62" name="Straight Connector 61" descr="graphic line" title="graphic line"/>
          <p:cNvCxnSpPr/>
          <p:nvPr/>
        </p:nvCxnSpPr>
        <p:spPr>
          <a:xfrm>
            <a:off x="1757598" y="5164652"/>
            <a:ext cx="786832" cy="0"/>
          </a:xfrm>
          <a:prstGeom prst="line">
            <a:avLst/>
          </a:prstGeom>
          <a:ln w="762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 descr="graphic line" title="graphic line"/>
          <p:cNvCxnSpPr/>
          <p:nvPr/>
        </p:nvCxnSpPr>
        <p:spPr>
          <a:xfrm>
            <a:off x="6433672" y="5506920"/>
            <a:ext cx="866133" cy="0"/>
          </a:xfrm>
          <a:prstGeom prst="line">
            <a:avLst/>
          </a:prstGeom>
          <a:ln w="2857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9" name="Picture 68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8384706" y="5270872"/>
            <a:ext cx="245377" cy="32205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8304856" cy="1122365"/>
          </a:xfrm>
        </p:spPr>
        <p:txBody>
          <a:bodyPr/>
          <a:lstStyle/>
          <a:p>
            <a:r>
              <a:rPr lang="en-US" dirty="0" smtClean="0"/>
              <a:t>The FCC e-Rate program funds these linkages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4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34624" y="1528019"/>
            <a:ext cx="5395112" cy="646331"/>
          </a:xfrm>
          <a:prstGeom prst="rect">
            <a:avLst/>
          </a:prstGeom>
          <a:solidFill>
            <a:srgbClr val="595959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Bold" panose="020F0802020204030203" pitchFamily="34" charset="0"/>
                <a:cs typeface="Lato Bold" panose="020F0802020204030203" pitchFamily="34" charset="0"/>
              </a:rPr>
              <a:t>Programs to increase INTERNET ACCESS             and TRANSPORT connectivity</a:t>
            </a:r>
            <a:endParaRPr lang="en-US" dirty="0">
              <a:solidFill>
                <a:schemeClr val="bg1"/>
              </a:solidFill>
              <a:latin typeface="Lato Bold" panose="020F0802020204030203" pitchFamily="34" charset="0"/>
              <a:cs typeface="Lato Bold" panose="020F080202020403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138618" y="1541320"/>
            <a:ext cx="2764878" cy="646331"/>
          </a:xfrm>
          <a:prstGeom prst="rect">
            <a:avLst/>
          </a:prstGeom>
          <a:solidFill>
            <a:srgbClr val="595959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Lato Bold" panose="020F0802020204030203" pitchFamily="34" charset="0"/>
                <a:cs typeface="Lato Bold" panose="020F0802020204030203" pitchFamily="34" charset="0"/>
              </a:rPr>
              <a:t>Programs to upgrade   Wi-Fi / LAN networks</a:t>
            </a:r>
            <a:endParaRPr lang="en-US" dirty="0">
              <a:solidFill>
                <a:srgbClr val="FFFFFF"/>
              </a:solidFill>
              <a:latin typeface="Lato Bold" panose="020F0802020204030203" pitchFamily="34" charset="0"/>
              <a:cs typeface="Lato Bold" panose="020F0802020204030203" pitchFamily="34" charset="0"/>
            </a:endParaRPr>
          </a:p>
        </p:txBody>
      </p:sp>
      <p:sp>
        <p:nvSpPr>
          <p:cNvPr id="27" name="Oval 26" descr="picture of light bulb" title="graphic"/>
          <p:cNvSpPr/>
          <p:nvPr/>
        </p:nvSpPr>
        <p:spPr>
          <a:xfrm>
            <a:off x="437981" y="2395574"/>
            <a:ext cx="599653" cy="607634"/>
          </a:xfrm>
          <a:prstGeom prst="ellipse">
            <a:avLst/>
          </a:prstGeom>
          <a:solidFill>
            <a:srgbClr val="D6D70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Lato"/>
            </a:endParaRPr>
          </a:p>
        </p:txBody>
      </p:sp>
      <p:pic>
        <p:nvPicPr>
          <p:cNvPr id="28" name="Picture 27" descr="picture of light bulb" title="graphic"/>
          <p:cNvPicPr>
            <a:picLocks noChangeAspect="1"/>
          </p:cNvPicPr>
          <p:nvPr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271" y="2470026"/>
            <a:ext cx="435073" cy="404180"/>
          </a:xfrm>
          <a:prstGeom prst="rect">
            <a:avLst/>
          </a:prstGeom>
        </p:spPr>
      </p:pic>
      <p:pic>
        <p:nvPicPr>
          <p:cNvPr id="29" name="Picture 28" descr="picture of fiber" title="graphic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57" y="3208036"/>
            <a:ext cx="571500" cy="571500"/>
          </a:xfrm>
          <a:prstGeom prst="rect">
            <a:avLst/>
          </a:prstGeom>
          <a:effectLst/>
        </p:spPr>
      </p:pic>
      <p:sp>
        <p:nvSpPr>
          <p:cNvPr id="31" name="TextBox 30"/>
          <p:cNvSpPr txBox="1"/>
          <p:nvPr/>
        </p:nvSpPr>
        <p:spPr>
          <a:xfrm>
            <a:off x="1116903" y="2390682"/>
            <a:ext cx="471283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ato Regular"/>
                <a:cs typeface="Lato Regular"/>
              </a:rPr>
              <a:t>Analyze drivers that impact K-12 broadband connectivity. Recommend next steps for action</a:t>
            </a:r>
            <a:endParaRPr lang="en-US" sz="1600" b="1" dirty="0">
              <a:latin typeface="Lato Regular"/>
              <a:cs typeface="Lato Regular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16903" y="3319979"/>
            <a:ext cx="4712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ato Regular"/>
                <a:cs typeface="Lato Regular"/>
              </a:rPr>
              <a:t>Consult districts on fiber connectivity solutions</a:t>
            </a:r>
            <a:endParaRPr lang="en-US" sz="1600" dirty="0">
              <a:latin typeface="Lato Regular"/>
              <a:cs typeface="Lato Regular"/>
            </a:endParaRPr>
          </a:p>
        </p:txBody>
      </p:sp>
      <p:pic>
        <p:nvPicPr>
          <p:cNvPr id="37" name="Picture 36" descr="picture of money" title="graphic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32" y="4022126"/>
            <a:ext cx="590550" cy="590550"/>
          </a:xfrm>
          <a:prstGeom prst="rect">
            <a:avLst/>
          </a:prstGeom>
          <a:effectLst/>
        </p:spPr>
      </p:pic>
      <p:sp>
        <p:nvSpPr>
          <p:cNvPr id="38" name="TextBox 37"/>
          <p:cNvSpPr txBox="1"/>
          <p:nvPr/>
        </p:nvSpPr>
        <p:spPr>
          <a:xfrm>
            <a:off x="1121953" y="4048010"/>
            <a:ext cx="450525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ato Regular"/>
                <a:cs typeface="Lato Regular"/>
              </a:rPr>
              <a:t>Increase bandwidth and affordability through aggregation programs and district support</a:t>
            </a:r>
            <a:endParaRPr lang="en-US" sz="1600" dirty="0">
              <a:latin typeface="Lato Regular"/>
              <a:cs typeface="Lato Regular"/>
            </a:endParaRPr>
          </a:p>
        </p:txBody>
      </p:sp>
      <p:pic>
        <p:nvPicPr>
          <p:cNvPr id="39" name="Picture 38" descr="picture of Wi-Fi" title="graphic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985" y="2485370"/>
            <a:ext cx="590550" cy="590550"/>
          </a:xfrm>
          <a:prstGeom prst="rect">
            <a:avLst/>
          </a:prstGeom>
          <a:effectLst/>
        </p:spPr>
      </p:pic>
      <p:sp>
        <p:nvSpPr>
          <p:cNvPr id="40" name="TextBox 39"/>
          <p:cNvSpPr txBox="1"/>
          <p:nvPr/>
        </p:nvSpPr>
        <p:spPr>
          <a:xfrm>
            <a:off x="6722535" y="2372826"/>
            <a:ext cx="2193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ato Regular"/>
                <a:cs typeface="Lato Regular"/>
              </a:rPr>
              <a:t>Regional or statewide procurement collaboration for Wi-Fi</a:t>
            </a:r>
            <a:endParaRPr lang="en-US" sz="1600" dirty="0">
              <a:latin typeface="Lato Regular"/>
              <a:cs typeface="Lato Regular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5024" y="5993485"/>
            <a:ext cx="883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Internet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608575" y="5993485"/>
            <a:ext cx="1359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District office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249990" y="5993485"/>
            <a:ext cx="888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Schools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672559" y="5993485"/>
            <a:ext cx="1124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Lato Regular"/>
                <a:cs typeface="Lato Regular"/>
              </a:rPr>
              <a:t>Classroom</a:t>
            </a:r>
            <a:endParaRPr lang="en-US" sz="1400" dirty="0">
              <a:solidFill>
                <a:srgbClr val="7F7F7F"/>
              </a:solidFill>
              <a:latin typeface="Lato Regular"/>
              <a:cs typeface="Lato Regular"/>
            </a:endParaRPr>
          </a:p>
        </p:txBody>
      </p:sp>
      <p:pic>
        <p:nvPicPr>
          <p:cNvPr id="62" name="Picture 61" descr="picture of internet" title="graphic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95" y="5003344"/>
            <a:ext cx="591807" cy="409355"/>
          </a:xfrm>
          <a:prstGeom prst="rect">
            <a:avLst/>
          </a:prstGeom>
          <a:noFill/>
        </p:spPr>
      </p:pic>
      <p:pic>
        <p:nvPicPr>
          <p:cNvPr id="63" name="Picture 62" descr="picture of school" title="graphic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101" y="4868309"/>
            <a:ext cx="449754" cy="309684"/>
          </a:xfrm>
          <a:prstGeom prst="rect">
            <a:avLst/>
          </a:prstGeom>
          <a:noFill/>
        </p:spPr>
      </p:pic>
      <p:pic>
        <p:nvPicPr>
          <p:cNvPr id="64" name="Picture 63" descr="picture of classroom" title="graphic"/>
          <p:cNvPicPr>
            <a:picLocks noChangeAspect="1"/>
          </p:cNvPicPr>
          <p:nvPr/>
        </p:nvPicPr>
        <p:blipFill>
          <a:blip r:embed="rId9">
            <a:lum bright="70000" contrast="-70000"/>
          </a:blip>
          <a:stretch>
            <a:fillRect/>
          </a:stretch>
        </p:blipFill>
        <p:spPr>
          <a:xfrm>
            <a:off x="7730446" y="4769385"/>
            <a:ext cx="245377" cy="322057"/>
          </a:xfrm>
          <a:prstGeom prst="rect">
            <a:avLst/>
          </a:prstGeom>
          <a:noFill/>
        </p:spPr>
      </p:pic>
      <p:pic>
        <p:nvPicPr>
          <p:cNvPr id="65" name="Picture 64" descr="picture of classroom" title="graphic"/>
          <p:cNvPicPr>
            <a:picLocks noChangeAspect="1"/>
          </p:cNvPicPr>
          <p:nvPr/>
        </p:nvPicPr>
        <p:blipFill>
          <a:blip r:embed="rId9">
            <a:lum bright="70000" contrast="-70000"/>
          </a:blip>
          <a:stretch>
            <a:fillRect/>
          </a:stretch>
        </p:blipFill>
        <p:spPr>
          <a:xfrm>
            <a:off x="7730446" y="5341890"/>
            <a:ext cx="245377" cy="322057"/>
          </a:xfrm>
          <a:prstGeom prst="rect">
            <a:avLst/>
          </a:prstGeom>
          <a:noFill/>
        </p:spPr>
      </p:pic>
      <p:pic>
        <p:nvPicPr>
          <p:cNvPr id="66" name="Picture 65" descr="picture of classroom" title="graphic"/>
          <p:cNvPicPr>
            <a:picLocks noChangeAspect="1"/>
          </p:cNvPicPr>
          <p:nvPr/>
        </p:nvPicPr>
        <p:blipFill>
          <a:blip r:embed="rId9">
            <a:lum bright="70000" contrast="-70000"/>
          </a:blip>
          <a:stretch>
            <a:fillRect/>
          </a:stretch>
        </p:blipFill>
        <p:spPr>
          <a:xfrm>
            <a:off x="8384706" y="4769385"/>
            <a:ext cx="245377" cy="322057"/>
          </a:xfrm>
          <a:prstGeom prst="rect">
            <a:avLst/>
          </a:prstGeom>
          <a:noFill/>
        </p:spPr>
      </p:pic>
      <p:pic>
        <p:nvPicPr>
          <p:cNvPr id="67" name="Picture 66" descr="picture of district office" title="graphic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357" y="5010344"/>
            <a:ext cx="455648" cy="434589"/>
          </a:xfrm>
          <a:prstGeom prst="rect">
            <a:avLst/>
          </a:prstGeom>
          <a:noFill/>
        </p:spPr>
      </p:pic>
      <p:cxnSp>
        <p:nvCxnSpPr>
          <p:cNvPr id="68" name="Straight Connector 67" descr="graphic line" title="graphic line"/>
          <p:cNvCxnSpPr/>
          <p:nvPr/>
        </p:nvCxnSpPr>
        <p:spPr>
          <a:xfrm>
            <a:off x="6433672" y="5041828"/>
            <a:ext cx="866133" cy="0"/>
          </a:xfrm>
          <a:prstGeom prst="line">
            <a:avLst/>
          </a:prstGeom>
          <a:ln w="2857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 descr="graphic line" title="graphic line"/>
          <p:cNvCxnSpPr/>
          <p:nvPr/>
        </p:nvCxnSpPr>
        <p:spPr>
          <a:xfrm>
            <a:off x="4105338" y="5438632"/>
            <a:ext cx="769751" cy="132428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 descr="graphic line" title="graphic line"/>
          <p:cNvCxnSpPr/>
          <p:nvPr/>
        </p:nvCxnSpPr>
        <p:spPr>
          <a:xfrm flipV="1">
            <a:off x="4105338" y="5003344"/>
            <a:ext cx="769751" cy="170708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1" name="Picture 70" descr="picture of schools" title="graphic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721" y="5354231"/>
            <a:ext cx="449754" cy="309684"/>
          </a:xfrm>
          <a:prstGeom prst="rect">
            <a:avLst/>
          </a:prstGeom>
          <a:noFill/>
        </p:spPr>
      </p:pic>
      <p:cxnSp>
        <p:nvCxnSpPr>
          <p:cNvPr id="72" name="Straight Connector 71" descr="picture of line" title="picture of line"/>
          <p:cNvCxnSpPr/>
          <p:nvPr/>
        </p:nvCxnSpPr>
        <p:spPr>
          <a:xfrm>
            <a:off x="1757598" y="5228792"/>
            <a:ext cx="786832" cy="0"/>
          </a:xfrm>
          <a:prstGeom prst="line">
            <a:avLst/>
          </a:prstGeom>
          <a:ln w="762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 descr="picture of line" title="picture of line"/>
          <p:cNvCxnSpPr/>
          <p:nvPr/>
        </p:nvCxnSpPr>
        <p:spPr>
          <a:xfrm>
            <a:off x="6433672" y="5571060"/>
            <a:ext cx="866133" cy="0"/>
          </a:xfrm>
          <a:prstGeom prst="line">
            <a:avLst/>
          </a:prstGeom>
          <a:ln w="2857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4" name="Picture 73" descr="classroom" title="graphic"/>
          <p:cNvPicPr>
            <a:picLocks noChangeAspect="1"/>
          </p:cNvPicPr>
          <p:nvPr/>
        </p:nvPicPr>
        <p:blipFill>
          <a:blip r:embed="rId9">
            <a:lum bright="70000" contrast="-70000"/>
          </a:blip>
          <a:stretch>
            <a:fillRect/>
          </a:stretch>
        </p:blipFill>
        <p:spPr>
          <a:xfrm>
            <a:off x="8384706" y="5335012"/>
            <a:ext cx="245377" cy="32205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action can help Texas schools upgrade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56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68499"/>
            <a:ext cx="7886700" cy="1122365"/>
          </a:xfrm>
        </p:spPr>
        <p:txBody>
          <a:bodyPr/>
          <a:lstStyle/>
          <a:p>
            <a:r>
              <a:rPr lang="en-US" dirty="0" smtClean="0"/>
              <a:t>Q&amp;A Session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13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31627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14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91816" y="6177841"/>
            <a:ext cx="5904036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i="1" kern="1200" dirty="0" smtClean="0">
                <a:latin typeface="Lato Regular"/>
                <a:ea typeface="+mn-ea"/>
                <a:cs typeface="Lato Regular"/>
              </a:rPr>
              <a:t>Sources: E-rate 2015-16 data, verified by school districts and tech directors</a:t>
            </a:r>
            <a:endParaRPr lang="en-US" sz="1100" i="1" kern="1200" dirty="0">
              <a:latin typeface="Lato Regular"/>
              <a:ea typeface="+mn-ea"/>
              <a:cs typeface="Lato Regular"/>
            </a:endParaRPr>
          </a:p>
        </p:txBody>
      </p:sp>
      <p:pic>
        <p:nvPicPr>
          <p:cNvPr id="33" name="Picture 32" descr="fiber" title="graphic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587553"/>
            <a:ext cx="571500" cy="571500"/>
          </a:xfrm>
          <a:prstGeom prst="rect">
            <a:avLst/>
          </a:prstGeom>
          <a:effectLst/>
        </p:spPr>
      </p:pic>
      <p:sp>
        <p:nvSpPr>
          <p:cNvPr id="4" name="TextBox 3"/>
          <p:cNvSpPr txBox="1"/>
          <p:nvPr/>
        </p:nvSpPr>
        <p:spPr>
          <a:xfrm>
            <a:off x="628649" y="2448926"/>
            <a:ext cx="25389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Lato Regular"/>
                <a:cs typeface="Lato Regular"/>
              </a:rPr>
              <a:t>85% </a:t>
            </a:r>
            <a:r>
              <a:rPr lang="en-US" dirty="0" smtClean="0">
                <a:latin typeface="Lato Regular"/>
                <a:cs typeface="Lato Regular"/>
              </a:rPr>
              <a:t>of schools have fiber connections to meet FCC goals</a:t>
            </a:r>
            <a:br>
              <a:rPr lang="en-US" dirty="0" smtClean="0">
                <a:latin typeface="Lato Regular"/>
                <a:cs typeface="Lato Regular"/>
              </a:rPr>
            </a:br>
            <a:endParaRPr lang="en-US" dirty="0" smtClean="0">
              <a:latin typeface="Lato Regular"/>
              <a:cs typeface="Lato Regular"/>
            </a:endParaRPr>
          </a:p>
          <a:p>
            <a:r>
              <a:rPr lang="en-US" b="1" dirty="0" smtClean="0">
                <a:solidFill>
                  <a:srgbClr val="376092"/>
                </a:solidFill>
                <a:latin typeface="Lato Regular"/>
                <a:cs typeface="Lato Regular"/>
              </a:rPr>
              <a:t>49% </a:t>
            </a:r>
            <a:r>
              <a:rPr lang="en-US" dirty="0" smtClean="0">
                <a:latin typeface="Lato Regular"/>
                <a:cs typeface="Lato Regular"/>
              </a:rPr>
              <a:t>of new fiber connections will be for rural and small town schools</a:t>
            </a:r>
            <a:endParaRPr lang="en-US" dirty="0">
              <a:latin typeface="Lato Regular"/>
              <a:cs typeface="Lato Regular"/>
            </a:endParaRPr>
          </a:p>
        </p:txBody>
      </p:sp>
      <p:pic>
        <p:nvPicPr>
          <p:cNvPr id="48" name="Picture 47" descr="money" title="graphic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272" y="1557929"/>
            <a:ext cx="590550" cy="590550"/>
          </a:xfrm>
          <a:prstGeom prst="rect">
            <a:avLst/>
          </a:prstGeom>
          <a:effectLst/>
        </p:spPr>
      </p:pic>
      <p:sp>
        <p:nvSpPr>
          <p:cNvPr id="53" name="TextBox 52"/>
          <p:cNvSpPr txBox="1"/>
          <p:nvPr/>
        </p:nvSpPr>
        <p:spPr>
          <a:xfrm>
            <a:off x="3313127" y="2448926"/>
            <a:ext cx="26396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Lato Regular"/>
                <a:cs typeface="Lato Regular"/>
              </a:rPr>
              <a:t>4% </a:t>
            </a:r>
            <a:r>
              <a:rPr lang="en-US" dirty="0" smtClean="0">
                <a:latin typeface="Lato Regular"/>
                <a:cs typeface="Lato Regular"/>
              </a:rPr>
              <a:t>of school districts are meeting the $3/Mbps target</a:t>
            </a:r>
          </a:p>
          <a:p>
            <a:endParaRPr lang="en-US" dirty="0">
              <a:latin typeface="Lato Regular"/>
              <a:cs typeface="Lato Regular"/>
            </a:endParaRPr>
          </a:p>
          <a:p>
            <a:r>
              <a:rPr lang="en-US" b="1" dirty="0" smtClean="0">
                <a:solidFill>
                  <a:srgbClr val="31859C"/>
                </a:solidFill>
                <a:latin typeface="Lato Regular"/>
                <a:cs typeface="Lato Regular"/>
              </a:rPr>
              <a:t>1.3 M </a:t>
            </a:r>
            <a:r>
              <a:rPr lang="en-US" dirty="0" smtClean="0">
                <a:latin typeface="Lato Regular"/>
                <a:cs typeface="Lato Regular"/>
              </a:rPr>
              <a:t>more students will have enough bandwidth if target is met</a:t>
            </a:r>
            <a:endParaRPr lang="en-US" dirty="0">
              <a:latin typeface="Lato Regular"/>
              <a:cs typeface="Lato Regular"/>
            </a:endParaRPr>
          </a:p>
        </p:txBody>
      </p:sp>
      <p:pic>
        <p:nvPicPr>
          <p:cNvPr id="20" name="Picture 19" descr="Wi-Fi" title="graphic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23" y="1555675"/>
            <a:ext cx="590550" cy="590550"/>
          </a:xfrm>
          <a:prstGeom prst="rect">
            <a:avLst/>
          </a:prstGeom>
          <a:effectLst/>
        </p:spPr>
      </p:pic>
      <p:sp>
        <p:nvSpPr>
          <p:cNvPr id="21" name="TextBox 20"/>
          <p:cNvSpPr txBox="1"/>
          <p:nvPr/>
        </p:nvSpPr>
        <p:spPr>
          <a:xfrm>
            <a:off x="6324779" y="2448926"/>
            <a:ext cx="21217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  <a:latin typeface="Lato Regular"/>
                <a:cs typeface="Lato Regular"/>
              </a:rPr>
              <a:t>58% </a:t>
            </a:r>
            <a:r>
              <a:rPr lang="en-US" dirty="0" smtClean="0">
                <a:latin typeface="Lato Regular"/>
                <a:cs typeface="Lato Regular"/>
              </a:rPr>
              <a:t>of districts have accessed E-rate for Wi-Fi</a:t>
            </a:r>
          </a:p>
          <a:p>
            <a:endParaRPr lang="en-US" dirty="0">
              <a:latin typeface="Lato Regular"/>
              <a:cs typeface="Lato Regular"/>
            </a:endParaRPr>
          </a:p>
          <a:p>
            <a:r>
              <a:rPr lang="en-US" b="1" dirty="0" smtClean="0">
                <a:solidFill>
                  <a:srgbClr val="F79646"/>
                </a:solidFill>
                <a:latin typeface="Lato Regular"/>
                <a:cs typeface="Lato Regular"/>
              </a:rPr>
              <a:t>$311 M </a:t>
            </a:r>
            <a:r>
              <a:rPr lang="en-US" dirty="0" smtClean="0">
                <a:latin typeface="Lato Regular"/>
                <a:cs typeface="Lato Regular"/>
              </a:rPr>
              <a:t>in E-rate funds are available to support Wi-Fi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00150" y="1679112"/>
            <a:ext cx="1679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ato Regular"/>
                <a:cs typeface="Lato Regular"/>
              </a:rPr>
              <a:t>Fiber</a:t>
            </a:r>
            <a:endParaRPr lang="en-US" dirty="0">
              <a:latin typeface="Lato Regular"/>
              <a:cs typeface="Lato Regular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80651" y="1677380"/>
            <a:ext cx="1679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ato Regular"/>
                <a:cs typeface="Lato Regular"/>
              </a:rPr>
              <a:t>Affordability</a:t>
            </a:r>
            <a:endParaRPr lang="en-US" dirty="0">
              <a:latin typeface="Lato Regular"/>
              <a:cs typeface="Lato Regula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969073" y="1679112"/>
            <a:ext cx="1679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ato Regular"/>
                <a:cs typeface="Lato Regular"/>
              </a:rPr>
              <a:t>Wi-Fi</a:t>
            </a:r>
            <a:endParaRPr lang="en-US" dirty="0">
              <a:latin typeface="Lato Regular"/>
              <a:cs typeface="Lato Regula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8304856" cy="1122365"/>
          </a:xfrm>
        </p:spPr>
        <p:txBody>
          <a:bodyPr/>
          <a:lstStyle/>
          <a:p>
            <a:r>
              <a:rPr lang="en-US" dirty="0" smtClean="0"/>
              <a:t>Snapshot of K-12 connectivity in Texas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55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71A8-E73F-0B41-BFCB-910964E64CA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5149" y="2016778"/>
            <a:ext cx="3954958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68275" lvl="0" indent="-168275">
              <a:spcBef>
                <a:spcPct val="20000"/>
              </a:spcBef>
              <a:buFont typeface="Arial" pitchFamily="34" charset="0"/>
              <a:buChar char="•"/>
              <a:tabLst>
                <a:tab pos="234950" algn="l"/>
              </a:tabLst>
              <a:defRPr/>
            </a:pPr>
            <a:r>
              <a:rPr lang="en-US" dirty="0" smtClean="0">
                <a:cs typeface="Arial"/>
              </a:rPr>
              <a:t>Fiber </a:t>
            </a:r>
            <a:r>
              <a:rPr lang="en-US" dirty="0">
                <a:cs typeface="Arial"/>
              </a:rPr>
              <a:t>construction costs can be charged in one fiscal </a:t>
            </a:r>
            <a:r>
              <a:rPr lang="en-US" dirty="0" smtClean="0">
                <a:cs typeface="Arial"/>
              </a:rPr>
              <a:t>year</a:t>
            </a:r>
            <a:endParaRPr lang="en-US" dirty="0"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27600" y="2016778"/>
            <a:ext cx="3962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lvl="0" indent="-177800">
              <a:buFont typeface="Arial" pitchFamily="34" charset="0"/>
              <a:buChar char="•"/>
              <a:tabLst>
                <a:tab pos="0" algn="l"/>
              </a:tabLst>
            </a:pPr>
            <a:r>
              <a:rPr lang="en-US" dirty="0">
                <a:cs typeface="Arial"/>
              </a:rPr>
              <a:t>More districts </a:t>
            </a:r>
            <a:r>
              <a:rPr lang="en-US" dirty="0" smtClean="0">
                <a:cs typeface="Arial"/>
              </a:rPr>
              <a:t>will evaluate fiber builds as an option</a:t>
            </a:r>
            <a:endParaRPr lang="en-US" dirty="0"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32872" y="1513117"/>
            <a:ext cx="2850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Change</a:t>
            </a:r>
            <a:endParaRPr lang="en-US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219916" y="1513117"/>
            <a:ext cx="33902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Outcome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65149" y="3096278"/>
            <a:ext cx="3954958" cy="92333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68275" lvl="0" indent="-168275">
              <a:buFont typeface="Arial" pitchFamily="34" charset="0"/>
              <a:buChar char="•"/>
              <a:tabLst>
                <a:tab pos="165100" algn="l"/>
              </a:tabLst>
            </a:pPr>
            <a:r>
              <a:rPr lang="en-US" dirty="0">
                <a:cs typeface="Arial"/>
              </a:rPr>
              <a:t>Non-discounted portion of special construction costs can be paid over 4 years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27600" y="3096278"/>
            <a:ext cx="3962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177800">
              <a:buFont typeface="Arial" pitchFamily="34" charset="0"/>
              <a:buChar char="•"/>
              <a:tabLst>
                <a:tab pos="0" algn="l"/>
              </a:tabLst>
            </a:pPr>
            <a:r>
              <a:rPr lang="en-US" dirty="0" smtClean="0">
                <a:cs typeface="Arial"/>
              </a:rPr>
              <a:t>Ability to extend payment window makes this more affordable </a:t>
            </a:r>
            <a:r>
              <a:rPr lang="en-US" dirty="0">
                <a:cs typeface="Arial"/>
              </a:rPr>
              <a:t>for </a:t>
            </a:r>
            <a:r>
              <a:rPr lang="en-US" dirty="0" smtClean="0">
                <a:cs typeface="Arial"/>
              </a:rPr>
              <a:t>districts</a:t>
            </a:r>
            <a:endParaRPr lang="en-US" dirty="0"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8649" y="4188478"/>
            <a:ext cx="4077821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68275" indent="-168275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cs typeface="Arial"/>
              </a:rPr>
              <a:t>Dark fiber </a:t>
            </a:r>
            <a:r>
              <a:rPr lang="en-US" dirty="0" smtClean="0">
                <a:cs typeface="Arial"/>
              </a:rPr>
              <a:t>acquired by IRU or construction is a fully eligible service</a:t>
            </a:r>
            <a:endParaRPr lang="en-US" dirty="0"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91101" y="4188478"/>
            <a:ext cx="3962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5100" indent="-165100">
              <a:buFont typeface="Arial" pitchFamily="34" charset="0"/>
              <a:buChar char="•"/>
              <a:tabLst>
                <a:tab pos="0" algn="l"/>
              </a:tabLst>
            </a:pPr>
            <a:r>
              <a:rPr lang="en-US" dirty="0" smtClean="0">
                <a:cs typeface="Arial"/>
              </a:rPr>
              <a:t>Lit service must also be bid to compare to </a:t>
            </a:r>
            <a:r>
              <a:rPr lang="en-US" dirty="0">
                <a:cs typeface="Arial"/>
              </a:rPr>
              <a:t>d</a:t>
            </a:r>
            <a:r>
              <a:rPr lang="en-US" dirty="0" smtClean="0">
                <a:cs typeface="Arial"/>
              </a:rPr>
              <a:t>ark </a:t>
            </a:r>
            <a:r>
              <a:rPr lang="en-US" dirty="0">
                <a:cs typeface="Arial"/>
              </a:rPr>
              <a:t>fiber </a:t>
            </a:r>
            <a:r>
              <a:rPr lang="en-US" dirty="0" smtClean="0">
                <a:cs typeface="Arial"/>
              </a:rPr>
              <a:t>option</a:t>
            </a:r>
            <a:endParaRPr lang="en-US" dirty="0"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8650" y="5039378"/>
            <a:ext cx="3954958" cy="92333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68275" indent="-168275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>
                <a:cs typeface="Arial"/>
              </a:rPr>
              <a:t>E-rate will match state funding up to an additional 10% for special construction</a:t>
            </a:r>
            <a:endParaRPr lang="en-US" dirty="0"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91101" y="5039378"/>
            <a:ext cx="3962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5100" indent="-165100">
              <a:buFont typeface="Arial" pitchFamily="34" charset="0"/>
              <a:buChar char="•"/>
              <a:tabLst>
                <a:tab pos="0" algn="l"/>
              </a:tabLst>
            </a:pPr>
            <a:r>
              <a:rPr lang="en-US" dirty="0" smtClean="0">
                <a:cs typeface="Arial"/>
              </a:rPr>
              <a:t>Districts with an 80% discount rate could have 100% of costs covered</a:t>
            </a:r>
            <a:endParaRPr lang="en-US" dirty="0"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 dirty="0" smtClean="0"/>
              <a:t>Key Modernization Changes</a:t>
            </a:r>
            <a:r>
              <a:rPr lang="en-US" dirty="0" smtClean="0"/>
              <a:t>: </a:t>
            </a:r>
            <a:r>
              <a:rPr lang="en-US" b="0" dirty="0" smtClean="0"/>
              <a:t>Fiber Construction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652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71A8-E73F-0B41-BFCB-910964E64CA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5149" y="2016778"/>
            <a:ext cx="3954958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31775" lvl="0" indent="-177800">
              <a:buFont typeface="Arial" pitchFamily="34" charset="0"/>
              <a:buChar char="•"/>
              <a:tabLst>
                <a:tab pos="169863" algn="l"/>
              </a:tabLst>
            </a:pPr>
            <a:r>
              <a:rPr lang="en-US" dirty="0" smtClean="0">
                <a:cs typeface="Arial"/>
              </a:rPr>
              <a:t>Annual funding cap increased from $2.4B to $3.9B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27600" y="2016778"/>
            <a:ext cx="3962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lvl="0" indent="-177800">
              <a:buFont typeface="Arial" pitchFamily="34" charset="0"/>
              <a:buChar char="•"/>
              <a:tabLst>
                <a:tab pos="0" algn="l"/>
              </a:tabLst>
            </a:pPr>
            <a:r>
              <a:rPr lang="en-US" dirty="0" smtClean="0">
                <a:cs typeface="Arial"/>
              </a:rPr>
              <a:t>Districts </a:t>
            </a:r>
            <a:r>
              <a:rPr lang="en-US" dirty="0">
                <a:cs typeface="Arial"/>
              </a:rPr>
              <a:t>should receive more of </a:t>
            </a:r>
            <a:r>
              <a:rPr lang="en-US" dirty="0" smtClean="0">
                <a:cs typeface="Arial"/>
              </a:rPr>
              <a:t>their </a:t>
            </a:r>
            <a:r>
              <a:rPr lang="en-US" dirty="0">
                <a:cs typeface="Arial"/>
              </a:rPr>
              <a:t>requested </a:t>
            </a:r>
            <a:r>
              <a:rPr lang="en-US" dirty="0" smtClean="0">
                <a:cs typeface="Arial"/>
              </a:rPr>
              <a:t>funding, including fiber construction and Wi-Fi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2872" y="1513117"/>
            <a:ext cx="2850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Change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219916" y="1513117"/>
            <a:ext cx="33902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Outcome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9501" y="3232228"/>
            <a:ext cx="3954958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36538" lvl="0" indent="-182563"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dirty="0" smtClean="0">
                <a:cs typeface="Arial"/>
              </a:rPr>
              <a:t>$1B Cat 2 funding target is extended to 2019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242" y="4433862"/>
            <a:ext cx="3954958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36538" lvl="0" indent="-182563"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dirty="0" smtClean="0">
                <a:cs typeface="Arial"/>
              </a:rPr>
              <a:t>Cat 2 budget is up to $150 per student pre-discount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27600" y="3232228"/>
            <a:ext cx="3962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177800">
              <a:buFont typeface="Arial" pitchFamily="34" charset="0"/>
              <a:buChar char="•"/>
              <a:tabLst>
                <a:tab pos="0" algn="l"/>
              </a:tabLst>
            </a:pPr>
            <a:r>
              <a:rPr lang="en-US" dirty="0" smtClean="0">
                <a:cs typeface="Arial"/>
              </a:rPr>
              <a:t>Wi-Fi Upgrades can be planned over the next four years</a:t>
            </a:r>
            <a:endParaRPr lang="en-US" dirty="0"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27600" y="4433862"/>
            <a:ext cx="3962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177800">
              <a:buFont typeface="Arial" pitchFamily="34" charset="0"/>
              <a:buChar char="•"/>
              <a:tabLst>
                <a:tab pos="0" algn="l"/>
              </a:tabLst>
            </a:pPr>
            <a:r>
              <a:rPr lang="en-US" dirty="0" smtClean="0">
                <a:cs typeface="Arial"/>
              </a:rPr>
              <a:t>Per </a:t>
            </a:r>
            <a:r>
              <a:rPr lang="en-US" dirty="0">
                <a:cs typeface="Arial"/>
              </a:rPr>
              <a:t>student funding helps larger districts meet connectivity targets</a:t>
            </a:r>
          </a:p>
          <a:p>
            <a:pPr marL="231775" lvl="0" indent="-177800">
              <a:tabLst>
                <a:tab pos="0" algn="l"/>
              </a:tabLst>
            </a:pPr>
            <a:endParaRPr lang="en-US" dirty="0"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Key Modernization Changes: Program Funding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43245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122" y="1643064"/>
            <a:ext cx="4342493" cy="44449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000" b="1" dirty="0" smtClean="0"/>
          </a:p>
          <a:p>
            <a:r>
              <a:rPr lang="en-US" dirty="0" smtClean="0"/>
              <a:t>SETDA connectivity goals were recommended for IA and WAN and special construction/dark fiber funding is only available if targets are met</a:t>
            </a:r>
          </a:p>
          <a:p>
            <a:endParaRPr lang="en-US" sz="1400" dirty="0" smtClean="0"/>
          </a:p>
          <a:p>
            <a:r>
              <a:rPr lang="en-US" dirty="0" smtClean="0"/>
              <a:t>Increasing data and pricing transparency through USAC</a:t>
            </a:r>
          </a:p>
          <a:p>
            <a:endParaRPr lang="en-US" dirty="0" smtClean="0"/>
          </a:p>
          <a:p>
            <a:r>
              <a:rPr lang="en-US" dirty="0" smtClean="0"/>
              <a:t>Maintenance and managed Wi-Fi are now eligible services</a:t>
            </a:r>
          </a:p>
          <a:p>
            <a:endParaRPr lang="en-US" sz="1400" dirty="0" smtClean="0"/>
          </a:p>
          <a:p>
            <a:r>
              <a:rPr lang="en-US" dirty="0" smtClean="0"/>
              <a:t>Legacy voice services will be phased down at 20% per year until 2019</a:t>
            </a:r>
            <a:endParaRPr lang="en-US" dirty="0"/>
          </a:p>
          <a:p>
            <a:endParaRPr lang="en-US" sz="1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17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92700" y="1643064"/>
            <a:ext cx="3810000" cy="4444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2000" b="1" dirty="0" smtClean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dirty="0" smtClean="0"/>
              <a:t>Progress will be measured towards 2018 goals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Better negotiating power for states and districts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dirty="0" smtClean="0"/>
              <a:t>More options for districts to take advantage of E-rate 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More E-rate money for broadband infrastructure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32872" y="1513117"/>
            <a:ext cx="2850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Change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19916" y="1513117"/>
            <a:ext cx="33902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Outcome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8515350" cy="1122365"/>
          </a:xfrm>
        </p:spPr>
        <p:txBody>
          <a:bodyPr/>
          <a:lstStyle/>
          <a:p>
            <a:r>
              <a:rPr lang="en-US" dirty="0" smtClean="0"/>
              <a:t>Key Modernization Changes: Program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662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 Construction Matching Funds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What state funds are eligible for the additional fiber construction match from E-rate?</a:t>
            </a:r>
          </a:p>
          <a:p>
            <a:pPr lvl="1"/>
            <a:r>
              <a:rPr lang="en-US" dirty="0" smtClean="0"/>
              <a:t>New funding, if possible.  Contact the FCC to see if existing funding qualifies.</a:t>
            </a:r>
          </a:p>
          <a:p>
            <a:pPr lvl="1"/>
            <a:r>
              <a:rPr lang="en-US" dirty="0" smtClean="0"/>
              <a:t>Funding must be administered by an agency of the state.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ust include language that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D</a:t>
            </a:r>
            <a:r>
              <a:rPr lang="en-US" dirty="0" smtClean="0"/>
              <a:t>edicates the funds to construction of broadband infrastructure by E-rate applicants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Recognizes that the new infrastructure must deliver service that meets or exceeds FCC goals to the E-rate facility</a:t>
            </a:r>
            <a:endParaRPr lang="en-US" dirty="0"/>
          </a:p>
          <a:p>
            <a:pPr marL="1257300" lvl="2" indent="-342900">
              <a:buFont typeface="+mj-lt"/>
              <a:buAutoNum type="arabicPeriod"/>
            </a:pPr>
            <a:endParaRPr lang="en-US" dirty="0" smtClean="0"/>
          </a:p>
          <a:p>
            <a:r>
              <a:rPr lang="en-US" dirty="0" smtClean="0"/>
              <a:t>E-rate will not match beyond the cost of services</a:t>
            </a:r>
          </a:p>
          <a:p>
            <a:pPr lvl="1"/>
            <a:r>
              <a:rPr lang="en-US" dirty="0" smtClean="0"/>
              <a:t>Example: If a district has an 85% discount rate and the state matches 10% of the costs, E-rate will kick in an additional 5%</a:t>
            </a:r>
          </a:p>
          <a:p>
            <a:pPr lvl="1"/>
            <a:endParaRPr lang="en-US" dirty="0"/>
          </a:p>
          <a:p>
            <a:r>
              <a:rPr lang="en-US" dirty="0" smtClean="0"/>
              <a:t>Case Study: CA BIIG Fiber Grant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E-rate will pay up to an additional 10% above an applicant’s discount rate if states provide matching funds for fiber construction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18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441018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California’s BIIG Program: Backstory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field test of California’s Smarter Balanced Summative Assessments in 2014 revealed that a subset of schools in the state lacked sufficient broadband capacity for online assessment and digital learning</a:t>
            </a:r>
          </a:p>
          <a:p>
            <a:endParaRPr lang="en-US" dirty="0" smtClean="0"/>
          </a:p>
          <a:p>
            <a:r>
              <a:rPr lang="en-US" dirty="0" smtClean="0"/>
              <a:t>Governor Jerry Brown allocated $27M in his 2014-15 budget for a K-12 network connectivity infrastructure grant program</a:t>
            </a:r>
          </a:p>
          <a:p>
            <a:endParaRPr lang="en-US" dirty="0" smtClean="0"/>
          </a:p>
          <a:p>
            <a:r>
              <a:rPr lang="en-US" dirty="0" smtClean="0"/>
              <a:t>K12HSN, the organization that administers California’s K-12 network and associated services, was designated to administer the grant program</a:t>
            </a:r>
          </a:p>
          <a:p>
            <a:endParaRPr lang="en-US" dirty="0"/>
          </a:p>
          <a:p>
            <a:r>
              <a:rPr lang="en-US" dirty="0" smtClean="0"/>
              <a:t>California has reached out to the FCC/USAC fiber team to gain input on the viability of their match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19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961238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en-US" dirty="0" smtClean="0"/>
              <a:t>on</a:t>
            </a:r>
            <a:r>
              <a:rPr lang="en-US" dirty="0"/>
              <a:t>-profit, non-partisan organization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5" name="Rectangle 4" descr="around heading" title="shading"/>
          <p:cNvSpPr/>
          <p:nvPr/>
        </p:nvSpPr>
        <p:spPr>
          <a:xfrm>
            <a:off x="0" y="4285863"/>
            <a:ext cx="9144000" cy="1880316"/>
          </a:xfrm>
          <a:prstGeom prst="rect">
            <a:avLst/>
          </a:prstGeom>
          <a:solidFill>
            <a:schemeClr val="accent1"/>
          </a:solidFill>
          <a:ln>
            <a:solidFill>
              <a:schemeClr val="accent5"/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Lato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7200" y="4546242"/>
            <a:ext cx="5833533" cy="1731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  <a:latin typeface="Museo Slab 700" panose="02000000000000000000" pitchFamily="50" charset="0"/>
                <a:cs typeface="Lato Bold" panose="020F0802020204030203" pitchFamily="34" charset="0"/>
              </a:rPr>
              <a:t>Our </a:t>
            </a:r>
            <a:r>
              <a:rPr lang="en-US" dirty="0" smtClean="0">
                <a:solidFill>
                  <a:schemeClr val="bg1"/>
                </a:solidFill>
                <a:latin typeface="Museo Slab 700" panose="02000000000000000000" pitchFamily="50" charset="0"/>
                <a:cs typeface="Lato Bold" panose="020F0802020204030203" pitchFamily="34" charset="0"/>
              </a:rPr>
              <a:t>Mission: </a:t>
            </a:r>
            <a:r>
              <a:rPr lang="en-US" dirty="0" smtClean="0">
                <a:solidFill>
                  <a:prstClr val="white"/>
                </a:solidFill>
                <a:latin typeface="Lato Bold" panose="020F0802020204030203" pitchFamily="34" charset="0"/>
                <a:cs typeface="Lato Bold" panose="020F0802020204030203" pitchFamily="34" charset="0"/>
              </a:rPr>
              <a:t>To upgrade the Internet access in every public school classroom in America so that all students can take advantage of the promise of digital learning</a:t>
            </a:r>
          </a:p>
          <a:p>
            <a:pPr algn="ctr" defTabSz="914400">
              <a:lnSpc>
                <a:spcPct val="150000"/>
              </a:lnSpc>
            </a:pPr>
            <a:endParaRPr lang="en-US" dirty="0">
              <a:solidFill>
                <a:prstClr val="white"/>
              </a:solidFill>
              <a:latin typeface="Lato Bold" panose="020F0802020204030203" pitchFamily="34" charset="0"/>
              <a:cs typeface="Lato Bold" panose="020F0802020204030203" pitchFamily="34" charset="0"/>
            </a:endParaRPr>
          </a:p>
        </p:txBody>
      </p:sp>
      <p:pic>
        <p:nvPicPr>
          <p:cNvPr id="8" name="Picture 7" descr="Screen Shot 2015-08-04 at 2.59.02 PM.png" title="picture of 3 peop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6743"/>
            <a:ext cx="9144000" cy="3093323"/>
          </a:xfrm>
          <a:prstGeom prst="rect">
            <a:avLst/>
          </a:prstGeom>
        </p:spPr>
      </p:pic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8407" y="6446838"/>
            <a:ext cx="310243" cy="195943"/>
          </a:xfrm>
        </p:spPr>
        <p:txBody>
          <a:bodyPr/>
          <a:lstStyle/>
          <a:p>
            <a:fld id="{732FE35E-1012-402B-93BB-AACBE880BDC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EducationSuperHighway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6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California’s BIIG Program: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08574"/>
            <a:ext cx="7886700" cy="44450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Establish eligibility criteria</a:t>
            </a:r>
          </a:p>
          <a:p>
            <a:pPr lvl="1"/>
            <a:r>
              <a:rPr lang="en-US" dirty="0" smtClean="0"/>
              <a:t>P1: Schools that could not administer online tests</a:t>
            </a:r>
          </a:p>
          <a:p>
            <a:pPr lvl="1"/>
            <a:r>
              <a:rPr lang="en-US" dirty="0" smtClean="0"/>
              <a:t>P2: Schools whose broadband infrastructure was not scalable to future needs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Identify eligible sites</a:t>
            </a:r>
          </a:p>
          <a:p>
            <a:pPr lvl="1"/>
            <a:r>
              <a:rPr lang="en-US" dirty="0" smtClean="0"/>
              <a:t>Pre-identification</a:t>
            </a:r>
          </a:p>
          <a:p>
            <a:pPr lvl="1"/>
            <a:r>
              <a:rPr lang="en-US" dirty="0" smtClean="0"/>
              <a:t>Self-nomination</a:t>
            </a:r>
          </a:p>
          <a:p>
            <a:pPr lvl="1"/>
            <a:r>
              <a:rPr lang="en-US" dirty="0" smtClean="0"/>
              <a:t>Validation and Technical Evaluation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RFP Process</a:t>
            </a:r>
          </a:p>
          <a:p>
            <a:pPr lvl="1"/>
            <a:r>
              <a:rPr lang="en-US" dirty="0" smtClean="0"/>
              <a:t>CENIC, the network operator of </a:t>
            </a:r>
            <a:r>
              <a:rPr lang="en-US" dirty="0" err="1" smtClean="0"/>
              <a:t>CalREN</a:t>
            </a:r>
            <a:r>
              <a:rPr lang="en-US" dirty="0" smtClean="0"/>
              <a:t>, provided expertise to help craft the RFP</a:t>
            </a:r>
          </a:p>
          <a:p>
            <a:pPr lvl="1"/>
            <a:r>
              <a:rPr lang="en-US" dirty="0" smtClean="0"/>
              <a:t>Bidders conferences were held to communicate the opportunity to potential service providers</a:t>
            </a:r>
          </a:p>
          <a:p>
            <a:pPr lvl="1"/>
            <a:r>
              <a:rPr lang="en-US" dirty="0" smtClean="0"/>
              <a:t>After bids were received, CENIC and K12HSN reviewed the proposals and recommended awardees for each site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Grant Awards</a:t>
            </a:r>
          </a:p>
          <a:p>
            <a:pPr lvl="1"/>
            <a:r>
              <a:rPr lang="en-US" dirty="0" smtClean="0"/>
              <a:t>A review committee validated the grant process and confirmed funds to be awarded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How did California implement the grant?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20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09188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21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pic>
        <p:nvPicPr>
          <p:cNvPr id="6" name="Picture 5" descr="the average increase in both monthly recurring cost, and internet connectivity." title="char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407" y="1367300"/>
            <a:ext cx="4116719" cy="42962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553" y="5873010"/>
            <a:ext cx="8633284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i="1" dirty="0" smtClean="0">
                <a:solidFill>
                  <a:schemeClr val="bg1">
                    <a:lumMod val="75000"/>
                  </a:schemeClr>
                </a:solidFill>
                <a:latin typeface="Lato Regular"/>
                <a:cs typeface="Lato Regular"/>
              </a:rPr>
              <a:t>Source: K12HSN - </a:t>
            </a:r>
            <a:r>
              <a:rPr lang="en-US" sz="1100" i="1" u="sng" dirty="0" smtClean="0">
                <a:solidFill>
                  <a:schemeClr val="bg1">
                    <a:lumMod val="75000"/>
                  </a:schemeClr>
                </a:solidFill>
                <a:latin typeface="Lato Regular"/>
                <a:cs typeface="Lato Regular"/>
              </a:rPr>
              <a:t>Connecting California’s Children 2015</a:t>
            </a:r>
            <a:endParaRPr lang="en-US" sz="1100" i="1" dirty="0">
              <a:solidFill>
                <a:schemeClr val="bg1">
                  <a:lumMod val="75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7973" y="2037686"/>
            <a:ext cx="39073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90% of grant sites upgraded to a 1 Gbps connection or greater</a:t>
            </a:r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95% of grant sites were connected to fiber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California’s BIIG Program: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78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000" b="1" dirty="0" smtClean="0"/>
              <a:t>How are Category 2 funds currently capped?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Category 2 funding is calculated on a “per student” basis, and is capped over a 5-year period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Five-year period starts with the 1</a:t>
            </a:r>
            <a:r>
              <a:rPr lang="en-US" baseline="30000" dirty="0" smtClean="0"/>
              <a:t>st</a:t>
            </a:r>
            <a:r>
              <a:rPr lang="en-US" dirty="0" smtClean="0"/>
              <a:t> year of funding and ends 4 years later</a:t>
            </a:r>
          </a:p>
          <a:p>
            <a:pPr>
              <a:spcAft>
                <a:spcPts val="600"/>
              </a:spcAft>
            </a:pPr>
            <a:r>
              <a:rPr lang="en-US" dirty="0"/>
              <a:t>The “2 in 5 rule” – where applicants could only access funds within 2 out of any 5 sequential years – is no longer in effect.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FCC rule applies to applicants first funded between 2015 and 2019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Once funded in any year from 2015 to 2019, the applicant is locked into the pre-discount budget process for the full 5 years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In 2020 and beyond, it is unclear how the FCC rule will apply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22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8650" y="6409035"/>
            <a:ext cx="671195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Source</a:t>
            </a:r>
            <a:r>
              <a:rPr lang="en-US" sz="1100" dirty="0"/>
              <a:t>: http://e-</a:t>
            </a:r>
            <a:r>
              <a:rPr lang="en-US" sz="1100" dirty="0" err="1"/>
              <a:t>ratecentral.com</a:t>
            </a:r>
            <a:r>
              <a:rPr lang="en-US" sz="1100" dirty="0"/>
              <a:t>/archive/News/News2015/weekly-news-2015-0323.asp</a:t>
            </a:r>
          </a:p>
        </p:txBody>
      </p:sp>
      <p:grpSp>
        <p:nvGrpSpPr>
          <p:cNvPr id="7" name="Group 6" descr="Wi-Fi" title="graphic"/>
          <p:cNvGrpSpPr/>
          <p:nvPr/>
        </p:nvGrpSpPr>
        <p:grpSpPr>
          <a:xfrm>
            <a:off x="7763774" y="839383"/>
            <a:ext cx="1431985" cy="926634"/>
            <a:chOff x="7763774" y="839383"/>
            <a:chExt cx="1431985" cy="926634"/>
          </a:xfrm>
        </p:grpSpPr>
        <p:pic>
          <p:nvPicPr>
            <p:cNvPr id="8" name="Picture 7" descr="Wi-Fi" title="graphic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5569" y="839383"/>
              <a:ext cx="590550" cy="59055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763774" y="1489018"/>
              <a:ext cx="143198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200" dirty="0" smtClean="0"/>
                <a:t>WI-FI</a:t>
              </a:r>
              <a:endParaRPr lang="en-US" sz="12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2 funding cap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532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Pre-discount budget for a school = # students </a:t>
            </a:r>
            <a:r>
              <a:rPr lang="en-US" dirty="0"/>
              <a:t>x</a:t>
            </a:r>
            <a:r>
              <a:rPr lang="en-US" dirty="0" smtClean="0"/>
              <a:t> $150</a:t>
            </a:r>
          </a:p>
          <a:p>
            <a:endParaRPr lang="en-US" dirty="0" smtClean="0"/>
          </a:p>
          <a:p>
            <a:r>
              <a:rPr lang="en-US" dirty="0" smtClean="0"/>
              <a:t>Minimum of $9,200 if the school has fewer than 62 students</a:t>
            </a:r>
          </a:p>
          <a:p>
            <a:endParaRPr lang="en-US" dirty="0" smtClean="0"/>
          </a:p>
          <a:p>
            <a:r>
              <a:rPr lang="en-US" b="1" dirty="0" smtClean="0"/>
              <a:t>Example: school with 1,000 students</a:t>
            </a:r>
            <a:endParaRPr lang="en-US" b="1" dirty="0"/>
          </a:p>
          <a:p>
            <a:pPr lvl="1"/>
            <a:endParaRPr lang="en-US" b="1" dirty="0" smtClean="0"/>
          </a:p>
          <a:p>
            <a:pPr marL="457200" lvl="1" indent="0">
              <a:buNone/>
            </a:pPr>
            <a:r>
              <a:rPr lang="en-US" sz="1600" dirty="0" smtClean="0"/>
              <a:t>85% discount rate (the maximum for Cat 2)</a:t>
            </a:r>
          </a:p>
          <a:p>
            <a:pPr lvl="1"/>
            <a:endParaRPr lang="en-US" sz="1600" dirty="0" smtClean="0"/>
          </a:p>
          <a:p>
            <a:pPr marL="457200" lvl="1" indent="0">
              <a:buNone/>
            </a:pPr>
            <a:r>
              <a:rPr lang="en-US" sz="1600" dirty="0" smtClean="0"/>
              <a:t>Pre-discount budget:					$150,000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r>
              <a:rPr lang="en-US" sz="1600" dirty="0" smtClean="0"/>
              <a:t>E-rate discounts: 	up to $127,500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sz="1600" dirty="0" smtClean="0"/>
              <a:t>Budget is capped to a 5-year window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23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4700" y="6421438"/>
            <a:ext cx="6147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</a:t>
            </a:r>
            <a:r>
              <a:rPr lang="en-US" sz="1100" dirty="0"/>
              <a:t>: http://</a:t>
            </a:r>
            <a:r>
              <a:rPr lang="en-US" sz="1100" dirty="0" err="1"/>
              <a:t>www.usac.org</a:t>
            </a:r>
            <a:r>
              <a:rPr lang="en-US" sz="1100" dirty="0"/>
              <a:t>/_res/documents/</a:t>
            </a:r>
            <a:r>
              <a:rPr lang="en-US" sz="1100" dirty="0" err="1"/>
              <a:t>sl</a:t>
            </a:r>
            <a:r>
              <a:rPr lang="en-US" sz="1100" dirty="0"/>
              <a:t>/training/2014/8-Setting-Applicant-Budgets.pdf</a:t>
            </a:r>
          </a:p>
        </p:txBody>
      </p:sp>
      <p:grpSp>
        <p:nvGrpSpPr>
          <p:cNvPr id="7" name="Group 6" descr="Wi-Fi" title="graphic"/>
          <p:cNvGrpSpPr/>
          <p:nvPr/>
        </p:nvGrpSpPr>
        <p:grpSpPr>
          <a:xfrm>
            <a:off x="7763774" y="839383"/>
            <a:ext cx="1431985" cy="926634"/>
            <a:chOff x="7763774" y="839383"/>
            <a:chExt cx="1431985" cy="926634"/>
          </a:xfrm>
        </p:grpSpPr>
        <p:pic>
          <p:nvPicPr>
            <p:cNvPr id="8" name="Picture 7" descr="Wi-Fi" title="graphic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5569" y="839383"/>
              <a:ext cx="590550" cy="59055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763774" y="1489018"/>
              <a:ext cx="143198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200" dirty="0" smtClean="0"/>
                <a:t>WI-FI</a:t>
              </a:r>
              <a:endParaRPr lang="en-US" sz="12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2 budget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960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000" b="1" dirty="0" smtClean="0"/>
              <a:t>Are non-recurring costs eligible for discounts?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Not </a:t>
            </a:r>
            <a:r>
              <a:rPr lang="en-US" dirty="0"/>
              <a:t>all non-recurring charges are eligible, but at a high level, most installation, activation, and initial setup charges qualify (presuming the service being installed is itself eligible).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There </a:t>
            </a:r>
            <a:r>
              <a:rPr lang="en-US" dirty="0"/>
              <a:t>are special areas of E-rate rules that govern the eligibility of customer-premise equipment such as terminating electronics, and “special construction charges” for fiber deployments vary depending on whether a lit or dark fiber service is being procured</a:t>
            </a:r>
            <a:r>
              <a:rPr lang="en-US" dirty="0" smtClean="0"/>
              <a:t>.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Starting in FY 2016, both dark and lit fiber services will be treated more or less equally with respect to recurring, non-recurring, construction, and maintenance charges. 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On</a:t>
            </a:r>
            <a:r>
              <a:rPr lang="en-US" dirty="0"/>
              <a:t>-premise installation of wireless and microwave services does qualify, but there can be some eligibility limitations on the amount, type, and configuration of equipment involved.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24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8650" y="6409035"/>
            <a:ext cx="671195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Source: https</a:t>
            </a:r>
            <a:r>
              <a:rPr lang="en-US" sz="1100" dirty="0"/>
              <a:t>://</a:t>
            </a:r>
            <a:r>
              <a:rPr lang="en-US" sz="1100" dirty="0" err="1"/>
              <a:t>www.fundsforlearning.com</a:t>
            </a:r>
            <a:r>
              <a:rPr lang="en-US" sz="1100" dirty="0"/>
              <a:t>/blog/2015/03/funding-year-2015-e-rate-eligibility-q&amp;a</a:t>
            </a:r>
          </a:p>
        </p:txBody>
      </p:sp>
      <p:grpSp>
        <p:nvGrpSpPr>
          <p:cNvPr id="7" name="Group 6" descr="Wi-Fi" title="graphic"/>
          <p:cNvGrpSpPr/>
          <p:nvPr/>
        </p:nvGrpSpPr>
        <p:grpSpPr>
          <a:xfrm>
            <a:off x="7763774" y="839383"/>
            <a:ext cx="1431985" cy="926634"/>
            <a:chOff x="7763774" y="839383"/>
            <a:chExt cx="1431985" cy="926634"/>
          </a:xfrm>
        </p:grpSpPr>
        <p:pic>
          <p:nvPicPr>
            <p:cNvPr id="8" name="Picture 7" descr="Wi-Fi" title="graphic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5569" y="839383"/>
              <a:ext cx="590550" cy="59055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7763774" y="1489018"/>
              <a:ext cx="143198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200" dirty="0" smtClean="0"/>
                <a:t>WI-FI</a:t>
              </a:r>
              <a:endParaRPr lang="en-US" sz="12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Eligible non-recurring costs (NRC)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426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11399"/>
            <a:ext cx="7886700" cy="1122365"/>
          </a:xfrm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25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8040014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2101"/>
            <a:ext cx="7886700" cy="9270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Example: </a:t>
            </a:r>
            <a:r>
              <a:rPr lang="en-US" dirty="0" smtClean="0"/>
              <a:t>Sample School </a:t>
            </a:r>
            <a:r>
              <a:rPr lang="en-US" dirty="0"/>
              <a:t>District wants to procure a fiber connection </a:t>
            </a:r>
            <a:r>
              <a:rPr lang="en-US" dirty="0" smtClean="0"/>
              <a:t>to one of their schools currently on a T-1 connection. </a:t>
            </a:r>
            <a:r>
              <a:rPr lang="en-US" dirty="0"/>
              <a:t>The district </a:t>
            </a:r>
            <a:r>
              <a:rPr lang="en-US" dirty="0" smtClean="0"/>
              <a:t>received multiple bids for both lit and dark services and determined that a $100,000 bid for </a:t>
            </a:r>
            <a:r>
              <a:rPr lang="en-US" dirty="0"/>
              <a:t>a fiber </a:t>
            </a:r>
            <a:r>
              <a:rPr lang="en-US" dirty="0" smtClean="0"/>
              <a:t>build was the most cost-effective option.  How </a:t>
            </a:r>
            <a:r>
              <a:rPr lang="en-US" dirty="0"/>
              <a:t>much money would this fiber project cost the district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26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grpSp>
        <p:nvGrpSpPr>
          <p:cNvPr id="11" name="Group 10" descr="Fiber" title="graphic"/>
          <p:cNvGrpSpPr/>
          <p:nvPr/>
        </p:nvGrpSpPr>
        <p:grpSpPr>
          <a:xfrm>
            <a:off x="7746521" y="839383"/>
            <a:ext cx="1431985" cy="926634"/>
            <a:chOff x="7746521" y="839383"/>
            <a:chExt cx="1431985" cy="926634"/>
          </a:xfrm>
        </p:grpSpPr>
        <p:pic>
          <p:nvPicPr>
            <p:cNvPr id="12" name="Picture 11" descr="fiber" title="graphic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7366" y="839383"/>
              <a:ext cx="571500" cy="5715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7746521" y="1489018"/>
              <a:ext cx="143198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914400"/>
              <a:r>
                <a:rPr lang="en-US" sz="1200" dirty="0" smtClean="0">
                  <a:solidFill>
                    <a:prstClr val="black"/>
                  </a:solidFill>
                  <a:latin typeface="Lato"/>
                </a:rPr>
                <a:t>FIBER</a:t>
              </a:r>
              <a:endParaRPr lang="en-US" sz="1200" dirty="0">
                <a:solidFill>
                  <a:prstClr val="black"/>
                </a:solidFill>
                <a:latin typeface="Lato"/>
              </a:endParaRPr>
            </a:p>
          </p:txBody>
        </p:sp>
      </p:grpSp>
      <p:graphicFrame>
        <p:nvGraphicFramePr>
          <p:cNvPr id="18" name="Table 17" descr="Fiber build qote from vendor $100,000&#10;E-rate reimbursement rate 70% $70,000&#10;Total cost to Sample SD 30% $30,000" title="chart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999582"/>
              </p:ext>
            </p:extLst>
          </p:nvPr>
        </p:nvGraphicFramePr>
        <p:xfrm>
          <a:off x="1309134" y="3169634"/>
          <a:ext cx="6475966" cy="1570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4027"/>
                <a:gridCol w="1280526"/>
                <a:gridCol w="1681413"/>
              </a:tblGrid>
              <a:tr h="5234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dirty="0" smtClean="0">
                          <a:solidFill>
                            <a:srgbClr val="212121"/>
                          </a:solidFill>
                          <a:latin typeface="+mn-lt"/>
                        </a:rPr>
                        <a:t>Fiber build quote from vendor</a:t>
                      </a:r>
                      <a:endParaRPr lang="en-US" sz="1800" b="1" i="0" u="none" strike="noStrike" dirty="0">
                        <a:solidFill>
                          <a:srgbClr val="21212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$100,000</a:t>
                      </a:r>
                      <a:endParaRPr lang="en-US" sz="1800" b="0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34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E-rate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reimbursement rate</a:t>
                      </a:r>
                      <a:endParaRPr lang="en-US" sz="18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70%</a:t>
                      </a:r>
                      <a:endParaRPr lang="en-US" sz="1800" b="0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$70,000</a:t>
                      </a:r>
                      <a:endParaRPr lang="en-US" sz="1800" b="0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34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Total cost to Sample SD</a:t>
                      </a:r>
                      <a:endParaRPr lang="en-US" sz="18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30%</a:t>
                      </a:r>
                      <a:endParaRPr lang="en-US" sz="1800" b="0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$30,000</a:t>
                      </a:r>
                      <a:endParaRPr lang="en-US" sz="1800" b="0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9" name="Straight Connector 18" descr="graphic line" title="graphic line"/>
          <p:cNvCxnSpPr/>
          <p:nvPr/>
        </p:nvCxnSpPr>
        <p:spPr>
          <a:xfrm flipV="1">
            <a:off x="1282110" y="4239660"/>
            <a:ext cx="6221966" cy="57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52571" y="5378784"/>
            <a:ext cx="3925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spc="300" dirty="0" smtClean="0">
                <a:solidFill>
                  <a:prstClr val="black">
                    <a:alpha val="25000"/>
                  </a:prstClr>
                </a:solidFill>
                <a:latin typeface="Lato Black" panose="020F0A02020204030203" pitchFamily="34" charset="0"/>
                <a:cs typeface="Lato Black" panose="020F0A02020204030203" pitchFamily="34" charset="0"/>
              </a:rPr>
              <a:t>Sample Data</a:t>
            </a:r>
            <a:endParaRPr lang="en-US" sz="2400" spc="300" dirty="0">
              <a:solidFill>
                <a:prstClr val="black">
                  <a:alpha val="25000"/>
                </a:prstClr>
              </a:solidFill>
              <a:latin typeface="Lato Black" panose="020F0A02020204030203" pitchFamily="34" charset="0"/>
              <a:cs typeface="Lato Black" panose="020F0A0202020403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E-rate can support getting fiber to schools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67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27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grpSp>
        <p:nvGrpSpPr>
          <p:cNvPr id="11" name="Group 10" descr="fiber" title="graphic"/>
          <p:cNvGrpSpPr/>
          <p:nvPr/>
        </p:nvGrpSpPr>
        <p:grpSpPr>
          <a:xfrm>
            <a:off x="7746521" y="839383"/>
            <a:ext cx="1431985" cy="926634"/>
            <a:chOff x="7746521" y="839383"/>
            <a:chExt cx="1431985" cy="926634"/>
          </a:xfrm>
        </p:grpSpPr>
        <p:pic>
          <p:nvPicPr>
            <p:cNvPr id="12" name="Picture 11" descr="fiber" title="graphic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7366" y="839383"/>
              <a:ext cx="571500" cy="5715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7746521" y="1489018"/>
              <a:ext cx="143198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914400"/>
              <a:r>
                <a:rPr lang="en-US" sz="1200" dirty="0" smtClean="0">
                  <a:solidFill>
                    <a:prstClr val="black"/>
                  </a:solidFill>
                  <a:latin typeface="Lato"/>
                </a:rPr>
                <a:t>FIBER</a:t>
              </a:r>
              <a:endParaRPr lang="en-US" sz="1200" dirty="0">
                <a:solidFill>
                  <a:prstClr val="black"/>
                </a:solidFill>
                <a:latin typeface="Lato"/>
              </a:endParaRPr>
            </a:p>
          </p:txBody>
        </p:sp>
      </p:grpSp>
      <p:graphicFrame>
        <p:nvGraphicFramePr>
          <p:cNvPr id="18" name="Table 17" descr="Fiber build from vendor" title="box around chart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918391"/>
              </p:ext>
            </p:extLst>
          </p:nvPr>
        </p:nvGraphicFramePr>
        <p:xfrm>
          <a:off x="1309134" y="2576815"/>
          <a:ext cx="6475966" cy="3448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5966"/>
              </a:tblGrid>
              <a:tr h="261748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dirty="0" smtClean="0">
                          <a:solidFill>
                            <a:srgbClr val="212121"/>
                          </a:solidFill>
                        </a:rPr>
                        <a:t>Fiber build quote from </a:t>
                      </a:r>
                      <a:r>
                        <a:rPr lang="en-US" sz="1800" dirty="0" smtClean="0">
                          <a:solidFill>
                            <a:srgbClr val="212121"/>
                          </a:solidFill>
                        </a:rPr>
                        <a:t>vendor</a:t>
                      </a:r>
                      <a:r>
                        <a:rPr lang="en-US" sz="1800" b="1" i="0" u="none" strike="noStrike" baseline="0" dirty="0" smtClean="0">
                          <a:solidFill>
                            <a:srgbClr val="21212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$100,000</a:t>
                      </a:r>
                      <a:endParaRPr lang="en-US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E-rate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reimbursement 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rate, </a:t>
                      </a:r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70,000</a:t>
                      </a:r>
                      <a:endParaRPr lang="en-US" sz="18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State </a:t>
                      </a:r>
                      <a:r>
                        <a:rPr lang="en-US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contribution,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10%,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  <a:endParaRPr lang="en-US" sz="1800" b="0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Bonus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E-rate 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match, 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10%,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  <a:endParaRPr lang="en-US" sz="1800" b="0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Total cost to Sample </a:t>
                      </a:r>
                      <a:r>
                        <a:rPr lang="en-US" sz="18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SD,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10%,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</a:rPr>
                        <a:t>10,000</a:t>
                      </a:r>
                      <a:endParaRPr lang="en-US" sz="1800" b="0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3497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 smtClean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Note: </a:t>
                      </a:r>
                      <a:r>
                        <a:rPr lang="en-US" sz="1800" b="0" i="0" u="none" strike="noStrike" dirty="0" smtClean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Sample SD can pay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2"/>
                          </a:solidFill>
                          <a:effectLst/>
                          <a:latin typeface="Calibri" panose="020F0502020204030204" pitchFamily="34" charset="0"/>
                        </a:rPr>
                        <a:t> their match over 4 years, if agreed to by the service provider.  $10,000 / 48 months = $208 per month.</a:t>
                      </a:r>
                      <a:endParaRPr lang="en-US" sz="1800" b="0" i="0" u="none" strike="noStrike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9" name="Straight Connector 18" descr="shading" title="shading"/>
          <p:cNvCxnSpPr/>
          <p:nvPr/>
        </p:nvCxnSpPr>
        <p:spPr>
          <a:xfrm flipV="1">
            <a:off x="1309134" y="4311088"/>
            <a:ext cx="6221966" cy="57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628650" y="1562101"/>
            <a:ext cx="7886700" cy="9270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smtClean="0"/>
              <a:t>Example: </a:t>
            </a:r>
            <a:r>
              <a:rPr lang="en-US" smtClean="0"/>
              <a:t>Sample School District wants to procure a fiber connection to one of their schools currently on a T-1 connection. The district received multiple bids for both lit and dark services and determined that a $100,000 bid for a fiber build was the most cost-effective option.  How much money would this fiber project cost the district?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E-rate match for state contribution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60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28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grpSp>
        <p:nvGrpSpPr>
          <p:cNvPr id="6" name="Group 5" descr="fiber" title="graphic"/>
          <p:cNvGrpSpPr/>
          <p:nvPr/>
        </p:nvGrpSpPr>
        <p:grpSpPr>
          <a:xfrm>
            <a:off x="7746521" y="839383"/>
            <a:ext cx="1431985" cy="926634"/>
            <a:chOff x="7746521" y="839383"/>
            <a:chExt cx="1431985" cy="926634"/>
          </a:xfrm>
        </p:grpSpPr>
        <p:pic>
          <p:nvPicPr>
            <p:cNvPr id="7" name="Picture 6" descr="fiber" title="graphic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7366" y="839383"/>
              <a:ext cx="571500" cy="5715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8" name="TextBox 7"/>
            <p:cNvSpPr txBox="1"/>
            <p:nvPr/>
          </p:nvSpPr>
          <p:spPr>
            <a:xfrm>
              <a:off x="7746521" y="1489018"/>
              <a:ext cx="143198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914400"/>
              <a:r>
                <a:rPr lang="en-US" sz="1200" dirty="0" smtClean="0">
                  <a:solidFill>
                    <a:prstClr val="black"/>
                  </a:solidFill>
                  <a:latin typeface="Lato"/>
                </a:rPr>
                <a:t>FIBER</a:t>
              </a:r>
              <a:endParaRPr lang="en-US" sz="1200" dirty="0">
                <a:solidFill>
                  <a:prstClr val="black"/>
                </a:solidFill>
                <a:latin typeface="Lato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28650" y="6400800"/>
            <a:ext cx="6431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Sources: USAC, http</a:t>
            </a:r>
            <a:r>
              <a:rPr lang="en-US" sz="1200" dirty="0"/>
              <a:t>://</a:t>
            </a:r>
            <a:r>
              <a:rPr lang="en-US" sz="1200" dirty="0" err="1"/>
              <a:t>erate.training</a:t>
            </a:r>
            <a:r>
              <a:rPr lang="en-US" sz="1200" dirty="0"/>
              <a:t>/cost-allocation-of-fiber-strands-when-self-constructing/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28650" y="1752601"/>
            <a:ext cx="7886700" cy="42290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E-rate will not fund capacity beyond what the applicant needs in that funding year.  Applicants may not seek E-rate funds for excess fiber that is not in use</a:t>
            </a:r>
            <a:r>
              <a:rPr lang="en-US" dirty="0" smtClean="0"/>
              <a:t>.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Example</a:t>
            </a:r>
            <a:r>
              <a:rPr lang="en-US" b="1" dirty="0"/>
              <a:t>: </a:t>
            </a:r>
            <a:r>
              <a:rPr lang="en-US" dirty="0" smtClean="0"/>
              <a:t>Sample School </a:t>
            </a:r>
            <a:r>
              <a:rPr lang="en-US" dirty="0"/>
              <a:t>District </a:t>
            </a:r>
            <a:r>
              <a:rPr lang="en-US" dirty="0" smtClean="0"/>
              <a:t>finds that self construction is the most cost effective option.  </a:t>
            </a:r>
          </a:p>
          <a:p>
            <a:r>
              <a:rPr lang="en-US" dirty="0" smtClean="0"/>
              <a:t>The district only needs 4 strands of cable to the nearest connection point</a:t>
            </a:r>
          </a:p>
          <a:p>
            <a:r>
              <a:rPr lang="en-US" dirty="0" smtClean="0"/>
              <a:t>However, fiber typically comes in increments of 12 strands (12, 24, 48, 96, etc.)</a:t>
            </a:r>
          </a:p>
          <a:p>
            <a:r>
              <a:rPr lang="en-US" dirty="0" smtClean="0"/>
              <a:t>Other community institutions are also in need of fiber</a:t>
            </a:r>
          </a:p>
          <a:p>
            <a:pPr marL="0" indent="0">
              <a:buNone/>
            </a:pPr>
            <a:r>
              <a:rPr lang="en-US" dirty="0" smtClean="0"/>
              <a:t>Sample SD opts to construct a network with 144 strands to help serve other local community institutions.</a:t>
            </a:r>
            <a:br>
              <a:rPr lang="en-US" dirty="0" smtClean="0"/>
            </a:br>
            <a:endParaRPr lang="en-US" sz="1200" b="1" dirty="0" smtClean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How </a:t>
            </a:r>
            <a:r>
              <a:rPr lang="en-US" b="1" dirty="0">
                <a:solidFill>
                  <a:schemeClr val="accent5"/>
                </a:solidFill>
              </a:rPr>
              <a:t>do you allocate costs</a:t>
            </a:r>
            <a:r>
              <a:rPr lang="en-US" b="1" dirty="0" smtClean="0">
                <a:solidFill>
                  <a:schemeClr val="accent5"/>
                </a:solidFill>
              </a:rPr>
              <a:t>?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Leveraging E-rate for cost allocation (1 of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557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29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grpSp>
        <p:nvGrpSpPr>
          <p:cNvPr id="6" name="Group 5" descr="fiber" title="graphic"/>
          <p:cNvGrpSpPr/>
          <p:nvPr/>
        </p:nvGrpSpPr>
        <p:grpSpPr>
          <a:xfrm>
            <a:off x="7746521" y="839383"/>
            <a:ext cx="1431985" cy="926634"/>
            <a:chOff x="7746521" y="839383"/>
            <a:chExt cx="1431985" cy="926634"/>
          </a:xfrm>
        </p:grpSpPr>
        <p:pic>
          <p:nvPicPr>
            <p:cNvPr id="7" name="Picture 6" descr="fiber" title="graphic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7366" y="839383"/>
              <a:ext cx="571500" cy="5715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8" name="TextBox 7"/>
            <p:cNvSpPr txBox="1"/>
            <p:nvPr/>
          </p:nvSpPr>
          <p:spPr>
            <a:xfrm>
              <a:off x="7746521" y="1489018"/>
              <a:ext cx="143198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914400"/>
              <a:r>
                <a:rPr lang="en-US" sz="1200" dirty="0" smtClean="0">
                  <a:solidFill>
                    <a:prstClr val="black"/>
                  </a:solidFill>
                  <a:latin typeface="Lato"/>
                </a:rPr>
                <a:t>FIBER</a:t>
              </a:r>
              <a:endParaRPr lang="en-US" sz="1200" dirty="0">
                <a:solidFill>
                  <a:prstClr val="black"/>
                </a:solidFill>
                <a:latin typeface="Lato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28650" y="6400800"/>
            <a:ext cx="5892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http://</a:t>
            </a:r>
            <a:r>
              <a:rPr lang="en-US" sz="1200" dirty="0" err="1"/>
              <a:t>erate.training</a:t>
            </a:r>
            <a:r>
              <a:rPr lang="en-US" sz="1200" dirty="0"/>
              <a:t>/cost-allocation-of-fiber-strands-when-self-constructing/</a:t>
            </a:r>
          </a:p>
        </p:txBody>
      </p:sp>
      <p:graphicFrame>
        <p:nvGraphicFramePr>
          <p:cNvPr id="4" name="Content Placeholder 3" descr="decorative" title="decorativ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485294"/>
              </p:ext>
            </p:extLst>
          </p:nvPr>
        </p:nvGraphicFramePr>
        <p:xfrm>
          <a:off x="628650" y="3853180"/>
          <a:ext cx="7886700" cy="2021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28900"/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Fiber build for 12</a:t>
                      </a:r>
                      <a:r>
                        <a:rPr lang="en-US" baseline="0" dirty="0" smtClean="0"/>
                        <a:t> strands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Fiber</a:t>
                      </a:r>
                      <a:r>
                        <a:rPr lang="en-US" baseline="0" dirty="0" smtClean="0"/>
                        <a:t> build for 144 strands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Construction cost to lay down 1 mile of</a:t>
                      </a:r>
                      <a:r>
                        <a:rPr lang="en-US" baseline="0" dirty="0" smtClean="0"/>
                        <a:t> fiber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$100,000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Fiber strands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$15,000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dirty="0" smtClean="0"/>
                        <a:t>12 strands)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$30,000</a:t>
                      </a:r>
                      <a:r>
                        <a:rPr lang="en-US" baseline="0" dirty="0" smtClean="0"/>
                        <a:t> (144 strands)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 cost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$115,000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$130,000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" y="1371600"/>
            <a:ext cx="78295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/>
                </a:solidFill>
              </a:rPr>
              <a:t>How does Sample School District cost allocate additional fiber?</a:t>
            </a:r>
            <a:endParaRPr lang="en-US" b="1" dirty="0">
              <a:solidFill>
                <a:schemeClr val="accent5"/>
              </a:solidFill>
            </a:endParaRP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Per E-rate rules, Sample School district needs to cost allocate out the strands that are not being used to serve the school (144-4=140)</a:t>
            </a:r>
          </a:p>
          <a:p>
            <a:pPr marL="342900" indent="-342900">
              <a:buAutoNum type="arabicPeriod"/>
            </a:pPr>
            <a:r>
              <a:rPr lang="en-US" dirty="0" smtClean="0"/>
              <a:t>The cost for adding an additional 140 strands of fiber is $15,000, which represents the price difference for 12 v. 144 strands</a:t>
            </a:r>
          </a:p>
          <a:p>
            <a:pPr marL="342900" indent="-342900">
              <a:buAutoNum type="arabicPeriod"/>
            </a:pPr>
            <a:r>
              <a:rPr lang="en-US" dirty="0" smtClean="0"/>
              <a:t>The E-rate funding request for a fiber build with 144 strands would be for $115,000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Leveraging E-rate for cost allocation (2 of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69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5" descr="names listed" title="chart of funder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497341"/>
              </p:ext>
            </p:extLst>
          </p:nvPr>
        </p:nvGraphicFramePr>
        <p:xfrm>
          <a:off x="628650" y="1562100"/>
          <a:ext cx="7650378" cy="4644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0126"/>
                <a:gridCol w="2550126"/>
                <a:gridCol w="2550126"/>
              </a:tblGrid>
              <a:tr h="92795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The Bill and Melinda Gates Foundation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Startup: Education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The Leona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 M. and Harry B. Helmsley Charitable Trust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</a:tr>
              <a:tr h="898207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Timothy and Michele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Barakett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 Foundation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Draper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 Richards Kaplan Foundation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Devon and Pete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Briger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  <a:p>
                      <a:pPr algn="ctr"/>
                      <a:endParaRPr lang="en-US" sz="1800" b="0" dirty="0" smtClean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</a:tr>
              <a:tr h="72854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The Learning Accelerator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Philip and Alicia Hammarskjold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The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 A.L. Mailman Foundation</a:t>
                      </a:r>
                    </a:p>
                    <a:p>
                      <a:pPr algn="ctr"/>
                      <a:endParaRPr lang="en-US" sz="1800" b="0" baseline="0" dirty="0" smtClean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</a:tr>
              <a:tr h="72854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Hank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 and Bonnie Miller Family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Leeds Family Foundation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Maverick Capital Foundation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</a:tr>
              <a:tr h="72854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Ford Foundation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Lato Regular"/>
                          <a:cs typeface="Lato Regular"/>
                        </a:rPr>
                        <a:t>Sappi Ideas that Matter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Lato Regular"/>
                        <a:cs typeface="Lato Regular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Placeholder 4" hidden="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1" descr="box with title- Our funders enable us to serve K-12 at no cost" hidden="1" title="box with title"/>
          <p:cNvSpPr txBox="1">
            <a:spLocks/>
          </p:cNvSpPr>
          <p:nvPr/>
        </p:nvSpPr>
        <p:spPr>
          <a:xfrm>
            <a:off x="628650" y="-1"/>
            <a:ext cx="7886700" cy="1122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Museo Slab 700" panose="02000000000000000000" pitchFamily="50" charset="0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" name="Title 3" descr="box shading" title="Our funders enable us to serve K-12 at not cost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23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Museo Slab 700"/>
                <a:cs typeface="Museo Slab 700"/>
              </a:rPr>
              <a:t/>
            </a:r>
            <a:br>
              <a:rPr lang="en-US" dirty="0" smtClean="0">
                <a:latin typeface="Museo Slab 700"/>
                <a:cs typeface="Museo Slab 700"/>
              </a:rPr>
            </a:br>
            <a:r>
              <a:rPr lang="en-US" dirty="0" smtClean="0">
                <a:latin typeface="Museo Slab 700"/>
                <a:cs typeface="Museo Slab 700"/>
              </a:rPr>
              <a:t>Our </a:t>
            </a:r>
            <a:r>
              <a:rPr lang="en-US" dirty="0">
                <a:latin typeface="Museo Slab 700"/>
                <a:cs typeface="Museo Slab 700"/>
              </a:rPr>
              <a:t>funders enable us to serve K-12 at no cost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38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7001"/>
            <a:ext cx="3816059" cy="444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 smtClean="0"/>
              <a:t>Category 1 services</a:t>
            </a:r>
          </a:p>
          <a:p>
            <a:r>
              <a:rPr lang="en-US" sz="1600" dirty="0"/>
              <a:t>Fiber (lit and dark)</a:t>
            </a:r>
          </a:p>
          <a:p>
            <a:r>
              <a:rPr lang="en-US" sz="1600" dirty="0"/>
              <a:t>Wireless (e.g., microwave)</a:t>
            </a:r>
          </a:p>
          <a:p>
            <a:r>
              <a:rPr lang="en-US" sz="1600" dirty="0"/>
              <a:t>Cable modem</a:t>
            </a:r>
          </a:p>
          <a:p>
            <a:r>
              <a:rPr lang="en-US" sz="1600" dirty="0"/>
              <a:t>DSL</a:t>
            </a:r>
          </a:p>
          <a:p>
            <a:r>
              <a:rPr lang="en-US" sz="1600" dirty="0" smtClean="0"/>
              <a:t>Satellite </a:t>
            </a:r>
            <a:r>
              <a:rPr lang="en-US" sz="1600" dirty="0"/>
              <a:t>service</a:t>
            </a:r>
          </a:p>
          <a:p>
            <a:r>
              <a:rPr lang="en-US" sz="1600" dirty="0"/>
              <a:t>Broadband over power lines</a:t>
            </a:r>
          </a:p>
          <a:p>
            <a:r>
              <a:rPr lang="en-US" sz="1600" dirty="0" smtClean="0"/>
              <a:t>T</a:t>
            </a:r>
            <a:r>
              <a:rPr lang="en-US" sz="1600" dirty="0"/>
              <a:t>-1, T-3</a:t>
            </a:r>
          </a:p>
          <a:p>
            <a:r>
              <a:rPr lang="en-US" sz="1600" dirty="0" smtClean="0"/>
              <a:t>Dial</a:t>
            </a:r>
            <a:r>
              <a:rPr lang="en-US" sz="1600" dirty="0"/>
              <a:t>-up</a:t>
            </a:r>
          </a:p>
          <a:p>
            <a:r>
              <a:rPr lang="en-US" sz="1600" dirty="0" smtClean="0"/>
              <a:t>Voice services</a:t>
            </a:r>
          </a:p>
          <a:p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30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71987" y="1397001"/>
            <a:ext cx="3816059" cy="444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/>
              <a:t>Category </a:t>
            </a:r>
            <a:r>
              <a:rPr lang="en-US" sz="1600" b="1" dirty="0" smtClean="0"/>
              <a:t>2 services</a:t>
            </a:r>
            <a:endParaRPr lang="en-US" sz="1600" b="1" dirty="0"/>
          </a:p>
          <a:p>
            <a:r>
              <a:rPr lang="en-US" sz="1600" dirty="0"/>
              <a:t>Access points</a:t>
            </a:r>
          </a:p>
          <a:p>
            <a:r>
              <a:rPr lang="en-US" sz="1600" dirty="0" smtClean="0"/>
              <a:t>Antennas and cabling</a:t>
            </a:r>
            <a:endParaRPr lang="en-US" sz="1600" dirty="0"/>
          </a:p>
          <a:p>
            <a:r>
              <a:rPr lang="en-US" sz="1600" dirty="0" smtClean="0"/>
              <a:t>Caching</a:t>
            </a:r>
          </a:p>
          <a:p>
            <a:r>
              <a:rPr lang="en-US" sz="1600" dirty="0" smtClean="0"/>
              <a:t>Network </a:t>
            </a:r>
            <a:r>
              <a:rPr lang="en-US" sz="1600" dirty="0"/>
              <a:t>switches</a:t>
            </a:r>
          </a:p>
          <a:p>
            <a:r>
              <a:rPr lang="en-US" sz="1600" dirty="0" smtClean="0"/>
              <a:t>Firewall </a:t>
            </a:r>
            <a:r>
              <a:rPr lang="en-US" sz="1600" dirty="0"/>
              <a:t>services and components</a:t>
            </a:r>
          </a:p>
          <a:p>
            <a:r>
              <a:rPr lang="en-US" sz="1600" dirty="0"/>
              <a:t>Switches</a:t>
            </a:r>
          </a:p>
          <a:p>
            <a:r>
              <a:rPr lang="en-US" sz="1600" dirty="0" smtClean="0"/>
              <a:t>Routers</a:t>
            </a:r>
          </a:p>
          <a:p>
            <a:r>
              <a:rPr lang="en-US" sz="1600" dirty="0" smtClean="0"/>
              <a:t>Racks</a:t>
            </a:r>
            <a:endParaRPr lang="en-US" sz="1600" dirty="0"/>
          </a:p>
          <a:p>
            <a:r>
              <a:rPr lang="en-US" sz="1600" dirty="0"/>
              <a:t>UPS/battery back up</a:t>
            </a:r>
          </a:p>
          <a:p>
            <a:r>
              <a:rPr lang="en-US" sz="1600" dirty="0" smtClean="0"/>
              <a:t>Supporting software</a:t>
            </a:r>
          </a:p>
          <a:p>
            <a:r>
              <a:rPr lang="en-US" sz="1600" dirty="0" smtClean="0"/>
              <a:t>Managed services (e.g., Wi-Fi)</a:t>
            </a:r>
          </a:p>
          <a:p>
            <a:r>
              <a:rPr lang="en-US" sz="1600" dirty="0" smtClean="0"/>
              <a:t>Basic maintenance, repair, and installation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628650" y="6411948"/>
            <a:ext cx="619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</a:t>
            </a:r>
            <a:r>
              <a:rPr lang="en-US" sz="1200" dirty="0"/>
              <a:t>http://</a:t>
            </a:r>
            <a:r>
              <a:rPr lang="en-US" sz="1200" dirty="0" err="1"/>
              <a:t>usac.org</a:t>
            </a:r>
            <a:r>
              <a:rPr lang="en-US" sz="1200" dirty="0"/>
              <a:t>/_res/documents/</a:t>
            </a:r>
            <a:r>
              <a:rPr lang="en-US" sz="1200" dirty="0" err="1"/>
              <a:t>sl</a:t>
            </a:r>
            <a:r>
              <a:rPr lang="en-US" sz="1200" dirty="0"/>
              <a:t>/</a:t>
            </a:r>
            <a:r>
              <a:rPr lang="en-US" sz="1200" dirty="0" err="1"/>
              <a:t>pdf</a:t>
            </a:r>
            <a:r>
              <a:rPr lang="en-US" sz="1200" dirty="0"/>
              <a:t>/</a:t>
            </a:r>
            <a:r>
              <a:rPr lang="en-US" sz="1200" dirty="0" err="1"/>
              <a:t>ESL_archive</a:t>
            </a:r>
            <a:r>
              <a:rPr lang="en-US" sz="1200" dirty="0"/>
              <a:t>/EligibleServicesList-2016.pdf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E-rate e</a:t>
            </a:r>
            <a:r>
              <a:rPr lang="en-US" dirty="0" smtClean="0"/>
              <a:t>ligible services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210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dirty="0" smtClean="0"/>
              <a:t>FCC Modernization Order Summaries:</a:t>
            </a:r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hlinkClick r:id="rId2"/>
              </a:rPr>
              <a:t>Summary of the E-Rate Modernization Order</a:t>
            </a:r>
            <a:endParaRPr lang="en-US" dirty="0" smtClean="0"/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hlinkClick r:id="rId3"/>
              </a:rPr>
              <a:t>Summary of the Second E-Rate Modernization Order</a:t>
            </a:r>
            <a:endParaRPr lang="en-US" dirty="0" smtClean="0"/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dirty="0" smtClean="0"/>
              <a:t>Summaries</a:t>
            </a:r>
            <a:endParaRPr lang="en-US" dirty="0" smtClean="0">
              <a:solidFill>
                <a:srgbClr val="595959"/>
              </a:solidFill>
              <a:cs typeface="Arial"/>
              <a:hlinkClick r:id="rId4"/>
            </a:endParaRPr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595959"/>
                </a:solidFill>
                <a:cs typeface="Arial"/>
                <a:hlinkClick r:id="rId5"/>
              </a:rPr>
              <a:t>Modernization </a:t>
            </a:r>
            <a:r>
              <a:rPr lang="en-US" dirty="0">
                <a:solidFill>
                  <a:srgbClr val="595959"/>
                </a:solidFill>
                <a:cs typeface="Arial"/>
                <a:hlinkClick r:id="rId5"/>
              </a:rPr>
              <a:t>Order – December 2014</a:t>
            </a:r>
            <a:r>
              <a:rPr lang="en-US" dirty="0">
                <a:solidFill>
                  <a:srgbClr val="595959"/>
                </a:solidFill>
                <a:cs typeface="Arial"/>
              </a:rPr>
              <a:t> – Wisconsin DPI</a:t>
            </a:r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595959"/>
                </a:solidFill>
                <a:cs typeface="Arial"/>
                <a:hlinkClick r:id="rId4"/>
              </a:rPr>
              <a:t>A Summary of Major Changes to the E-Rate Program from the December 11 FCC Report and Order</a:t>
            </a:r>
            <a:r>
              <a:rPr lang="en-US" dirty="0">
                <a:solidFill>
                  <a:srgbClr val="595959"/>
                </a:solidFill>
                <a:cs typeface="Arial"/>
              </a:rPr>
              <a:t> – American Library Association: January 2015</a:t>
            </a:r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595959"/>
                </a:solidFill>
                <a:cs typeface="Arial"/>
                <a:hlinkClick r:id="rId6"/>
              </a:rPr>
              <a:t>FCC </a:t>
            </a:r>
            <a:r>
              <a:rPr lang="en-US" dirty="0">
                <a:solidFill>
                  <a:srgbClr val="595959"/>
                </a:solidFill>
                <a:cs typeface="Arial"/>
                <a:hlinkClick r:id="rId6"/>
              </a:rPr>
              <a:t>Releases Second E-Rate Order On Modernizing The E-Rate Program</a:t>
            </a:r>
            <a:r>
              <a:rPr lang="en-US" dirty="0">
                <a:solidFill>
                  <a:srgbClr val="595959"/>
                </a:solidFill>
                <a:cs typeface="Arial"/>
              </a:rPr>
              <a:t> – </a:t>
            </a:r>
            <a:r>
              <a:rPr lang="en-US" dirty="0" err="1">
                <a:solidFill>
                  <a:srgbClr val="595959"/>
                </a:solidFill>
                <a:cs typeface="Arial"/>
              </a:rPr>
              <a:t>Wemble</a:t>
            </a:r>
            <a:r>
              <a:rPr lang="en-US" dirty="0">
                <a:solidFill>
                  <a:srgbClr val="595959"/>
                </a:solidFill>
                <a:cs typeface="Arial"/>
              </a:rPr>
              <a:t> Carlyle: January 7, 201</a:t>
            </a:r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595959"/>
                </a:solidFill>
                <a:cs typeface="Arial"/>
                <a:hlinkClick r:id="rId7"/>
              </a:rPr>
              <a:t>The </a:t>
            </a:r>
            <a:r>
              <a:rPr lang="en-US" dirty="0">
                <a:solidFill>
                  <a:srgbClr val="595959"/>
                </a:solidFill>
                <a:cs typeface="Arial"/>
                <a:hlinkClick r:id="rId7"/>
              </a:rPr>
              <a:t>FCC Delivers Phase II of E-Rate Modernization</a:t>
            </a:r>
            <a:r>
              <a:rPr lang="en-US" dirty="0">
                <a:solidFill>
                  <a:srgbClr val="595959"/>
                </a:solidFill>
                <a:cs typeface="Arial"/>
              </a:rPr>
              <a:t> – Open Technology Institute: January 14, </a:t>
            </a:r>
            <a:r>
              <a:rPr lang="en-US" dirty="0" smtClean="0">
                <a:solidFill>
                  <a:srgbClr val="595959"/>
                </a:solidFill>
                <a:cs typeface="Arial"/>
              </a:rPr>
              <a:t>2015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dirty="0" smtClean="0"/>
              <a:t>E</a:t>
            </a:r>
            <a:r>
              <a:rPr lang="en-US" dirty="0"/>
              <a:t>-rate Training (3</a:t>
            </a:r>
            <a:r>
              <a:rPr lang="en-US" baseline="30000" dirty="0"/>
              <a:t>rd</a:t>
            </a:r>
            <a:r>
              <a:rPr lang="en-US" dirty="0"/>
              <a:t> party): </a:t>
            </a:r>
            <a:r>
              <a:rPr lang="en-US" dirty="0" smtClean="0">
                <a:hlinkClick r:id="rId8"/>
              </a:rPr>
              <a:t>Helping you with E-rate</a:t>
            </a:r>
            <a:endParaRPr lang="en-US" dirty="0">
              <a:solidFill>
                <a:srgbClr val="595959"/>
              </a:solidFill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en-US" dirty="0">
              <a:solidFill>
                <a:srgbClr val="595959"/>
              </a:solidFill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defRPr/>
            </a:pPr>
            <a:endParaRPr lang="en-US" dirty="0">
              <a:solidFill>
                <a:srgbClr val="595959"/>
              </a:solidFill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en-US" dirty="0">
              <a:solidFill>
                <a:srgbClr val="595959"/>
              </a:solidFill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en-US" dirty="0">
              <a:solidFill>
                <a:srgbClr val="595959"/>
              </a:solidFill>
              <a:cs typeface="Arial"/>
            </a:endParaRP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31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19223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bile device" title="graphic"/>
          <p:cNvPicPr>
            <a:picLocks noChangeAspect="1"/>
          </p:cNvPicPr>
          <p:nvPr/>
        </p:nvPicPr>
        <p:blipFill>
          <a:blip r:embed="rId3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239" y="1621603"/>
            <a:ext cx="820278" cy="999135"/>
          </a:xfrm>
          <a:prstGeom prst="rect">
            <a:avLst/>
          </a:prstGeom>
        </p:spPr>
      </p:pic>
      <p:pic>
        <p:nvPicPr>
          <p:cNvPr id="19" name="Picture 18" descr="powerup" title="graphic"/>
          <p:cNvPicPr>
            <a:picLocks noChangeAspect="1"/>
          </p:cNvPicPr>
          <p:nvPr/>
        </p:nvPicPr>
        <p:blipFill>
          <a:blip r:embed="rId4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6" y="4810249"/>
            <a:ext cx="861036" cy="861036"/>
          </a:xfrm>
          <a:prstGeom prst="rect">
            <a:avLst/>
          </a:prstGeom>
        </p:spPr>
      </p:pic>
      <p:pic>
        <p:nvPicPr>
          <p:cNvPr id="21" name="Picture 20" descr="light bulb" title="graphic"/>
          <p:cNvPicPr>
            <a:picLocks noChangeAspect="1"/>
          </p:cNvPicPr>
          <p:nvPr/>
        </p:nvPicPr>
        <p:blipFill>
          <a:blip r:embed="rId5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7625" y="3042720"/>
            <a:ext cx="843693" cy="101588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429958" y="1653687"/>
            <a:ext cx="42648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 smtClean="0">
                <a:solidFill>
                  <a:prstClr val="black"/>
                </a:solidFill>
                <a:latin typeface="Lato Regular"/>
                <a:cs typeface="Lato Regular"/>
              </a:rPr>
              <a:t>McAllen Independent School District </a:t>
            </a:r>
            <a:r>
              <a:rPr lang="en-US" sz="1600" b="1" dirty="0" smtClean="0">
                <a:solidFill>
                  <a:schemeClr val="accent5"/>
                </a:solidFill>
                <a:latin typeface="Lato Regular"/>
                <a:cs typeface="Lato Regular"/>
              </a:rPr>
              <a:t>made mobile devices available to all students and teachers</a:t>
            </a:r>
            <a:r>
              <a:rPr lang="en-US" sz="1600" dirty="0" smtClean="0">
                <a:solidFill>
                  <a:prstClr val="black"/>
                </a:solidFill>
                <a:latin typeface="Lato Regular"/>
                <a:cs typeface="Lato Regular"/>
              </a:rPr>
              <a:t> as part of its digital learning framework</a:t>
            </a:r>
            <a:endParaRPr lang="en-US" sz="1600" dirty="0">
              <a:solidFill>
                <a:prstClr val="black"/>
              </a:solidFill>
              <a:latin typeface="Lato Regular"/>
              <a:cs typeface="Lato Regular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12802" y="3251151"/>
            <a:ext cx="30270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>
                <a:solidFill>
                  <a:prstClr val="black"/>
                </a:solidFill>
                <a:latin typeface="Lato Regular"/>
                <a:cs typeface="Lato Regular"/>
              </a:rPr>
              <a:t>Students in rural communities now have </a:t>
            </a:r>
            <a:r>
              <a:rPr lang="en-US" sz="1600" b="1" dirty="0">
                <a:solidFill>
                  <a:schemeClr val="accent5"/>
                </a:solidFill>
                <a:latin typeface="Lato Regular"/>
                <a:cs typeface="Lato Regular"/>
              </a:rPr>
              <a:t>access to Advanced Placement </a:t>
            </a:r>
            <a:r>
              <a:rPr lang="en-US" sz="1600" dirty="0">
                <a:solidFill>
                  <a:prstClr val="black"/>
                </a:solidFill>
                <a:latin typeface="Lato Regular"/>
                <a:cs typeface="Lato Regular"/>
              </a:rPr>
              <a:t>classes through online courses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75925" y="4887862"/>
            <a:ext cx="34993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 smtClean="0">
                <a:solidFill>
                  <a:prstClr val="black"/>
                </a:solidFill>
                <a:latin typeface="Lato Regular"/>
                <a:cs typeface="Lato Regular"/>
              </a:rPr>
              <a:t>El Paso Independent School District uses </a:t>
            </a:r>
            <a:r>
              <a:rPr lang="en-US" sz="1600" dirty="0" err="1" smtClean="0">
                <a:solidFill>
                  <a:prstClr val="black"/>
                </a:solidFill>
                <a:latin typeface="Lato Regular"/>
                <a:cs typeface="Lato Regular"/>
              </a:rPr>
              <a:t>PowerUp</a:t>
            </a:r>
            <a:r>
              <a:rPr lang="en-US" sz="1600" dirty="0" smtClean="0">
                <a:solidFill>
                  <a:prstClr val="black"/>
                </a:solidFill>
                <a:latin typeface="Lato Regular"/>
                <a:cs typeface="Lato Regular"/>
              </a:rPr>
              <a:t>, which provides </a:t>
            </a:r>
            <a:r>
              <a:rPr lang="en-US" sz="1600" b="1" dirty="0" smtClean="0">
                <a:solidFill>
                  <a:schemeClr val="accent5"/>
                </a:solidFill>
                <a:latin typeface="Lato Regular"/>
                <a:cs typeface="Lato Regular"/>
              </a:rPr>
              <a:t>1:1 laptops and Bring Your Own Device programs for all 18,000 high school students</a:t>
            </a:r>
            <a:endParaRPr lang="en-US" sz="1600" b="1" dirty="0">
              <a:solidFill>
                <a:schemeClr val="accent5"/>
              </a:solidFill>
              <a:latin typeface="Lato Regular"/>
              <a:cs typeface="Lato Regular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23021" y="1833169"/>
            <a:ext cx="170763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 smtClean="0">
                <a:solidFill>
                  <a:prstClr val="black"/>
                </a:solidFill>
                <a:latin typeface="Lato Regular"/>
                <a:cs typeface="Lato Regular"/>
              </a:rPr>
              <a:t>Houston Independent School District will provide </a:t>
            </a:r>
            <a:r>
              <a:rPr lang="en-US" sz="1600" b="1" dirty="0" smtClean="0">
                <a:solidFill>
                  <a:srgbClr val="4BACC6"/>
                </a:solidFill>
                <a:latin typeface="Lato Regular"/>
                <a:cs typeface="Lato Regular"/>
              </a:rPr>
              <a:t>all 65,000 students with a laptop in school and at home by 2016 </a:t>
            </a:r>
            <a:endParaRPr lang="en-US" sz="1600" b="1" dirty="0">
              <a:solidFill>
                <a:srgbClr val="4BACC6"/>
              </a:solidFill>
              <a:latin typeface="Lato Regular"/>
              <a:cs typeface="Lato Regular"/>
            </a:endParaRP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4" name="Picture 13" descr="laptop" title="graphic"/>
          <p:cNvPicPr>
            <a:picLocks noChangeAspect="1"/>
          </p:cNvPicPr>
          <p:nvPr/>
        </p:nvPicPr>
        <p:blipFill>
          <a:blip r:embed="rId3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2743" y="1833169"/>
            <a:ext cx="820278" cy="999135"/>
          </a:xfrm>
          <a:prstGeom prst="rect">
            <a:avLst/>
          </a:prstGeom>
        </p:spPr>
      </p:pic>
      <p:sp>
        <p:nvSpPr>
          <p:cNvPr id="4" name="Content Placeholder 3" hidden="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 hidden="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" descr="digital learning is changing education in Texas" title="title of slide digital learning"/>
          <p:cNvSpPr txBox="1">
            <a:spLocks/>
          </p:cNvSpPr>
          <p:nvPr/>
        </p:nvSpPr>
        <p:spPr>
          <a:xfrm>
            <a:off x="628650" y="-1"/>
            <a:ext cx="7886700" cy="1122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Museo Slab 700" panose="02000000000000000000" pitchFamily="50" charset="0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3" name="Title 2" descr="digital learning is changing education in texas" title="slide title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2236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Digital </a:t>
            </a:r>
            <a:r>
              <a:rPr lang="en-US" dirty="0"/>
              <a:t>learning is changing education in Texas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15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 txBox="1">
            <a:spLocks/>
          </p:cNvSpPr>
          <p:nvPr/>
        </p:nvSpPr>
        <p:spPr>
          <a:xfrm>
            <a:off x="3230338" y="1358904"/>
            <a:ext cx="2673354" cy="28256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274320" tIns="45720" rIns="27432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b="1" dirty="0" smtClean="0">
                <a:solidFill>
                  <a:schemeClr val="bg1"/>
                </a:solidFill>
                <a:latin typeface="Lato Regular"/>
                <a:cs typeface="Lato Regular"/>
              </a:rPr>
              <a:t>Individual Classroom Technology Use</a:t>
            </a:r>
            <a:endParaRPr lang="en-US" sz="1600" b="1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5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64039" y="1358904"/>
            <a:ext cx="2673354" cy="28256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vert="horz" lIns="274320" tIns="45720" rIns="27432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b="1" dirty="0" smtClean="0">
                <a:solidFill>
                  <a:schemeClr val="bg1"/>
                </a:solidFill>
                <a:latin typeface="Lato Regular"/>
                <a:cs typeface="Lato Regular"/>
              </a:rPr>
              <a:t>Everyday 1:1 Campus-wide Technology Use</a:t>
            </a:r>
            <a:endParaRPr lang="en-US" sz="1600" b="1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00958" y="1358904"/>
            <a:ext cx="2673354" cy="282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274320" tIns="45720" rIns="27432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b="1" dirty="0" smtClean="0">
                <a:solidFill>
                  <a:schemeClr val="bg1"/>
                </a:solidFill>
                <a:latin typeface="Lato Regular"/>
                <a:cs typeface="Lato Regular"/>
              </a:rPr>
              <a:t>Basic Access and Assessment Capable</a:t>
            </a:r>
            <a:endParaRPr lang="en-US" sz="1600" b="1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382738" y="2166900"/>
            <a:ext cx="2334175" cy="18652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Basic network infrastructure</a:t>
            </a:r>
          </a:p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Infrastructure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supports basic and media-rich assessments 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Lato Regular"/>
              <a:cs typeface="Lato Regular"/>
            </a:endParaRPr>
          </a:p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Classroom use is supported by staff and curriculum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308175" y="2166900"/>
            <a:ext cx="2334175" cy="18652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Technology is widely available</a:t>
            </a:r>
          </a:p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Students and teachers use devices daily</a:t>
            </a:r>
          </a:p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Digital curriculum is critical to one or more subjects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65150" y="2162100"/>
            <a:ext cx="2334175" cy="18652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Computers clustered in labs/carts</a:t>
            </a:r>
          </a:p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Online assessments driving district requirements</a:t>
            </a:r>
          </a:p>
          <a:p>
            <a:pPr marL="173038" indent="-173038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Lato Regular"/>
                <a:cs typeface="Lato Regular"/>
              </a:rPr>
              <a:t>Technology is a special resource</a:t>
            </a:r>
          </a:p>
          <a:p>
            <a:pPr marL="173038" indent="-173038"/>
            <a:endParaRPr lang="en-US" sz="1400" dirty="0" smtClean="0">
              <a:solidFill>
                <a:schemeClr val="bg2">
                  <a:lumMod val="50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00958" y="4762500"/>
            <a:ext cx="8436435" cy="15113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98000">
                <a:schemeClr val="accent1">
                  <a:tint val="50000"/>
                  <a:shade val="100000"/>
                  <a:satMod val="350000"/>
                </a:schemeClr>
              </a:gs>
            </a:gsLst>
            <a:lin ang="1014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50-100% annual growth in broadband demand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Schools are shifting to 1:1 and blended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36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Broadband</a:t>
            </a:r>
            <a:r>
              <a:rPr lang="en-US" baseline="0" dirty="0" smtClean="0"/>
              <a:t> is a lot like plumbing</a:t>
            </a:r>
            <a:r>
              <a:rPr lang="is-IS" baseline="0" dirty="0" smtClean="0"/>
              <a:t>…bottlenecks can slow down the show</a:t>
            </a:r>
            <a:endParaRPr lang="en-US" dirty="0"/>
          </a:p>
        </p:txBody>
      </p:sp>
      <p:pic>
        <p:nvPicPr>
          <p:cNvPr id="7" name="Content Placeholder 6" descr="seamless-maze-plumbing-pipes-10025374.jpg" title="graphic - broadband plumbing maze picture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21" b="1352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67678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7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83683" y="6429002"/>
            <a:ext cx="5904036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000" i="1" kern="1200" dirty="0" smtClean="0">
                <a:latin typeface="Lato Regular"/>
                <a:ea typeface="+mn-ea"/>
                <a:cs typeface="Lato Regular"/>
              </a:rPr>
              <a:t>Sources: E-rate 2015-16 | EducationSuperHighway research via E-rate and COSN Survey</a:t>
            </a:r>
            <a:endParaRPr lang="en-US" sz="1000" i="1" kern="1200" dirty="0">
              <a:latin typeface="Lato Regular"/>
              <a:ea typeface="+mn-ea"/>
              <a:cs typeface="Lato Regula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7536" y="1971861"/>
            <a:ext cx="1673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Lato Regular"/>
                <a:cs typeface="Lato Regular"/>
              </a:rPr>
              <a:t>Districts get Internet from providers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15520" y="1694862"/>
            <a:ext cx="18957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Lato Regular"/>
                <a:cs typeface="Lato Regular"/>
              </a:rPr>
              <a:t>Schools access Internet through transport connections to district hubs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47018" y="1833361"/>
            <a:ext cx="1895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Lato Regular"/>
                <a:cs typeface="Lato Regular"/>
              </a:rPr>
              <a:t>Students access Internet through Wi-Fi / LAN in building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5024" y="5329855"/>
            <a:ext cx="883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</a:rPr>
              <a:t>Internet</a:t>
            </a: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70758" y="5325478"/>
            <a:ext cx="899430" cy="531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</a:rPr>
              <a:t>District office</a:t>
            </a: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72560" y="5329855"/>
            <a:ext cx="1021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</a:rPr>
              <a:t>Classroom</a:t>
            </a:r>
            <a:endParaRPr lang="en-US" sz="1400" dirty="0">
              <a:solidFill>
                <a:srgbClr val="7F7F7F"/>
              </a:solidFill>
            </a:endParaRPr>
          </a:p>
        </p:txBody>
      </p:sp>
      <p:pic>
        <p:nvPicPr>
          <p:cNvPr id="44" name="Picture 43" descr="picture of internet" title="graphic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95" y="4371784"/>
            <a:ext cx="591807" cy="409355"/>
          </a:xfrm>
          <a:prstGeom prst="rect">
            <a:avLst/>
          </a:prstGeom>
          <a:noFill/>
        </p:spPr>
      </p:pic>
      <p:pic>
        <p:nvPicPr>
          <p:cNvPr id="48" name="Picture 47" descr="picture of school" title="graphic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101" y="4236749"/>
            <a:ext cx="449754" cy="309684"/>
          </a:xfrm>
          <a:prstGeom prst="rect">
            <a:avLst/>
          </a:prstGeom>
          <a:noFill/>
        </p:spPr>
      </p:pic>
      <p:pic>
        <p:nvPicPr>
          <p:cNvPr id="53" name="Picture 52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7730446" y="4137825"/>
            <a:ext cx="245377" cy="322057"/>
          </a:xfrm>
          <a:prstGeom prst="rect">
            <a:avLst/>
          </a:prstGeom>
          <a:noFill/>
        </p:spPr>
      </p:pic>
      <p:pic>
        <p:nvPicPr>
          <p:cNvPr id="55" name="Picture 54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7730446" y="4710330"/>
            <a:ext cx="245377" cy="322057"/>
          </a:xfrm>
          <a:prstGeom prst="rect">
            <a:avLst/>
          </a:prstGeom>
          <a:noFill/>
        </p:spPr>
      </p:pic>
      <p:pic>
        <p:nvPicPr>
          <p:cNvPr id="57" name="Picture 56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8384706" y="4137825"/>
            <a:ext cx="245377" cy="322057"/>
          </a:xfrm>
          <a:prstGeom prst="rect">
            <a:avLst/>
          </a:prstGeom>
          <a:noFill/>
        </p:spPr>
      </p:pic>
      <p:pic>
        <p:nvPicPr>
          <p:cNvPr id="62" name="Picture 61" descr="picture of district office" title="graphic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357" y="4378784"/>
            <a:ext cx="455648" cy="434589"/>
          </a:xfrm>
          <a:prstGeom prst="rect">
            <a:avLst/>
          </a:prstGeom>
          <a:noFill/>
        </p:spPr>
      </p:pic>
      <p:cxnSp>
        <p:nvCxnSpPr>
          <p:cNvPr id="64" name="Straight Connector 63" descr="graphic line" title="graphic line"/>
          <p:cNvCxnSpPr/>
          <p:nvPr/>
        </p:nvCxnSpPr>
        <p:spPr>
          <a:xfrm>
            <a:off x="6433672" y="4410268"/>
            <a:ext cx="866133" cy="0"/>
          </a:xfrm>
          <a:prstGeom prst="line">
            <a:avLst/>
          </a:prstGeom>
          <a:ln w="2857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 descr="graphic line" title="graphic line"/>
          <p:cNvCxnSpPr/>
          <p:nvPr/>
        </p:nvCxnSpPr>
        <p:spPr>
          <a:xfrm>
            <a:off x="4105338" y="4807072"/>
            <a:ext cx="769751" cy="132428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 descr="graphic line" title="graphic line"/>
          <p:cNvCxnSpPr/>
          <p:nvPr/>
        </p:nvCxnSpPr>
        <p:spPr>
          <a:xfrm flipV="1">
            <a:off x="4105338" y="4371784"/>
            <a:ext cx="769751" cy="170708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3" name="Picture 72" descr="picture of school" title="graphic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721" y="4722671"/>
            <a:ext cx="449754" cy="309684"/>
          </a:xfrm>
          <a:prstGeom prst="rect">
            <a:avLst/>
          </a:prstGeom>
          <a:noFill/>
        </p:spPr>
      </p:pic>
      <p:cxnSp>
        <p:nvCxnSpPr>
          <p:cNvPr id="74" name="Straight Connector 73" descr="graphic line" title="graphic line"/>
          <p:cNvCxnSpPr/>
          <p:nvPr/>
        </p:nvCxnSpPr>
        <p:spPr>
          <a:xfrm>
            <a:off x="1757598" y="4597232"/>
            <a:ext cx="786832" cy="0"/>
          </a:xfrm>
          <a:prstGeom prst="line">
            <a:avLst/>
          </a:prstGeom>
          <a:ln w="762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 descr="graphic line" title="graphic line"/>
          <p:cNvCxnSpPr/>
          <p:nvPr/>
        </p:nvCxnSpPr>
        <p:spPr>
          <a:xfrm>
            <a:off x="6433672" y="4939500"/>
            <a:ext cx="866133" cy="0"/>
          </a:xfrm>
          <a:prstGeom prst="line">
            <a:avLst/>
          </a:prstGeom>
          <a:ln w="2857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6" name="Picture 75" descr="picture of classroom" title="graphic 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8384706" y="4703452"/>
            <a:ext cx="245377" cy="322057"/>
          </a:xfrm>
          <a:prstGeom prst="rect">
            <a:avLst/>
          </a:prstGeom>
          <a:noFill/>
        </p:spPr>
      </p:pic>
      <p:cxnSp>
        <p:nvCxnSpPr>
          <p:cNvPr id="6" name="Straight Arrow Connector 5" descr="arrow facing down" title="graphic"/>
          <p:cNvCxnSpPr/>
          <p:nvPr/>
        </p:nvCxnSpPr>
        <p:spPr>
          <a:xfrm>
            <a:off x="2142472" y="3295360"/>
            <a:ext cx="0" cy="74747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 descr="arrow facing down" title="graphic"/>
          <p:cNvCxnSpPr/>
          <p:nvPr/>
        </p:nvCxnSpPr>
        <p:spPr>
          <a:xfrm>
            <a:off x="4488662" y="3295360"/>
            <a:ext cx="0" cy="74747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 descr="arrow facing down" title="graphic"/>
          <p:cNvCxnSpPr/>
          <p:nvPr/>
        </p:nvCxnSpPr>
        <p:spPr>
          <a:xfrm>
            <a:off x="6887719" y="3295360"/>
            <a:ext cx="0" cy="74747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260742" y="5352379"/>
            <a:ext cx="667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</a:rPr>
              <a:t>School</a:t>
            </a: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8304856" cy="1122365"/>
          </a:xfrm>
        </p:spPr>
        <p:txBody>
          <a:bodyPr/>
          <a:lstStyle/>
          <a:p>
            <a:r>
              <a:rPr lang="en-US" dirty="0" smtClean="0"/>
              <a:t>Broadband in schools is a chain of linkages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06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8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5024" y="5961415"/>
            <a:ext cx="883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</a:rPr>
              <a:t>Internet</a:t>
            </a: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08575" y="5961415"/>
            <a:ext cx="1359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</a:rPr>
              <a:t>District office</a:t>
            </a: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49990" y="6025555"/>
            <a:ext cx="7850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</a:rPr>
              <a:t>Schools</a:t>
            </a: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72560" y="5961415"/>
            <a:ext cx="1021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7F7F7F"/>
                </a:solidFill>
              </a:rPr>
              <a:t>Classroom</a:t>
            </a:r>
            <a:endParaRPr lang="en-US" sz="1400" dirty="0">
              <a:solidFill>
                <a:srgbClr val="7F7F7F"/>
              </a:solidFill>
            </a:endParaRPr>
          </a:p>
        </p:txBody>
      </p:sp>
      <p:pic>
        <p:nvPicPr>
          <p:cNvPr id="26" name="Picture 25" descr="picture of internet" title="graphic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95" y="5003344"/>
            <a:ext cx="591807" cy="409355"/>
          </a:xfrm>
          <a:prstGeom prst="rect">
            <a:avLst/>
          </a:prstGeom>
          <a:noFill/>
        </p:spPr>
      </p:pic>
      <p:pic>
        <p:nvPicPr>
          <p:cNvPr id="27" name="Picture 26" descr="picture of school" title="graphic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101" y="4868309"/>
            <a:ext cx="449754" cy="309684"/>
          </a:xfrm>
          <a:prstGeom prst="rect">
            <a:avLst/>
          </a:prstGeom>
          <a:noFill/>
        </p:spPr>
      </p:pic>
      <p:pic>
        <p:nvPicPr>
          <p:cNvPr id="28" name="Picture 27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7730446" y="4769385"/>
            <a:ext cx="245377" cy="322057"/>
          </a:xfrm>
          <a:prstGeom prst="rect">
            <a:avLst/>
          </a:prstGeom>
          <a:noFill/>
        </p:spPr>
      </p:pic>
      <p:pic>
        <p:nvPicPr>
          <p:cNvPr id="29" name="Picture 28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7730446" y="5341890"/>
            <a:ext cx="245377" cy="322057"/>
          </a:xfrm>
          <a:prstGeom prst="rect">
            <a:avLst/>
          </a:prstGeom>
          <a:noFill/>
        </p:spPr>
      </p:pic>
      <p:pic>
        <p:nvPicPr>
          <p:cNvPr id="30" name="Picture 29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8384706" y="4769385"/>
            <a:ext cx="245377" cy="322057"/>
          </a:xfrm>
          <a:prstGeom prst="rect">
            <a:avLst/>
          </a:prstGeom>
          <a:noFill/>
        </p:spPr>
      </p:pic>
      <p:pic>
        <p:nvPicPr>
          <p:cNvPr id="31" name="Picture 30" descr="picture of district office" title="graphic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357" y="5010344"/>
            <a:ext cx="455648" cy="434589"/>
          </a:xfrm>
          <a:prstGeom prst="rect">
            <a:avLst/>
          </a:prstGeom>
          <a:noFill/>
        </p:spPr>
      </p:pic>
      <p:cxnSp>
        <p:nvCxnSpPr>
          <p:cNvPr id="32" name="Straight Connector 31" descr="graphic line" title="graphic line"/>
          <p:cNvCxnSpPr/>
          <p:nvPr/>
        </p:nvCxnSpPr>
        <p:spPr>
          <a:xfrm>
            <a:off x="6433672" y="5041828"/>
            <a:ext cx="866133" cy="0"/>
          </a:xfrm>
          <a:prstGeom prst="line">
            <a:avLst/>
          </a:prstGeom>
          <a:ln w="28575" cmpd="sng">
            <a:solidFill>
              <a:schemeClr val="accent5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 descr="graphic line" title="graphic line"/>
          <p:cNvCxnSpPr/>
          <p:nvPr/>
        </p:nvCxnSpPr>
        <p:spPr>
          <a:xfrm>
            <a:off x="4105338" y="5438632"/>
            <a:ext cx="769751" cy="132428"/>
          </a:xfrm>
          <a:prstGeom prst="line">
            <a:avLst/>
          </a:prstGeom>
          <a:ln w="38100" cmpd="sng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 descr="graphic line" title="graphic line"/>
          <p:cNvCxnSpPr/>
          <p:nvPr/>
        </p:nvCxnSpPr>
        <p:spPr>
          <a:xfrm flipV="1">
            <a:off x="4105338" y="5003344"/>
            <a:ext cx="769751" cy="170708"/>
          </a:xfrm>
          <a:prstGeom prst="line">
            <a:avLst/>
          </a:prstGeom>
          <a:ln w="38100" cmpd="sng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0" name="Picture 39" descr="picture of school" title="graphic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721" y="5354231"/>
            <a:ext cx="449754" cy="309684"/>
          </a:xfrm>
          <a:prstGeom prst="rect">
            <a:avLst/>
          </a:prstGeom>
          <a:noFill/>
        </p:spPr>
      </p:pic>
      <p:cxnSp>
        <p:nvCxnSpPr>
          <p:cNvPr id="41" name="Straight Connector 40" descr="graphic line" title="graphic line"/>
          <p:cNvCxnSpPr/>
          <p:nvPr/>
        </p:nvCxnSpPr>
        <p:spPr>
          <a:xfrm>
            <a:off x="1757598" y="5228792"/>
            <a:ext cx="786832" cy="0"/>
          </a:xfrm>
          <a:prstGeom prst="line">
            <a:avLst/>
          </a:prstGeom>
          <a:ln w="76200" cmpd="sng">
            <a:solidFill>
              <a:schemeClr val="accent5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 descr="graphic line" title="graphic line"/>
          <p:cNvCxnSpPr/>
          <p:nvPr/>
        </p:nvCxnSpPr>
        <p:spPr>
          <a:xfrm>
            <a:off x="6433672" y="5571060"/>
            <a:ext cx="866133" cy="0"/>
          </a:xfrm>
          <a:prstGeom prst="line">
            <a:avLst/>
          </a:prstGeom>
          <a:ln w="28575" cmpd="sng">
            <a:solidFill>
              <a:schemeClr val="accent5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" name="Picture 42" descr="picture of classroom" title="graphic"/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8384706" y="5335012"/>
            <a:ext cx="245377" cy="322057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509937" y="1497406"/>
            <a:ext cx="246309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INTERNET ACCESS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1 Mbps per student</a:t>
            </a:r>
            <a:endParaRPr lang="en-US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52561" y="1497406"/>
            <a:ext cx="2463095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TRANSPORT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Lato Regular"/>
                <a:cs typeface="Lato Regular"/>
              </a:rPr>
              <a:t>Fiber to every school</a:t>
            </a:r>
            <a:endParaRPr lang="en-US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33672" y="1497406"/>
            <a:ext cx="246309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Lato Regular"/>
                <a:cs typeface="Lato Regular"/>
              </a:rPr>
              <a:t>Wi-Fi / LAN</a:t>
            </a:r>
          </a:p>
          <a:p>
            <a:pPr algn="ctr"/>
            <a:r>
              <a:rPr lang="en-US" dirty="0" smtClean="0">
                <a:latin typeface="Lato Regular"/>
                <a:cs typeface="Lato Regular"/>
              </a:rPr>
              <a:t>1:1 in every classroom</a:t>
            </a:r>
            <a:endParaRPr lang="en-US" dirty="0">
              <a:latin typeface="Lato Regular"/>
              <a:cs typeface="Lato Regular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9937" y="2986179"/>
            <a:ext cx="8386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All schools should meet these goals by 2018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8304856" cy="1122365"/>
          </a:xfrm>
        </p:spPr>
        <p:txBody>
          <a:bodyPr/>
          <a:lstStyle/>
          <a:p>
            <a:r>
              <a:rPr lang="en-US" dirty="0" smtClean="0"/>
              <a:t>Goals for each link support digital learning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75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E35E-1012-402B-93BB-AACBE880BDC2}" type="slidenum">
              <a:rPr lang="en-US" smtClean="0">
                <a:solidFill>
                  <a:prstClr val="black"/>
                </a:solidFill>
                <a:latin typeface="Lato"/>
              </a:rPr>
              <a:pPr/>
              <a:t>9</a:t>
            </a:fld>
            <a:endParaRPr lang="en-US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47423" y="1613731"/>
            <a:ext cx="391019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Lato Regular"/>
                <a:cs typeface="Lato Regular"/>
              </a:rPr>
              <a:t>ECONOMIC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86574" y="1613731"/>
            <a:ext cx="391019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Lato Regular"/>
                <a:cs typeface="Lato Regular"/>
              </a:rPr>
              <a:t>ORGANIZATIONAL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86574" y="2270500"/>
            <a:ext cx="391019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Leadership to make broadband connectivity a priority</a:t>
            </a:r>
            <a:br>
              <a:rPr lang="en-US" sz="1600" dirty="0" smtClean="0">
                <a:latin typeface="Lato Regular"/>
                <a:cs typeface="Lato Regular"/>
              </a:rPr>
            </a:br>
            <a:endParaRPr lang="en-US" sz="1600" dirty="0" smtClean="0">
              <a:latin typeface="Lato Regular"/>
              <a:cs typeface="Lato Regular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Technical expertise to understand key challenges and opportunities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latin typeface="Lato Regular"/>
              <a:cs typeface="Lato Regular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Monitor bandwidth utilization</a:t>
            </a:r>
          </a:p>
          <a:p>
            <a:pPr marL="742950" lvl="1" indent="-285750">
              <a:buFont typeface="Arial"/>
              <a:buChar char="•"/>
            </a:pPr>
            <a:endParaRPr lang="en-US" sz="1600" dirty="0">
              <a:latin typeface="Lato Regular"/>
              <a:cs typeface="Lato Regular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Leverage funding opportunities</a:t>
            </a:r>
          </a:p>
          <a:p>
            <a:pPr marL="742950" lvl="1" indent="-285750">
              <a:buFont typeface="Arial"/>
              <a:buChar char="•"/>
            </a:pPr>
            <a:endParaRPr lang="en-US" sz="1600" dirty="0">
              <a:latin typeface="Lato Regular"/>
              <a:cs typeface="Lato Regular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Purchasing</a:t>
            </a:r>
          </a:p>
          <a:p>
            <a:pPr marL="742950" lvl="1" indent="-285750">
              <a:buFont typeface="Arial"/>
              <a:buChar char="•"/>
            </a:pPr>
            <a:endParaRPr lang="en-US" sz="1600" dirty="0">
              <a:latin typeface="Lato Regular"/>
              <a:cs typeface="Lato Regular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Technology planning</a:t>
            </a:r>
            <a:endParaRPr lang="en-US" sz="1600" dirty="0">
              <a:latin typeface="Lato Regular"/>
              <a:cs typeface="Lato Regular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7423" y="2281796"/>
            <a:ext cx="39101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District budgets</a:t>
            </a:r>
            <a:br>
              <a:rPr lang="en-US" sz="1600" dirty="0" smtClean="0">
                <a:latin typeface="Lato Regular"/>
                <a:cs typeface="Lato Regular"/>
              </a:rPr>
            </a:br>
            <a:endParaRPr lang="en-US" sz="1600" dirty="0" smtClean="0">
              <a:latin typeface="Lato Regular"/>
              <a:cs typeface="Lato Regular"/>
            </a:endParaRPr>
          </a:p>
          <a:p>
            <a:pPr marL="285750" indent="-285750">
              <a:buFont typeface="Arial"/>
              <a:buChar char="•"/>
            </a:pPr>
            <a:endParaRPr lang="en-US" sz="1600" dirty="0" smtClean="0">
              <a:latin typeface="Lato Regular"/>
              <a:cs typeface="Lato Regular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Service provider limitations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latin typeface="Lato Regular"/>
              <a:cs typeface="Lato Regular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Geographic challenges</a:t>
            </a:r>
          </a:p>
          <a:p>
            <a:pPr marL="742950" lvl="1" indent="-285750">
              <a:buFont typeface="Arial"/>
              <a:buChar char="•"/>
            </a:pPr>
            <a:endParaRPr lang="en-US" sz="1600" dirty="0">
              <a:latin typeface="Lato Regular"/>
              <a:cs typeface="Lato Regular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Rural access</a:t>
            </a:r>
          </a:p>
          <a:p>
            <a:pPr marL="742950" lvl="1" indent="-285750">
              <a:buFont typeface="Arial"/>
              <a:buChar char="•"/>
            </a:pPr>
            <a:endParaRPr lang="en-US" sz="1600" dirty="0">
              <a:latin typeface="Lato Regular"/>
              <a:cs typeface="Lato Regular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latin typeface="Lato Regular"/>
                <a:cs typeface="Lato Regular"/>
              </a:rPr>
              <a:t>Provider competition</a:t>
            </a:r>
          </a:p>
        </p:txBody>
      </p:sp>
      <p:cxnSp>
        <p:nvCxnSpPr>
          <p:cNvPr id="4" name="Straight Connector 3" descr="picture of line" title="picture of line"/>
          <p:cNvCxnSpPr/>
          <p:nvPr/>
        </p:nvCxnSpPr>
        <p:spPr>
          <a:xfrm>
            <a:off x="347423" y="2100801"/>
            <a:ext cx="3910194" cy="1351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 descr="picture of line" title="picture of line"/>
          <p:cNvCxnSpPr/>
          <p:nvPr/>
        </p:nvCxnSpPr>
        <p:spPr>
          <a:xfrm>
            <a:off x="4877593" y="2100801"/>
            <a:ext cx="3910194" cy="1351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"/>
            <a:ext cx="8304856" cy="1122365"/>
          </a:xfrm>
        </p:spPr>
        <p:txBody>
          <a:bodyPr/>
          <a:lstStyle/>
          <a:p>
            <a:r>
              <a:rPr lang="en-US" dirty="0" smtClean="0"/>
              <a:t>Common roadblocks to provide digital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9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243F92"/>
      </a:accent1>
      <a:accent2>
        <a:srgbClr val="0474B6"/>
      </a:accent2>
      <a:accent3>
        <a:srgbClr val="FDB913"/>
      </a:accent3>
      <a:accent4>
        <a:srgbClr val="F26D24"/>
      </a:accent4>
      <a:accent5>
        <a:srgbClr val="009193"/>
      </a:accent5>
      <a:accent6>
        <a:srgbClr val="CC0000"/>
      </a:accent6>
      <a:hlink>
        <a:srgbClr val="8F8F8F"/>
      </a:hlink>
      <a:folHlink>
        <a:srgbClr val="A5A5A5"/>
      </a:folHlink>
    </a:clrScheme>
    <a:fontScheme name="Custom 4">
      <a:majorFont>
        <a:latin typeface="Museo Slab 700"/>
        <a:ea typeface=""/>
        <a:cs typeface=""/>
      </a:majorFont>
      <a:minorFont>
        <a:latin typeface="La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1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243F92"/>
      </a:accent1>
      <a:accent2>
        <a:srgbClr val="0474B6"/>
      </a:accent2>
      <a:accent3>
        <a:srgbClr val="FDB913"/>
      </a:accent3>
      <a:accent4>
        <a:srgbClr val="F26D24"/>
      </a:accent4>
      <a:accent5>
        <a:srgbClr val="009193"/>
      </a:accent5>
      <a:accent6>
        <a:srgbClr val="CC0000"/>
      </a:accent6>
      <a:hlink>
        <a:srgbClr val="8F8F8F"/>
      </a:hlink>
      <a:folHlink>
        <a:srgbClr val="A5A5A5"/>
      </a:folHlink>
    </a:clrScheme>
    <a:fontScheme name="Custom 4">
      <a:majorFont>
        <a:latin typeface="Museo Slab 700"/>
        <a:ea typeface=""/>
        <a:cs typeface=""/>
      </a:majorFont>
      <a:minorFont>
        <a:latin typeface="La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8721</TotalTime>
  <Words>2393</Words>
  <Application>Microsoft Office PowerPoint</Application>
  <PresentationFormat>On-screen Show (4:3)</PresentationFormat>
  <Paragraphs>396</Paragraphs>
  <Slides>31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Arial</vt:lpstr>
      <vt:lpstr>Calibri</vt:lpstr>
      <vt:lpstr>Lato</vt:lpstr>
      <vt:lpstr>Lato Black</vt:lpstr>
      <vt:lpstr>Lato Bold</vt:lpstr>
      <vt:lpstr>Lato Regular</vt:lpstr>
      <vt:lpstr>Museo Slab 700</vt:lpstr>
      <vt:lpstr>Office Theme</vt:lpstr>
      <vt:lpstr>1_Office Theme</vt:lpstr>
      <vt:lpstr>2_Office Theme</vt:lpstr>
      <vt:lpstr>Introduction to K-12 Broadband  November 2015</vt:lpstr>
      <vt:lpstr>About EducationSuperHighway</vt:lpstr>
      <vt:lpstr> Our funders enable us to serve K-12 at no cost </vt:lpstr>
      <vt:lpstr> Digital learning is changing education in Texas </vt:lpstr>
      <vt:lpstr>Schools are shifting to 1:1 and blended models</vt:lpstr>
      <vt:lpstr>Broadband is a lot like plumbing…bottlenecks can slow down the show</vt:lpstr>
      <vt:lpstr>Broadband in schools is a chain of linkages </vt:lpstr>
      <vt:lpstr>Goals for each link support digital learning needs</vt:lpstr>
      <vt:lpstr>Common roadblocks to provide digital learning</vt:lpstr>
      <vt:lpstr>Texas’ current status of K-12 broadband connectivity</vt:lpstr>
      <vt:lpstr>The FCC e-Rate program funds these linkages</vt:lpstr>
      <vt:lpstr>State action can help Texas schools upgrade</vt:lpstr>
      <vt:lpstr>Q&amp;A Session</vt:lpstr>
      <vt:lpstr>Snapshot of K-12 connectivity in Texas</vt:lpstr>
      <vt:lpstr>Key Modernization Changes: Fiber Construction</vt:lpstr>
      <vt:lpstr>Key Modernization Changes: Program Funding</vt:lpstr>
      <vt:lpstr>Key Modernization Changes: Program Administration</vt:lpstr>
      <vt:lpstr>Fiber Construction Matching Funds </vt:lpstr>
      <vt:lpstr>California’s BIIG Program: Backstory</vt:lpstr>
      <vt:lpstr>California’s BIIG Program: Implementation</vt:lpstr>
      <vt:lpstr>California’s BIIG Program: Results</vt:lpstr>
      <vt:lpstr>Category 2 funding cap changes</vt:lpstr>
      <vt:lpstr>Category 2 budget calculation</vt:lpstr>
      <vt:lpstr>Eligible non-recurring costs (NRC)</vt:lpstr>
      <vt:lpstr>Examples</vt:lpstr>
      <vt:lpstr>How E-rate can support getting fiber to schools</vt:lpstr>
      <vt:lpstr>E-rate match for state contribution</vt:lpstr>
      <vt:lpstr>Leveraging E-rate for cost allocation (1 of 2)</vt:lpstr>
      <vt:lpstr>Leveraging E-rate for cost allocation (2 of 2)</vt:lpstr>
      <vt:lpstr>E-rate eligible services list</vt:lpstr>
      <vt:lpstr>Other Resources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E-rate Modernization</dc:title>
  <dc:creator>Jack Lynch</dc:creator>
  <cp:lastModifiedBy>Meuth, Colleen</cp:lastModifiedBy>
  <cp:revision>179</cp:revision>
  <cp:lastPrinted>2015-11-03T23:11:03Z</cp:lastPrinted>
  <dcterms:created xsi:type="dcterms:W3CDTF">2015-07-06T17:00:50Z</dcterms:created>
  <dcterms:modified xsi:type="dcterms:W3CDTF">2015-12-01T23:49:24Z</dcterms:modified>
</cp:coreProperties>
</file>