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8" y="6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509465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3415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2666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5621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0568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1434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7114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5268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6320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5200"/>
            </a:lvl1pPr>
            <a:lvl2pPr algn="ctr">
              <a:spcBef>
                <a:spcPts val="0"/>
              </a:spcBef>
              <a:buSzPct val="100000"/>
              <a:defRPr sz="5200"/>
            </a:lvl2pPr>
            <a:lvl3pPr algn="ctr">
              <a:spcBef>
                <a:spcPts val="0"/>
              </a:spcBef>
              <a:buSzPct val="100000"/>
              <a:defRPr sz="5200"/>
            </a:lvl3pPr>
            <a:lvl4pPr algn="ctr">
              <a:spcBef>
                <a:spcPts val="0"/>
              </a:spcBef>
              <a:buSzPct val="100000"/>
              <a:defRPr sz="5200"/>
            </a:lvl4pPr>
            <a:lvl5pPr algn="ctr">
              <a:spcBef>
                <a:spcPts val="0"/>
              </a:spcBef>
              <a:buSzPct val="100000"/>
              <a:defRPr sz="5200"/>
            </a:lvl5pPr>
            <a:lvl6pPr algn="ctr">
              <a:spcBef>
                <a:spcPts val="0"/>
              </a:spcBef>
              <a:buSzPct val="100000"/>
              <a:defRPr sz="5200"/>
            </a:lvl6pPr>
            <a:lvl7pPr algn="ctr">
              <a:spcBef>
                <a:spcPts val="0"/>
              </a:spcBef>
              <a:buSzPct val="100000"/>
              <a:defRPr sz="5200"/>
            </a:lvl7pPr>
            <a:lvl8pPr algn="ctr">
              <a:spcBef>
                <a:spcPts val="0"/>
              </a:spcBef>
              <a:buSzPct val="100000"/>
              <a:defRPr sz="5200"/>
            </a:lvl8pPr>
            <a:lvl9pPr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12000"/>
            </a:lvl1pPr>
            <a:lvl2pPr algn="ctr">
              <a:spcBef>
                <a:spcPts val="0"/>
              </a:spcBef>
              <a:buSzPct val="100000"/>
              <a:defRPr sz="12000"/>
            </a:lvl2pPr>
            <a:lvl3pPr algn="ctr">
              <a:spcBef>
                <a:spcPts val="0"/>
              </a:spcBef>
              <a:buSzPct val="100000"/>
              <a:defRPr sz="12000"/>
            </a:lvl3pPr>
            <a:lvl4pPr algn="ctr">
              <a:spcBef>
                <a:spcPts val="0"/>
              </a:spcBef>
              <a:buSzPct val="100000"/>
              <a:defRPr sz="12000"/>
            </a:lvl4pPr>
            <a:lvl5pPr algn="ctr">
              <a:spcBef>
                <a:spcPts val="0"/>
              </a:spcBef>
              <a:buSzPct val="100000"/>
              <a:defRPr sz="12000"/>
            </a:lvl5pPr>
            <a:lvl6pPr algn="ctr">
              <a:spcBef>
                <a:spcPts val="0"/>
              </a:spcBef>
              <a:buSzPct val="100000"/>
              <a:defRPr sz="12000"/>
            </a:lvl6pPr>
            <a:lvl7pPr algn="ctr">
              <a:spcBef>
                <a:spcPts val="0"/>
              </a:spcBef>
              <a:buSzPct val="100000"/>
              <a:defRPr sz="12000"/>
            </a:lvl7pPr>
            <a:lvl8pPr algn="ctr">
              <a:spcBef>
                <a:spcPts val="0"/>
              </a:spcBef>
              <a:buSzPct val="100000"/>
              <a:defRPr sz="12000"/>
            </a:lvl8pPr>
            <a:lvl9pPr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3600"/>
            </a:lvl1pPr>
            <a:lvl2pPr algn="ctr">
              <a:spcBef>
                <a:spcPts val="0"/>
              </a:spcBef>
              <a:buSzPct val="100000"/>
              <a:defRPr sz="3600"/>
            </a:lvl2pPr>
            <a:lvl3pPr algn="ctr">
              <a:spcBef>
                <a:spcPts val="0"/>
              </a:spcBef>
              <a:buSzPct val="100000"/>
              <a:defRPr sz="3600"/>
            </a:lvl3pPr>
            <a:lvl4pPr algn="ctr">
              <a:spcBef>
                <a:spcPts val="0"/>
              </a:spcBef>
              <a:buSzPct val="100000"/>
              <a:defRPr sz="3600"/>
            </a:lvl4pPr>
            <a:lvl5pPr algn="ctr">
              <a:spcBef>
                <a:spcPts val="0"/>
              </a:spcBef>
              <a:buSzPct val="100000"/>
              <a:defRPr sz="3600"/>
            </a:lvl5pPr>
            <a:lvl6pPr algn="ctr">
              <a:spcBef>
                <a:spcPts val="0"/>
              </a:spcBef>
              <a:buSzPct val="100000"/>
              <a:defRPr sz="3600"/>
            </a:lvl6pPr>
            <a:lvl7pPr algn="ctr">
              <a:spcBef>
                <a:spcPts val="0"/>
              </a:spcBef>
              <a:buSzPct val="100000"/>
              <a:defRPr sz="3600"/>
            </a:lvl7pPr>
            <a:lvl8pPr algn="ctr">
              <a:spcBef>
                <a:spcPts val="0"/>
              </a:spcBef>
              <a:buSzPct val="100000"/>
              <a:defRPr sz="3600"/>
            </a:lvl8pPr>
            <a:lvl9pPr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200"/>
            </a:lvl1pPr>
            <a:lvl2pPr algn="ctr">
              <a:spcBef>
                <a:spcPts val="0"/>
              </a:spcBef>
              <a:buSzPct val="100000"/>
              <a:defRPr sz="4200"/>
            </a:lvl2pPr>
            <a:lvl3pPr algn="ctr">
              <a:spcBef>
                <a:spcPts val="0"/>
              </a:spcBef>
              <a:buSzPct val="100000"/>
              <a:defRPr sz="4200"/>
            </a:lvl3pPr>
            <a:lvl4pPr algn="ctr">
              <a:spcBef>
                <a:spcPts val="0"/>
              </a:spcBef>
              <a:buSzPct val="100000"/>
              <a:defRPr sz="4200"/>
            </a:lvl4pPr>
            <a:lvl5pPr algn="ctr">
              <a:spcBef>
                <a:spcPts val="0"/>
              </a:spcBef>
              <a:buSzPct val="100000"/>
              <a:defRPr sz="4200"/>
            </a:lvl5pPr>
            <a:lvl6pPr algn="ctr">
              <a:spcBef>
                <a:spcPts val="0"/>
              </a:spcBef>
              <a:buSzPct val="100000"/>
              <a:defRPr sz="4200"/>
            </a:lvl6pPr>
            <a:lvl7pPr algn="ctr">
              <a:spcBef>
                <a:spcPts val="0"/>
              </a:spcBef>
              <a:buSzPct val="100000"/>
              <a:defRPr sz="4200"/>
            </a:lvl7pPr>
            <a:lvl8pPr algn="ctr">
              <a:spcBef>
                <a:spcPts val="0"/>
              </a:spcBef>
              <a:buSzPct val="100000"/>
              <a:defRPr sz="4200"/>
            </a:lvl8pPr>
            <a:lvl9pPr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Shape 53" descr="Instructional Materials Coordinators' Association of Texas" title="Sea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00600" y="666750"/>
            <a:ext cx="4114800" cy="38862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SBOE 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Roundtable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Instructional Materials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Shape 61" descr="Instructional Materials Coordinators' Association of Texas" title="Sea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1375" y="3380650"/>
            <a:ext cx="1406124" cy="1327299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707600" y="13429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Kelli Skarda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Goose Creek CISD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IMCAT Board Member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IMCAT Association President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11700" y="1291550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Matt Tyner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Dallas ISD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IMCAT Board Member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NTTCA Past President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311700" y="462425"/>
            <a:ext cx="8520599" cy="563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700"/>
              <a:t>Instructional Materials Coor Association of Texas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Shape 69" descr="Instructional Materials Coordinators' Association of Texas" title="Sea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43800" y="209550"/>
            <a:ext cx="1406124" cy="1327299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648200" y="873199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 b="1" dirty="0"/>
              <a:t>Present-Post IMA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Order based on need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No longer bound to State approved list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Nothing “free”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Handle distribution and inventory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IMA Budgeting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Needs analysis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Handle disposal of out of adoption materials</a:t>
            </a:r>
          </a:p>
          <a:p>
            <a:pPr marL="457200" lvl="0" indent="-228600">
              <a:spcBef>
                <a:spcPts val="0"/>
              </a:spcBef>
            </a:pPr>
            <a:r>
              <a:rPr lang="en" dirty="0"/>
              <a:t>Manage online access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81000" y="873199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 b="1" dirty="0"/>
              <a:t>Past-Prior to IMA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Ordered based on enrolment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Select items from conforming/nonconforming list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Received surplus “free”</a:t>
            </a:r>
          </a:p>
          <a:p>
            <a:pPr marL="457200" lvl="0" indent="-228600">
              <a:spcBef>
                <a:spcPts val="0"/>
              </a:spcBef>
            </a:pPr>
            <a:r>
              <a:rPr lang="en" dirty="0"/>
              <a:t>Handled distribution and inventory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228600" y="209550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Role of the IM Coordinator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Shape 76" descr="Instructional Materials Coordinators' Association of Texas" title="Sea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1375" y="3380650"/>
            <a:ext cx="1406124" cy="1327299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Limited IMA funds impact purchasing decisions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Use of local funds comes into play for some IM needs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Be creative with what is purchased and how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Analyze needs to help determine purchases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Work with finance, curriculum, and other departments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How does the cost of IM effect the coordinator?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Shape 83" descr="Instructional Materials Coordinators' Association of Texas" title="Sea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01375" y="3380650"/>
            <a:ext cx="1406124" cy="1327299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User friendly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Quality reports for budgeting needs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Add a la carte options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Publishers submit materials itemized based on disbursement criteria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Would allow for EMAT orders rather than disbursement orders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EMAT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Shape 90" descr="Instructional Materials Coordinators' Association of Texas" title="Sea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48400" y="2343150"/>
            <a:ext cx="1406124" cy="132729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b="1" dirty="0"/>
              <a:t>Proclamation 2010 scheduled to expire Spring 2016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“free with” materials no longer available for free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Online content no longer available for free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b="1" dirty="0"/>
              <a:t>Proclamation 2014 and 2015 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 smtClean="0"/>
              <a:t>		Interactive </a:t>
            </a:r>
            <a:r>
              <a:rPr lang="en" dirty="0"/>
              <a:t>consumable text?</a:t>
            </a:r>
          </a:p>
          <a:p>
            <a:pPr marL="914400" lvl="1" indent="-228600"/>
            <a:r>
              <a:rPr lang="en" dirty="0"/>
              <a:t>Online only selections?		Digital content</a:t>
            </a:r>
            <a:r>
              <a:rPr lang="en" dirty="0" smtClean="0"/>
              <a:t>?</a:t>
            </a:r>
            <a:endParaRPr lang="en" dirty="0"/>
          </a:p>
          <a:p>
            <a:pPr marL="1371600" lvl="2" indent="-228600" rtl="0">
              <a:spcBef>
                <a:spcPts val="0"/>
              </a:spcBef>
            </a:pPr>
            <a:r>
              <a:rPr lang="en" dirty="0" smtClean="0"/>
              <a:t>At </a:t>
            </a:r>
            <a:r>
              <a:rPr lang="en" dirty="0"/>
              <a:t>what cost to maintain these items and where will the money come from?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Expiring Adoptions and the Future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Shape 97" descr="Instructional Materials Coordinators' Association of Texas" title="Sea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8800" y="2114550"/>
            <a:ext cx="3068699" cy="2593399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 sz="1200" dirty="0"/>
              <a:t>Budget managers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 sz="1200" dirty="0"/>
              <a:t>Buyers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 sz="1200" dirty="0"/>
              <a:t>Data analysis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 sz="1200" dirty="0"/>
              <a:t>Distribution and warehousing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 sz="1200" dirty="0"/>
              <a:t>Planners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 sz="1200" dirty="0"/>
              <a:t>Information delivery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 sz="1200" dirty="0"/>
              <a:t>Tech savvy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 sz="1200" dirty="0"/>
              <a:t>Collaborators and consensus builders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 sz="1200" dirty="0"/>
              <a:t>…………….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The ever changing role of the IM Coordinator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Shape 103" descr="Instructional Materials Coordinators' Association of Texas" title="Sea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71550" y="709450"/>
            <a:ext cx="4235949" cy="3998499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Questions??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233</Words>
  <Application>Microsoft Office PowerPoint</Application>
  <PresentationFormat>On-screen Show (16:9)</PresentationFormat>
  <Paragraphs>58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simple-light-2</vt:lpstr>
      <vt:lpstr>Instructional Materials</vt:lpstr>
      <vt:lpstr>Instructional Materials Coor Association of Texas</vt:lpstr>
      <vt:lpstr>Role of the IM Coordinator</vt:lpstr>
      <vt:lpstr>How does the cost of IM effect the coordinator?</vt:lpstr>
      <vt:lpstr>EMAT</vt:lpstr>
      <vt:lpstr>Expiring Adoptions and the Future</vt:lpstr>
      <vt:lpstr>The ever changing role of the IM Coordinator</vt:lpstr>
      <vt:lpstr>Questions??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Instructional Materials</dc:title>
  <dc:creator>Tyner, Matthew</dc:creator>
  <cp:lastModifiedBy>Meuth, Colleen</cp:lastModifiedBy>
  <cp:revision>3</cp:revision>
  <dcterms:modified xsi:type="dcterms:W3CDTF">2015-11-23T20:43:01Z</dcterms:modified>
</cp:coreProperties>
</file>